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6.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7.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8.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9.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0.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711" r:id="rId3"/>
    <p:sldMasterId id="2147483737" r:id="rId4"/>
    <p:sldMasterId id="2147483750" r:id="rId5"/>
    <p:sldMasterId id="2147483763" r:id="rId6"/>
    <p:sldMasterId id="2147483776" r:id="rId7"/>
    <p:sldMasterId id="2147483801" r:id="rId8"/>
    <p:sldMasterId id="2147483814" r:id="rId9"/>
    <p:sldMasterId id="2147483827" r:id="rId10"/>
    <p:sldMasterId id="2147483840" r:id="rId11"/>
    <p:sldMasterId id="2147483853" r:id="rId12"/>
    <p:sldMasterId id="2147483866" r:id="rId13"/>
    <p:sldMasterId id="2147483879" r:id="rId14"/>
    <p:sldMasterId id="2147483892" r:id="rId15"/>
    <p:sldMasterId id="2147483905" r:id="rId16"/>
    <p:sldMasterId id="2147483918" r:id="rId17"/>
    <p:sldMasterId id="2147483931" r:id="rId18"/>
    <p:sldMasterId id="2147483944" r:id="rId19"/>
    <p:sldMasterId id="2147483957" r:id="rId20"/>
    <p:sldMasterId id="2147483996" r:id="rId21"/>
  </p:sldMasterIdLst>
  <p:notesMasterIdLst>
    <p:notesMasterId r:id="rId145"/>
  </p:notesMasterIdLst>
  <p:sldIdLst>
    <p:sldId id="471" r:id="rId22"/>
    <p:sldId id="259" r:id="rId23"/>
    <p:sldId id="472" r:id="rId24"/>
    <p:sldId id="264" r:id="rId25"/>
    <p:sldId id="475" r:id="rId26"/>
    <p:sldId id="473" r:id="rId27"/>
    <p:sldId id="266" r:id="rId28"/>
    <p:sldId id="495" r:id="rId29"/>
    <p:sldId id="496" r:id="rId30"/>
    <p:sldId id="497" r:id="rId31"/>
    <p:sldId id="298" r:id="rId32"/>
    <p:sldId id="301" r:id="rId33"/>
    <p:sldId id="474" r:id="rId34"/>
    <p:sldId id="304" r:id="rId35"/>
    <p:sldId id="305" r:id="rId36"/>
    <p:sldId id="306" r:id="rId37"/>
    <p:sldId id="307" r:id="rId38"/>
    <p:sldId id="499" r:id="rId39"/>
    <p:sldId id="308" r:id="rId40"/>
    <p:sldId id="309" r:id="rId41"/>
    <p:sldId id="477" r:id="rId42"/>
    <p:sldId id="476" r:id="rId43"/>
    <p:sldId id="478" r:id="rId44"/>
    <p:sldId id="480" r:id="rId45"/>
    <p:sldId id="311" r:id="rId46"/>
    <p:sldId id="312" r:id="rId47"/>
    <p:sldId id="313" r:id="rId48"/>
    <p:sldId id="481" r:id="rId49"/>
    <p:sldId id="315" r:id="rId50"/>
    <p:sldId id="317" r:id="rId51"/>
    <p:sldId id="318" r:id="rId52"/>
    <p:sldId id="320" r:id="rId53"/>
    <p:sldId id="321" r:id="rId54"/>
    <p:sldId id="322" r:id="rId55"/>
    <p:sldId id="323" r:id="rId56"/>
    <p:sldId id="324" r:id="rId57"/>
    <p:sldId id="325" r:id="rId58"/>
    <p:sldId id="326" r:id="rId59"/>
    <p:sldId id="328" r:id="rId60"/>
    <p:sldId id="347" r:id="rId61"/>
    <p:sldId id="348" r:id="rId62"/>
    <p:sldId id="349" r:id="rId63"/>
    <p:sldId id="350" r:id="rId64"/>
    <p:sldId id="351" r:id="rId65"/>
    <p:sldId id="352" r:id="rId66"/>
    <p:sldId id="353" r:id="rId67"/>
    <p:sldId id="354" r:id="rId68"/>
    <p:sldId id="355" r:id="rId69"/>
    <p:sldId id="356" r:id="rId70"/>
    <p:sldId id="357" r:id="rId71"/>
    <p:sldId id="358" r:id="rId72"/>
    <p:sldId id="461" r:id="rId73"/>
    <p:sldId id="360" r:id="rId74"/>
    <p:sldId id="361" r:id="rId75"/>
    <p:sldId id="482" r:id="rId76"/>
    <p:sldId id="363" r:id="rId77"/>
    <p:sldId id="364" r:id="rId78"/>
    <p:sldId id="483" r:id="rId79"/>
    <p:sldId id="500" r:id="rId80"/>
    <p:sldId id="365" r:id="rId81"/>
    <p:sldId id="366" r:id="rId82"/>
    <p:sldId id="367" r:id="rId83"/>
    <p:sldId id="368" r:id="rId84"/>
    <p:sldId id="383" r:id="rId85"/>
    <p:sldId id="370" r:id="rId86"/>
    <p:sldId id="390" r:id="rId87"/>
    <p:sldId id="391" r:id="rId88"/>
    <p:sldId id="392" r:id="rId89"/>
    <p:sldId id="486" r:id="rId90"/>
    <p:sldId id="484" r:id="rId91"/>
    <p:sldId id="394" r:id="rId92"/>
    <p:sldId id="398" r:id="rId93"/>
    <p:sldId id="399" r:id="rId94"/>
    <p:sldId id="400" r:id="rId95"/>
    <p:sldId id="403" r:id="rId96"/>
    <p:sldId id="487" r:id="rId97"/>
    <p:sldId id="405" r:id="rId98"/>
    <p:sldId id="406" r:id="rId99"/>
    <p:sldId id="488" r:id="rId100"/>
    <p:sldId id="464" r:id="rId101"/>
    <p:sldId id="462" r:id="rId102"/>
    <p:sldId id="407" r:id="rId103"/>
    <p:sldId id="409" r:id="rId104"/>
    <p:sldId id="411" r:id="rId105"/>
    <p:sldId id="412" r:id="rId106"/>
    <p:sldId id="413" r:id="rId107"/>
    <p:sldId id="414" r:id="rId108"/>
    <p:sldId id="415" r:id="rId109"/>
    <p:sldId id="416" r:id="rId110"/>
    <p:sldId id="417" r:id="rId111"/>
    <p:sldId id="418" r:id="rId112"/>
    <p:sldId id="419" r:id="rId113"/>
    <p:sldId id="465" r:id="rId114"/>
    <p:sldId id="421" r:id="rId115"/>
    <p:sldId id="489" r:id="rId116"/>
    <p:sldId id="422" r:id="rId117"/>
    <p:sldId id="423" r:id="rId118"/>
    <p:sldId id="424" r:id="rId119"/>
    <p:sldId id="490" r:id="rId120"/>
    <p:sldId id="425" r:id="rId121"/>
    <p:sldId id="433" r:id="rId122"/>
    <p:sldId id="435" r:id="rId123"/>
    <p:sldId id="436" r:id="rId124"/>
    <p:sldId id="438" r:id="rId125"/>
    <p:sldId id="439" r:id="rId126"/>
    <p:sldId id="440" r:id="rId127"/>
    <p:sldId id="467" r:id="rId128"/>
    <p:sldId id="442" r:id="rId129"/>
    <p:sldId id="469" r:id="rId130"/>
    <p:sldId id="443" r:id="rId131"/>
    <p:sldId id="444" r:id="rId132"/>
    <p:sldId id="445" r:id="rId133"/>
    <p:sldId id="447" r:id="rId134"/>
    <p:sldId id="448" r:id="rId135"/>
    <p:sldId id="449" r:id="rId136"/>
    <p:sldId id="450" r:id="rId137"/>
    <p:sldId id="451" r:id="rId138"/>
    <p:sldId id="452" r:id="rId139"/>
    <p:sldId id="453" r:id="rId140"/>
    <p:sldId id="454" r:id="rId141"/>
    <p:sldId id="455" r:id="rId142"/>
    <p:sldId id="456" r:id="rId143"/>
    <p:sldId id="458" r:id="rId14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7E39"/>
    <a:srgbClr val="97E4FF"/>
    <a:srgbClr val="FF00FF"/>
    <a:srgbClr val="009242"/>
    <a:srgbClr val="F6FEC4"/>
    <a:srgbClr val="0033CC"/>
    <a:srgbClr val="00A4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982" autoAdjust="0"/>
    <p:restoredTop sz="94660"/>
  </p:normalViewPr>
  <p:slideViewPr>
    <p:cSldViewPr snapToGrid="0">
      <p:cViewPr varScale="1">
        <p:scale>
          <a:sx n="87" d="100"/>
          <a:sy n="87" d="100"/>
        </p:scale>
        <p:origin x="84"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slide" Target="slides/slide117.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53" Type="http://schemas.openxmlformats.org/officeDocument/2006/relationships/slide" Target="slides/slide32.xml"/><Relationship Id="rId74" Type="http://schemas.openxmlformats.org/officeDocument/2006/relationships/slide" Target="slides/slide53.xml"/><Relationship Id="rId128" Type="http://schemas.openxmlformats.org/officeDocument/2006/relationships/slide" Target="slides/slide107.xml"/><Relationship Id="rId149"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slide" Target="slides/slide113.xml"/><Relationship Id="rId139" Type="http://schemas.openxmlformats.org/officeDocument/2006/relationships/slide" Target="slides/slide118.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slide" Target="slides/slide103.xml"/><Relationship Id="rId129" Type="http://schemas.openxmlformats.org/officeDocument/2006/relationships/slide" Target="slides/slide108.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40" Type="http://schemas.openxmlformats.org/officeDocument/2006/relationships/slide" Target="slides/slide11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slide" Target="slides/slide109.xml"/><Relationship Id="rId135" Type="http://schemas.openxmlformats.org/officeDocument/2006/relationships/slide" Target="slides/slide11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slide" Target="slides/slide122.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6" Type="http://schemas.openxmlformats.org/officeDocument/2006/relationships/slideMaster" Target="slideMasters/slideMaster16.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44" Type="http://schemas.openxmlformats.org/officeDocument/2006/relationships/slide" Target="slides/slide123.xml"/><Relationship Id="rId90" Type="http://schemas.openxmlformats.org/officeDocument/2006/relationships/slide" Target="slides/slide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4EE07A-9B95-4A15-B009-E53D1FD1CDDA}" type="datetimeFigureOut">
              <a:rPr lang="it-IT" smtClean="0"/>
              <a:t>20/11/2017</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76AB48-4112-4965-9AFB-E73EA25439E4}" type="slidenum">
              <a:rPr lang="it-IT" smtClean="0"/>
              <a:t>‹N›</a:t>
            </a:fld>
            <a:endParaRPr lang="it-IT"/>
          </a:p>
        </p:txBody>
      </p:sp>
    </p:spTree>
    <p:extLst>
      <p:ext uri="{BB962C8B-B14F-4D97-AF65-F5344CB8AC3E}">
        <p14:creationId xmlns:p14="http://schemas.microsoft.com/office/powerpoint/2010/main" val="305433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fontAlgn="base">
              <a:spcBef>
                <a:spcPct val="0"/>
              </a:spcBef>
              <a:spcAft>
                <a:spcPct val="0"/>
              </a:spcAft>
            </a:pPr>
            <a:fld id="{37D7AB49-1F21-4CA1-9A08-EE18ECFF9D18}" type="slidenum">
              <a:rPr lang="it-IT" altLang="it-IT">
                <a:solidFill>
                  <a:srgbClr val="000000"/>
                </a:solidFill>
              </a:rPr>
              <a:pPr algn="r" fontAlgn="base">
                <a:spcBef>
                  <a:spcPct val="0"/>
                </a:spcBef>
                <a:spcAft>
                  <a:spcPct val="0"/>
                </a:spcAft>
              </a:pPr>
              <a:t>82</a:t>
            </a:fld>
            <a:endParaRPr lang="it-IT" altLang="it-IT">
              <a:solidFill>
                <a:srgbClr val="000000"/>
              </a:solidFill>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2344090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8D2EFE3-82AC-4903-91B1-A3A3CBD832DF}" type="slidenum">
              <a:rPr lang="it-IT" altLang="it-IT">
                <a:solidFill>
                  <a:srgbClr val="000000"/>
                </a:solidFill>
              </a:rPr>
              <a:pPr>
                <a:spcBef>
                  <a:spcPct val="0"/>
                </a:spcBef>
              </a:pPr>
              <a:t>87</a:t>
            </a:fld>
            <a:endParaRPr lang="it-IT" altLang="it-IT">
              <a:solidFill>
                <a:srgbClr val="000000"/>
              </a:solidFill>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821468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2C49-4EA7-416C-9C87-20DC9FBC418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99628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1BA68A-8F37-4492-A489-58554F542B8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951840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5AEB90B-7B28-454C-A06C-25CA73528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2134024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200B5A-9C93-4C8D-95B0-D7AEFDE6102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1401467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8A24F42-B9F8-47BB-99B4-254E618EC47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700810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9320E-6F20-46C5-A000-D2376E6BDE9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5715822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E70BB5-CE37-48FD-BB18-DE2B504657E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7560318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1BA68A-8F37-4492-A489-58554F542B8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7741293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80763F-1D7A-4A93-B7FA-279E150C1B1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3181830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C45E204-F4D8-4A43-8987-2BB91864E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8829661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2C49-4EA7-416C-9C87-20DC9FBC418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5568824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12F1ED-AD36-4541-AF72-ABE5837537A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92009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80763F-1D7A-4A93-B7FA-279E150C1B1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5016573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1F075C-1D98-49F2-9979-75EBC1692BB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0576590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61A3F5-2A3E-43A1-9D77-7885EAC9D3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9585355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5AEB90B-7B28-454C-A06C-25CA73528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2905204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200B5A-9C93-4C8D-95B0-D7AEFDE6102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1043218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8A24F42-B9F8-47BB-99B4-254E618EC47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9618068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9320E-6F20-46C5-A000-D2376E6BDE9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7412759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E70BB5-CE37-48FD-BB18-DE2B504657E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0130215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1BA68A-8F37-4492-A489-58554F542B8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9188337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80763F-1D7A-4A93-B7FA-279E150C1B1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0973959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C45E204-F4D8-4A43-8987-2BB91864E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738740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C45E204-F4D8-4A43-8987-2BB91864E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2356176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2C49-4EA7-416C-9C87-20DC9FBC418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3893989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12F1ED-AD36-4541-AF72-ABE5837537A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9940392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1F075C-1D98-49F2-9979-75EBC1692BB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626890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61A3F5-2A3E-43A1-9D77-7885EAC9D3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849457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5AEB90B-7B28-454C-A06C-25CA73528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966305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200B5A-9C93-4C8D-95B0-D7AEFDE6102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553989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8A24F42-B9F8-47BB-99B4-254E618EC47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6458102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9320E-6F20-46C5-A000-D2376E6BDE9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2363013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E70BB5-CE37-48FD-BB18-DE2B504657E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881967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1BA68A-8F37-4492-A489-58554F542B8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528205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2C49-4EA7-416C-9C87-20DC9FBC418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3639472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80763F-1D7A-4A93-B7FA-279E150C1B1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4742946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C45E204-F4D8-4A43-8987-2BB91864E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7752919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2C49-4EA7-416C-9C87-20DC9FBC418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2147079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12F1ED-AD36-4541-AF72-ABE5837537A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4601288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1F075C-1D98-49F2-9979-75EBC1692BB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108269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61A3F5-2A3E-43A1-9D77-7885EAC9D3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54811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5AEB90B-7B28-454C-A06C-25CA73528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9807277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200B5A-9C93-4C8D-95B0-D7AEFDE6102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903133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8A24F42-B9F8-47BB-99B4-254E618EC47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3712729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9320E-6F20-46C5-A000-D2376E6BDE9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823097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12F1ED-AD36-4541-AF72-ABE5837537A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3888260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E70BB5-CE37-48FD-BB18-DE2B504657E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9583851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1BA68A-8F37-4492-A489-58554F542B8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0065441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80763F-1D7A-4A93-B7FA-279E150C1B1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4432401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C45E204-F4D8-4A43-8987-2BB91864E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48976588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2C49-4EA7-416C-9C87-20DC9FBC418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6621553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12F1ED-AD36-4541-AF72-ABE5837537A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6476027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1F075C-1D98-49F2-9979-75EBC1692BB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1843927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61A3F5-2A3E-43A1-9D77-7885EAC9D3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341722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5AEB90B-7B28-454C-A06C-25CA73528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2282474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200B5A-9C93-4C8D-95B0-D7AEFDE6102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213630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1F075C-1D98-49F2-9979-75EBC1692BB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0517815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8A24F42-B9F8-47BB-99B4-254E618EC47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7508795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9320E-6F20-46C5-A000-D2376E6BDE9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5085413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E70BB5-CE37-48FD-BB18-DE2B504657E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9803403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1BA68A-8F37-4492-A489-58554F542B8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608827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80763F-1D7A-4A93-B7FA-279E150C1B1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8013439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C45E204-F4D8-4A43-8987-2BB91864E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4999348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2C49-4EA7-416C-9C87-20DC9FBC418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2904459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12F1ED-AD36-4541-AF72-ABE5837537A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804480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1F075C-1D98-49F2-9979-75EBC1692BB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6445703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61A3F5-2A3E-43A1-9D77-7885EAC9D3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864802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61A3F5-2A3E-43A1-9D77-7885EAC9D3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3650471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5AEB90B-7B28-454C-A06C-25CA73528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8829053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200B5A-9C93-4C8D-95B0-D7AEFDE6102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1274405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8A24F42-B9F8-47BB-99B4-254E618EC47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7822696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9320E-6F20-46C5-A000-D2376E6BDE9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6221342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E70BB5-CE37-48FD-BB18-DE2B504657E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5030720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1BA68A-8F37-4492-A489-58554F542B8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8091270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80763F-1D7A-4A93-B7FA-279E150C1B1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2776500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C45E204-F4D8-4A43-8987-2BB91864E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83536858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2C49-4EA7-416C-9C87-20DC9FBC418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24400001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12F1ED-AD36-4541-AF72-ABE5837537A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306054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5AEB90B-7B28-454C-A06C-25CA73528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5049576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1F075C-1D98-49F2-9979-75EBC1692BB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7749543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61A3F5-2A3E-43A1-9D77-7885EAC9D3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9568906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5AEB90B-7B28-454C-A06C-25CA73528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3936085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200B5A-9C93-4C8D-95B0-D7AEFDE6102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14393110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8A24F42-B9F8-47BB-99B4-254E618EC47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27213352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9320E-6F20-46C5-A000-D2376E6BDE9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9810119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E70BB5-CE37-48FD-BB18-DE2B504657E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97798475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1BA68A-8F37-4492-A489-58554F542B8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0114340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80763F-1D7A-4A93-B7FA-279E150C1B1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37967271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C45E204-F4D8-4A43-8987-2BB91864E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764689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200B5A-9C93-4C8D-95B0-D7AEFDE6102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7579101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2C49-4EA7-416C-9C87-20DC9FBC418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8608531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12F1ED-AD36-4541-AF72-ABE5837537A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55972557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1F075C-1D98-49F2-9979-75EBC1692BB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5869384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61A3F5-2A3E-43A1-9D77-7885EAC9D3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3990011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5AEB90B-7B28-454C-A06C-25CA73528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0176227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200B5A-9C93-4C8D-95B0-D7AEFDE6102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46630205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8A24F42-B9F8-47BB-99B4-254E618EC47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680654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9320E-6F20-46C5-A000-D2376E6BDE9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270448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E70BB5-CE37-48FD-BB18-DE2B504657E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01471877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1BA68A-8F37-4492-A489-58554F542B8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952229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8A24F42-B9F8-47BB-99B4-254E618EC47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9566172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80763F-1D7A-4A93-B7FA-279E150C1B1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63392118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C45E204-F4D8-4A43-8987-2BB91864E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882295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2C49-4EA7-416C-9C87-20DC9FBC418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25038676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12F1ED-AD36-4541-AF72-ABE5837537A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9785210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1F075C-1D98-49F2-9979-75EBC1692BB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3735319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61A3F5-2A3E-43A1-9D77-7885EAC9D3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1738113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5AEB90B-7B28-454C-A06C-25CA73528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8971195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200B5A-9C93-4C8D-95B0-D7AEFDE6102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34764657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8A24F42-B9F8-47BB-99B4-254E618EC47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80572904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9320E-6F20-46C5-A000-D2376E6BDE9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904472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12F1ED-AD36-4541-AF72-ABE5837537A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122841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9320E-6F20-46C5-A000-D2376E6BDE9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05808669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E70BB5-CE37-48FD-BB18-DE2B504657E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40281454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1BA68A-8F37-4492-A489-58554F542B8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8335221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80763F-1D7A-4A93-B7FA-279E150C1B1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4423238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C45E204-F4D8-4A43-8987-2BB91864E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2088808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2C49-4EA7-416C-9C87-20DC9FBC418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01937240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12F1ED-AD36-4541-AF72-ABE5837537A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95562317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1F075C-1D98-49F2-9979-75EBC1692BB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43808297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61A3F5-2A3E-43A1-9D77-7885EAC9D3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7914978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5AEB90B-7B28-454C-A06C-25CA73528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94459782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200B5A-9C93-4C8D-95B0-D7AEFDE6102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953484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E70BB5-CE37-48FD-BB18-DE2B504657E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68459108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8A24F42-B9F8-47BB-99B4-254E618EC47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55646804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9320E-6F20-46C5-A000-D2376E6BDE9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5912848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E70BB5-CE37-48FD-BB18-DE2B504657E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9333309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1BA68A-8F37-4492-A489-58554F542B8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71466435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80763F-1D7A-4A93-B7FA-279E150C1B1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98847047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C45E204-F4D8-4A43-8987-2BB91864E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8812996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2C49-4EA7-416C-9C87-20DC9FBC418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8655294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12F1ED-AD36-4541-AF72-ABE5837537A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65303268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1F075C-1D98-49F2-9979-75EBC1692BB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20106221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61A3F5-2A3E-43A1-9D77-7885EAC9D3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17785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1BA68A-8F37-4492-A489-58554F542B8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1104290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5AEB90B-7B28-454C-A06C-25CA73528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55012762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200B5A-9C93-4C8D-95B0-D7AEFDE6102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95402494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8A24F42-B9F8-47BB-99B4-254E618EC47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20295512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9320E-6F20-46C5-A000-D2376E6BDE9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25595288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E70BB5-CE37-48FD-BB18-DE2B504657E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71544679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1BA68A-8F37-4492-A489-58554F542B8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79835442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80763F-1D7A-4A93-B7FA-279E150C1B1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2213043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C45E204-F4D8-4A43-8987-2BB91864E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97305002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2C49-4EA7-416C-9C87-20DC9FBC418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11933905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12F1ED-AD36-4541-AF72-ABE5837537A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890519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80763F-1D7A-4A93-B7FA-279E150C1B1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2396422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1F075C-1D98-49F2-9979-75EBC1692BB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58096691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61A3F5-2A3E-43A1-9D77-7885EAC9D3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4930376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5AEB90B-7B28-454C-A06C-25CA73528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02659726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200B5A-9C93-4C8D-95B0-D7AEFDE6102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16717106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8A24F42-B9F8-47BB-99B4-254E618EC47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2232067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9320E-6F20-46C5-A000-D2376E6BDE9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67545622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E70BB5-CE37-48FD-BB18-DE2B504657E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95985642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1BA68A-8F37-4492-A489-58554F542B8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20824516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80763F-1D7A-4A93-B7FA-279E150C1B1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87908497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C45E204-F4D8-4A43-8987-2BB91864E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737966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C45E204-F4D8-4A43-8987-2BB91864E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2950269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2C49-4EA7-416C-9C87-20DC9FBC418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7059971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12F1ED-AD36-4541-AF72-ABE5837537A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7265913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1F075C-1D98-49F2-9979-75EBC1692BB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05248332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61A3F5-2A3E-43A1-9D77-7885EAC9D3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39674210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5AEB90B-7B28-454C-A06C-25CA73528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02958792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200B5A-9C93-4C8D-95B0-D7AEFDE6102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09293844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8A24F42-B9F8-47BB-99B4-254E618EC47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69036574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9320E-6F20-46C5-A000-D2376E6BDE9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31174147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E70BB5-CE37-48FD-BB18-DE2B504657E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35197889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1BA68A-8F37-4492-A489-58554F542B8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589580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2C49-4EA7-416C-9C87-20DC9FBC418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17516349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80763F-1D7A-4A93-B7FA-279E150C1B1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81249216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C45E204-F4D8-4A43-8987-2BB91864E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631138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12F1ED-AD36-4541-AF72-ABE5837537A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592987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1F075C-1D98-49F2-9979-75EBC1692BB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45000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61A3F5-2A3E-43A1-9D77-7885EAC9D3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367418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5AEB90B-7B28-454C-A06C-25CA73528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457216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1F075C-1D98-49F2-9979-75EBC1692BB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562916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200B5A-9C93-4C8D-95B0-D7AEFDE6102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786824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8A24F42-B9F8-47BB-99B4-254E618EC47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453288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9320E-6F20-46C5-A000-D2376E6BDE9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929761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E70BB5-CE37-48FD-BB18-DE2B504657E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5770042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1BA68A-8F37-4492-A489-58554F542B8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816689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80763F-1D7A-4A93-B7FA-279E150C1B1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385559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C45E204-F4D8-4A43-8987-2BB91864E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6325981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2C49-4EA7-416C-9C87-20DC9FBC418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707993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12F1ED-AD36-4541-AF72-ABE5837537A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5625352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1F075C-1D98-49F2-9979-75EBC1692BB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121299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61A3F5-2A3E-43A1-9D77-7885EAC9D3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1096380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61A3F5-2A3E-43A1-9D77-7885EAC9D3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1906098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5AEB90B-7B28-454C-A06C-25CA73528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554624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200B5A-9C93-4C8D-95B0-D7AEFDE6102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05906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8A24F42-B9F8-47BB-99B4-254E618EC47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8590145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9320E-6F20-46C5-A000-D2376E6BDE9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8845013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E70BB5-CE37-48FD-BB18-DE2B504657E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0589697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1BA68A-8F37-4492-A489-58554F542B8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1752037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80763F-1D7A-4A93-B7FA-279E150C1B1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4621043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C45E204-F4D8-4A43-8987-2BB91864E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0509268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2C49-4EA7-416C-9C87-20DC9FBC418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630505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5AEB90B-7B28-454C-A06C-25CA73528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6669448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12F1ED-AD36-4541-AF72-ABE5837537A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552747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1F075C-1D98-49F2-9979-75EBC1692BB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1304101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61A3F5-2A3E-43A1-9D77-7885EAC9D3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5016514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5AEB90B-7B28-454C-A06C-25CA73528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2399697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200B5A-9C93-4C8D-95B0-D7AEFDE6102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6813309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8A24F42-B9F8-47BB-99B4-254E618EC47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3236475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9320E-6F20-46C5-A000-D2376E6BDE9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0310873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E70BB5-CE37-48FD-BB18-DE2B504657E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4738105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1BA68A-8F37-4492-A489-58554F542B8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7886994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80763F-1D7A-4A93-B7FA-279E150C1B1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564108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200B5A-9C93-4C8D-95B0-D7AEFDE6102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3743253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C45E204-F4D8-4A43-8987-2BB91864E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5461619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2C49-4EA7-416C-9C87-20DC9FBC418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2278915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12F1ED-AD36-4541-AF72-ABE5837537A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6515247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1F075C-1D98-49F2-9979-75EBC1692BB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7783023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61A3F5-2A3E-43A1-9D77-7885EAC9D3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0576292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5AEB90B-7B28-454C-A06C-25CA73528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3796044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200B5A-9C93-4C8D-95B0-D7AEFDE6102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9825384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8A24F42-B9F8-47BB-99B4-254E618EC47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8798032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9320E-6F20-46C5-A000-D2376E6BDE9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6021271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E70BB5-CE37-48FD-BB18-DE2B504657E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01425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8A24F42-B9F8-47BB-99B4-254E618EC47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8996867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1BA68A-8F37-4492-A489-58554F542B8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1314972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80763F-1D7A-4A93-B7FA-279E150C1B1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9071856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C45E204-F4D8-4A43-8987-2BB91864E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0382135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it-IT" altLang="it-IT"/>
          </a:p>
        </p:txBody>
      </p:sp>
      <p:sp>
        <p:nvSpPr>
          <p:cNvPr id="5" name="Segnaposto piè di pagina 4"/>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it-IT" altLang="it-IT"/>
          </a:p>
        </p:txBody>
      </p:sp>
      <p:sp>
        <p:nvSpPr>
          <p:cNvPr id="6" name="Segnaposto numero diapositiva 5"/>
          <p:cNvSpPr>
            <a:spLocks noGrp="1"/>
          </p:cNvSpPr>
          <p:nvPr>
            <p:ph type="sldNum" sz="quarter" idx="12"/>
          </p:nvPr>
        </p:nvSpPr>
        <p:spPr/>
        <p:txBody>
          <a:bodyPr/>
          <a:lstStyle>
            <a:lvl1pPr eaLnBrk="0" hangingPunct="0">
              <a:defRPr>
                <a:latin typeface="Times New Roman" panose="02020603050405020304" pitchFamily="18" charset="0"/>
              </a:defRPr>
            </a:lvl1pPr>
          </a:lstStyle>
          <a:p>
            <a:fld id="{461E58EA-8ECD-4745-B157-06C728821D7A}" type="slidenum">
              <a:rPr lang="it-IT" altLang="it-IT"/>
              <a:pPr/>
              <a:t>‹N›</a:t>
            </a:fld>
            <a:endParaRPr lang="it-IT" altLang="it-IT"/>
          </a:p>
        </p:txBody>
      </p:sp>
    </p:spTree>
    <p:extLst>
      <p:ext uri="{BB962C8B-B14F-4D97-AF65-F5344CB8AC3E}">
        <p14:creationId xmlns:p14="http://schemas.microsoft.com/office/powerpoint/2010/main" val="30540678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it-IT" altLang="it-IT"/>
          </a:p>
        </p:txBody>
      </p:sp>
      <p:sp>
        <p:nvSpPr>
          <p:cNvPr id="5" name="Segnaposto piè di pagina 4"/>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it-IT" altLang="it-IT"/>
          </a:p>
        </p:txBody>
      </p:sp>
      <p:sp>
        <p:nvSpPr>
          <p:cNvPr id="6" name="Segnaposto numero diapositiva 5"/>
          <p:cNvSpPr>
            <a:spLocks noGrp="1"/>
          </p:cNvSpPr>
          <p:nvPr>
            <p:ph type="sldNum" sz="quarter" idx="12"/>
          </p:nvPr>
        </p:nvSpPr>
        <p:spPr/>
        <p:txBody>
          <a:bodyPr/>
          <a:lstStyle>
            <a:lvl1pPr eaLnBrk="0" hangingPunct="0">
              <a:defRPr>
                <a:latin typeface="Times New Roman" panose="02020603050405020304" pitchFamily="18" charset="0"/>
              </a:defRPr>
            </a:lvl1pPr>
          </a:lstStyle>
          <a:p>
            <a:fld id="{89EA3F02-F5B0-4C48-8418-9756B459C2B6}" type="slidenum">
              <a:rPr lang="it-IT" altLang="it-IT"/>
              <a:pPr/>
              <a:t>‹N›</a:t>
            </a:fld>
            <a:endParaRPr lang="it-IT" altLang="it-IT"/>
          </a:p>
        </p:txBody>
      </p:sp>
    </p:spTree>
    <p:extLst>
      <p:ext uri="{BB962C8B-B14F-4D97-AF65-F5344CB8AC3E}">
        <p14:creationId xmlns:p14="http://schemas.microsoft.com/office/powerpoint/2010/main" val="33064107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it-IT" altLang="it-IT"/>
          </a:p>
        </p:txBody>
      </p:sp>
      <p:sp>
        <p:nvSpPr>
          <p:cNvPr id="5" name="Segnaposto piè di pagina 4"/>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it-IT" altLang="it-IT"/>
          </a:p>
        </p:txBody>
      </p:sp>
      <p:sp>
        <p:nvSpPr>
          <p:cNvPr id="6" name="Segnaposto numero diapositiva 5"/>
          <p:cNvSpPr>
            <a:spLocks noGrp="1"/>
          </p:cNvSpPr>
          <p:nvPr>
            <p:ph type="sldNum" sz="quarter" idx="12"/>
          </p:nvPr>
        </p:nvSpPr>
        <p:spPr/>
        <p:txBody>
          <a:bodyPr/>
          <a:lstStyle>
            <a:lvl1pPr eaLnBrk="0" hangingPunct="0">
              <a:defRPr>
                <a:latin typeface="Times New Roman" panose="02020603050405020304" pitchFamily="18" charset="0"/>
              </a:defRPr>
            </a:lvl1pPr>
          </a:lstStyle>
          <a:p>
            <a:fld id="{F2E28737-2E38-4B89-AD6B-3BA4677CC031}" type="slidenum">
              <a:rPr lang="it-IT" altLang="it-IT"/>
              <a:pPr/>
              <a:t>‹N›</a:t>
            </a:fld>
            <a:endParaRPr lang="it-IT" altLang="it-IT"/>
          </a:p>
        </p:txBody>
      </p:sp>
    </p:spTree>
    <p:extLst>
      <p:ext uri="{BB962C8B-B14F-4D97-AF65-F5344CB8AC3E}">
        <p14:creationId xmlns:p14="http://schemas.microsoft.com/office/powerpoint/2010/main" val="12227163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it-IT" altLang="it-IT"/>
          </a:p>
        </p:txBody>
      </p:sp>
      <p:sp>
        <p:nvSpPr>
          <p:cNvPr id="6" name="Segnaposto piè di pagina 5"/>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it-IT" altLang="it-IT"/>
          </a:p>
        </p:txBody>
      </p:sp>
      <p:sp>
        <p:nvSpPr>
          <p:cNvPr id="7" name="Segnaposto numero diapositiva 6"/>
          <p:cNvSpPr>
            <a:spLocks noGrp="1"/>
          </p:cNvSpPr>
          <p:nvPr>
            <p:ph type="sldNum" sz="quarter" idx="12"/>
          </p:nvPr>
        </p:nvSpPr>
        <p:spPr/>
        <p:txBody>
          <a:bodyPr/>
          <a:lstStyle>
            <a:lvl1pPr eaLnBrk="0" hangingPunct="0">
              <a:defRPr>
                <a:latin typeface="Times New Roman" panose="02020603050405020304" pitchFamily="18" charset="0"/>
              </a:defRPr>
            </a:lvl1pPr>
          </a:lstStyle>
          <a:p>
            <a:fld id="{7D75DCCB-9EAE-4E1C-9F65-B47EDB501074}" type="slidenum">
              <a:rPr lang="it-IT" altLang="it-IT"/>
              <a:pPr/>
              <a:t>‹N›</a:t>
            </a:fld>
            <a:endParaRPr lang="it-IT" altLang="it-IT"/>
          </a:p>
        </p:txBody>
      </p:sp>
    </p:spTree>
    <p:extLst>
      <p:ext uri="{BB962C8B-B14F-4D97-AF65-F5344CB8AC3E}">
        <p14:creationId xmlns:p14="http://schemas.microsoft.com/office/powerpoint/2010/main" val="37740369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it-IT" altLang="it-IT"/>
          </a:p>
        </p:txBody>
      </p:sp>
      <p:sp>
        <p:nvSpPr>
          <p:cNvPr id="8" name="Segnaposto piè di pagina 7"/>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it-IT" altLang="it-IT"/>
          </a:p>
        </p:txBody>
      </p:sp>
      <p:sp>
        <p:nvSpPr>
          <p:cNvPr id="9" name="Segnaposto numero diapositiva 8"/>
          <p:cNvSpPr>
            <a:spLocks noGrp="1"/>
          </p:cNvSpPr>
          <p:nvPr>
            <p:ph type="sldNum" sz="quarter" idx="12"/>
          </p:nvPr>
        </p:nvSpPr>
        <p:spPr/>
        <p:txBody>
          <a:bodyPr/>
          <a:lstStyle>
            <a:lvl1pPr eaLnBrk="0" hangingPunct="0">
              <a:defRPr>
                <a:latin typeface="Times New Roman" panose="02020603050405020304" pitchFamily="18" charset="0"/>
              </a:defRPr>
            </a:lvl1pPr>
          </a:lstStyle>
          <a:p>
            <a:fld id="{C2A730A6-F25F-49D7-BBA6-F8EB401B7C39}" type="slidenum">
              <a:rPr lang="it-IT" altLang="it-IT"/>
              <a:pPr/>
              <a:t>‹N›</a:t>
            </a:fld>
            <a:endParaRPr lang="it-IT" altLang="it-IT"/>
          </a:p>
        </p:txBody>
      </p:sp>
    </p:spTree>
    <p:extLst>
      <p:ext uri="{BB962C8B-B14F-4D97-AF65-F5344CB8AC3E}">
        <p14:creationId xmlns:p14="http://schemas.microsoft.com/office/powerpoint/2010/main" val="6450344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it-IT" altLang="it-IT"/>
          </a:p>
        </p:txBody>
      </p:sp>
      <p:sp>
        <p:nvSpPr>
          <p:cNvPr id="4" name="Segnaposto piè di pagina 3"/>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it-IT" altLang="it-IT"/>
          </a:p>
        </p:txBody>
      </p:sp>
      <p:sp>
        <p:nvSpPr>
          <p:cNvPr id="5" name="Segnaposto numero diapositiva 4"/>
          <p:cNvSpPr>
            <a:spLocks noGrp="1"/>
          </p:cNvSpPr>
          <p:nvPr>
            <p:ph type="sldNum" sz="quarter" idx="12"/>
          </p:nvPr>
        </p:nvSpPr>
        <p:spPr/>
        <p:txBody>
          <a:bodyPr/>
          <a:lstStyle>
            <a:lvl1pPr eaLnBrk="0" hangingPunct="0">
              <a:defRPr>
                <a:latin typeface="Times New Roman" panose="02020603050405020304" pitchFamily="18" charset="0"/>
              </a:defRPr>
            </a:lvl1pPr>
          </a:lstStyle>
          <a:p>
            <a:fld id="{7658AC26-4CDF-4CDA-8C7D-732C4EFCAEFC}" type="slidenum">
              <a:rPr lang="it-IT" altLang="it-IT"/>
              <a:pPr/>
              <a:t>‹N›</a:t>
            </a:fld>
            <a:endParaRPr lang="it-IT" altLang="it-IT"/>
          </a:p>
        </p:txBody>
      </p:sp>
    </p:spTree>
    <p:extLst>
      <p:ext uri="{BB962C8B-B14F-4D97-AF65-F5344CB8AC3E}">
        <p14:creationId xmlns:p14="http://schemas.microsoft.com/office/powerpoint/2010/main" val="6039532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it-IT" altLang="it-IT"/>
          </a:p>
        </p:txBody>
      </p:sp>
      <p:sp>
        <p:nvSpPr>
          <p:cNvPr id="3" name="Segnaposto piè di pagina 2"/>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it-IT" altLang="it-IT"/>
          </a:p>
        </p:txBody>
      </p:sp>
      <p:sp>
        <p:nvSpPr>
          <p:cNvPr id="4" name="Segnaposto numero diapositiva 3"/>
          <p:cNvSpPr>
            <a:spLocks noGrp="1"/>
          </p:cNvSpPr>
          <p:nvPr>
            <p:ph type="sldNum" sz="quarter" idx="12"/>
          </p:nvPr>
        </p:nvSpPr>
        <p:spPr/>
        <p:txBody>
          <a:bodyPr/>
          <a:lstStyle>
            <a:lvl1pPr eaLnBrk="0" hangingPunct="0">
              <a:defRPr>
                <a:latin typeface="Times New Roman" panose="02020603050405020304" pitchFamily="18" charset="0"/>
              </a:defRPr>
            </a:lvl1pPr>
          </a:lstStyle>
          <a:p>
            <a:fld id="{860A1858-EE04-4501-BAE8-B1AE46CE55DD}" type="slidenum">
              <a:rPr lang="it-IT" altLang="it-IT"/>
              <a:pPr/>
              <a:t>‹N›</a:t>
            </a:fld>
            <a:endParaRPr lang="it-IT" altLang="it-IT"/>
          </a:p>
        </p:txBody>
      </p:sp>
    </p:spTree>
    <p:extLst>
      <p:ext uri="{BB962C8B-B14F-4D97-AF65-F5344CB8AC3E}">
        <p14:creationId xmlns:p14="http://schemas.microsoft.com/office/powerpoint/2010/main" val="4132257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9320E-6F20-46C5-A000-D2376E6BDE9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7756332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it-IT" altLang="it-IT"/>
          </a:p>
        </p:txBody>
      </p:sp>
      <p:sp>
        <p:nvSpPr>
          <p:cNvPr id="6" name="Segnaposto piè di pagina 5"/>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it-IT" altLang="it-IT"/>
          </a:p>
        </p:txBody>
      </p:sp>
      <p:sp>
        <p:nvSpPr>
          <p:cNvPr id="7" name="Segnaposto numero diapositiva 6"/>
          <p:cNvSpPr>
            <a:spLocks noGrp="1"/>
          </p:cNvSpPr>
          <p:nvPr>
            <p:ph type="sldNum" sz="quarter" idx="12"/>
          </p:nvPr>
        </p:nvSpPr>
        <p:spPr/>
        <p:txBody>
          <a:bodyPr/>
          <a:lstStyle>
            <a:lvl1pPr eaLnBrk="0" hangingPunct="0">
              <a:defRPr>
                <a:latin typeface="Times New Roman" panose="02020603050405020304" pitchFamily="18" charset="0"/>
              </a:defRPr>
            </a:lvl1pPr>
          </a:lstStyle>
          <a:p>
            <a:fld id="{4E3019E2-BD3C-425B-8A96-A98442DE679A}" type="slidenum">
              <a:rPr lang="it-IT" altLang="it-IT"/>
              <a:pPr/>
              <a:t>‹N›</a:t>
            </a:fld>
            <a:endParaRPr lang="it-IT" altLang="it-IT"/>
          </a:p>
        </p:txBody>
      </p:sp>
    </p:spTree>
    <p:extLst>
      <p:ext uri="{BB962C8B-B14F-4D97-AF65-F5344CB8AC3E}">
        <p14:creationId xmlns:p14="http://schemas.microsoft.com/office/powerpoint/2010/main" val="23670620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it-IT" altLang="it-IT"/>
          </a:p>
        </p:txBody>
      </p:sp>
      <p:sp>
        <p:nvSpPr>
          <p:cNvPr id="6" name="Segnaposto piè di pagina 5"/>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it-IT" altLang="it-IT"/>
          </a:p>
        </p:txBody>
      </p:sp>
      <p:sp>
        <p:nvSpPr>
          <p:cNvPr id="7" name="Segnaposto numero diapositiva 6"/>
          <p:cNvSpPr>
            <a:spLocks noGrp="1"/>
          </p:cNvSpPr>
          <p:nvPr>
            <p:ph type="sldNum" sz="quarter" idx="12"/>
          </p:nvPr>
        </p:nvSpPr>
        <p:spPr/>
        <p:txBody>
          <a:bodyPr/>
          <a:lstStyle>
            <a:lvl1pPr eaLnBrk="0" hangingPunct="0">
              <a:defRPr>
                <a:latin typeface="Times New Roman" panose="02020603050405020304" pitchFamily="18" charset="0"/>
              </a:defRPr>
            </a:lvl1pPr>
          </a:lstStyle>
          <a:p>
            <a:fld id="{6912CB8C-5B92-415B-8B3B-AE9FCCA49322}" type="slidenum">
              <a:rPr lang="it-IT" altLang="it-IT"/>
              <a:pPr/>
              <a:t>‹N›</a:t>
            </a:fld>
            <a:endParaRPr lang="it-IT" altLang="it-IT"/>
          </a:p>
        </p:txBody>
      </p:sp>
    </p:spTree>
    <p:extLst>
      <p:ext uri="{BB962C8B-B14F-4D97-AF65-F5344CB8AC3E}">
        <p14:creationId xmlns:p14="http://schemas.microsoft.com/office/powerpoint/2010/main" val="21840913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it-IT" altLang="it-IT"/>
          </a:p>
        </p:txBody>
      </p:sp>
      <p:sp>
        <p:nvSpPr>
          <p:cNvPr id="5" name="Segnaposto piè di pagina 4"/>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it-IT" altLang="it-IT"/>
          </a:p>
        </p:txBody>
      </p:sp>
      <p:sp>
        <p:nvSpPr>
          <p:cNvPr id="6" name="Segnaposto numero diapositiva 5"/>
          <p:cNvSpPr>
            <a:spLocks noGrp="1"/>
          </p:cNvSpPr>
          <p:nvPr>
            <p:ph type="sldNum" sz="quarter" idx="12"/>
          </p:nvPr>
        </p:nvSpPr>
        <p:spPr/>
        <p:txBody>
          <a:bodyPr/>
          <a:lstStyle>
            <a:lvl1pPr eaLnBrk="0" hangingPunct="0">
              <a:defRPr>
                <a:latin typeface="Times New Roman" panose="02020603050405020304" pitchFamily="18" charset="0"/>
              </a:defRPr>
            </a:lvl1pPr>
          </a:lstStyle>
          <a:p>
            <a:fld id="{92DA9141-1FAA-4349-9273-6B792E861B02}" type="slidenum">
              <a:rPr lang="it-IT" altLang="it-IT"/>
              <a:pPr/>
              <a:t>‹N›</a:t>
            </a:fld>
            <a:endParaRPr lang="it-IT" altLang="it-IT"/>
          </a:p>
        </p:txBody>
      </p:sp>
    </p:spTree>
    <p:extLst>
      <p:ext uri="{BB962C8B-B14F-4D97-AF65-F5344CB8AC3E}">
        <p14:creationId xmlns:p14="http://schemas.microsoft.com/office/powerpoint/2010/main" val="40168163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it-IT" altLang="it-IT"/>
          </a:p>
        </p:txBody>
      </p:sp>
      <p:sp>
        <p:nvSpPr>
          <p:cNvPr id="5" name="Segnaposto piè di pagina 4"/>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it-IT" altLang="it-IT"/>
          </a:p>
        </p:txBody>
      </p:sp>
      <p:sp>
        <p:nvSpPr>
          <p:cNvPr id="6" name="Segnaposto numero diapositiva 5"/>
          <p:cNvSpPr>
            <a:spLocks noGrp="1"/>
          </p:cNvSpPr>
          <p:nvPr>
            <p:ph type="sldNum" sz="quarter" idx="12"/>
          </p:nvPr>
        </p:nvSpPr>
        <p:spPr/>
        <p:txBody>
          <a:bodyPr/>
          <a:lstStyle>
            <a:lvl1pPr eaLnBrk="0" hangingPunct="0">
              <a:defRPr>
                <a:latin typeface="Times New Roman" panose="02020603050405020304" pitchFamily="18" charset="0"/>
              </a:defRPr>
            </a:lvl1pPr>
          </a:lstStyle>
          <a:p>
            <a:fld id="{E87C2992-A676-4AC6-9FAB-8DE5F376DAAE}" type="slidenum">
              <a:rPr lang="it-IT" altLang="it-IT"/>
              <a:pPr/>
              <a:t>‹N›</a:t>
            </a:fld>
            <a:endParaRPr lang="it-IT" altLang="it-IT"/>
          </a:p>
        </p:txBody>
      </p:sp>
    </p:spTree>
    <p:extLst>
      <p:ext uri="{BB962C8B-B14F-4D97-AF65-F5344CB8AC3E}">
        <p14:creationId xmlns:p14="http://schemas.microsoft.com/office/powerpoint/2010/main" val="26095022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2C49-4EA7-416C-9C87-20DC9FBC418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4230402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12F1ED-AD36-4541-AF72-ABE5837537A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1972344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1F075C-1D98-49F2-9979-75EBC1692BB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8433611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61A3F5-2A3E-43A1-9D77-7885EAC9D3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9344622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5AEB90B-7B28-454C-A06C-25CA73528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3905061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E200B5A-9C93-4C8D-95B0-D7AEFDE6102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529961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E70BB5-CE37-48FD-BB18-DE2B504657E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1836495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8A24F42-B9F8-47BB-99B4-254E618EC47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6642719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9320E-6F20-46C5-A000-D2376E6BDE9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0744820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4E70BB5-CE37-48FD-BB18-DE2B504657E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6213462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1BA68A-8F37-4492-A489-58554F542B8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2482378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80763F-1D7A-4A93-B7FA-279E150C1B1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4712359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C45E204-F4D8-4A43-8987-2BB91864EA4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1815910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192C49-4EA7-416C-9C87-20DC9FBC418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9116128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12F1ED-AD36-4541-AF72-ABE5837537A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6695732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1F075C-1D98-49F2-9979-75EBC1692BB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169262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61A3F5-2A3E-43A1-9D77-7885EAC9D3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465582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2.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3.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4.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6.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7.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theme" Target="../theme/theme18.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theme" Target="../theme/theme19.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theme" Target="../theme/theme20.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theme" Target="../theme/theme21.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5AEBB58-F202-4056-8933-2F701639508F}" type="slidenum">
              <a:rPr lang="it-IT" altLang="it-IT">
                <a:solidFill>
                  <a:srgbClr val="000000"/>
                </a:solidFill>
              </a:rPr>
              <a:pPr fontAlgn="base">
                <a:spcBef>
                  <a:spcPct val="0"/>
                </a:spcBef>
                <a:spcAft>
                  <a:spcPct val="0"/>
                </a:spcAft>
              </a:pPr>
              <a:t>‹N›</a:t>
            </a:fld>
            <a:endParaRPr lang="it-IT" altLang="it-IT">
              <a:solidFill>
                <a:srgbClr val="000000"/>
              </a:solidFill>
            </a:endParaRPr>
          </a:p>
        </p:txBody>
      </p:sp>
    </p:spTree>
    <p:extLst>
      <p:ext uri="{BB962C8B-B14F-4D97-AF65-F5344CB8AC3E}">
        <p14:creationId xmlns:p14="http://schemas.microsoft.com/office/powerpoint/2010/main" val="3936096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5AEBB58-F202-4056-8933-2F701639508F}" type="slidenum">
              <a:rPr lang="it-IT" altLang="it-IT">
                <a:solidFill>
                  <a:srgbClr val="000000"/>
                </a:solidFill>
              </a:rPr>
              <a:pPr fontAlgn="base">
                <a:spcBef>
                  <a:spcPct val="0"/>
                </a:spcBef>
                <a:spcAft>
                  <a:spcPct val="0"/>
                </a:spcAft>
              </a:pPr>
              <a:t>‹N›</a:t>
            </a:fld>
            <a:endParaRPr lang="it-IT" altLang="it-IT">
              <a:solidFill>
                <a:srgbClr val="000000"/>
              </a:solidFill>
            </a:endParaRPr>
          </a:p>
        </p:txBody>
      </p:sp>
    </p:spTree>
    <p:extLst>
      <p:ext uri="{BB962C8B-B14F-4D97-AF65-F5344CB8AC3E}">
        <p14:creationId xmlns:p14="http://schemas.microsoft.com/office/powerpoint/2010/main" val="266905462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5AEBB58-F202-4056-8933-2F701639508F}" type="slidenum">
              <a:rPr lang="it-IT" altLang="it-IT">
                <a:solidFill>
                  <a:srgbClr val="000000"/>
                </a:solidFill>
              </a:rPr>
              <a:pPr fontAlgn="base">
                <a:spcBef>
                  <a:spcPct val="0"/>
                </a:spcBef>
                <a:spcAft>
                  <a:spcPct val="0"/>
                </a:spcAft>
              </a:pPr>
              <a:t>‹N›</a:t>
            </a:fld>
            <a:endParaRPr lang="it-IT" altLang="it-IT">
              <a:solidFill>
                <a:srgbClr val="000000"/>
              </a:solidFill>
            </a:endParaRPr>
          </a:p>
        </p:txBody>
      </p:sp>
    </p:spTree>
    <p:extLst>
      <p:ext uri="{BB962C8B-B14F-4D97-AF65-F5344CB8AC3E}">
        <p14:creationId xmlns:p14="http://schemas.microsoft.com/office/powerpoint/2010/main" val="240344934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5AEBB58-F202-4056-8933-2F701639508F}" type="slidenum">
              <a:rPr lang="it-IT" altLang="it-IT">
                <a:solidFill>
                  <a:srgbClr val="000000"/>
                </a:solidFill>
              </a:rPr>
              <a:pPr fontAlgn="base">
                <a:spcBef>
                  <a:spcPct val="0"/>
                </a:spcBef>
                <a:spcAft>
                  <a:spcPct val="0"/>
                </a:spcAft>
              </a:pPr>
              <a:t>‹N›</a:t>
            </a:fld>
            <a:endParaRPr lang="it-IT" altLang="it-IT">
              <a:solidFill>
                <a:srgbClr val="000000"/>
              </a:solidFill>
            </a:endParaRPr>
          </a:p>
        </p:txBody>
      </p:sp>
    </p:spTree>
    <p:extLst>
      <p:ext uri="{BB962C8B-B14F-4D97-AF65-F5344CB8AC3E}">
        <p14:creationId xmlns:p14="http://schemas.microsoft.com/office/powerpoint/2010/main" val="647930649"/>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5AEBB58-F202-4056-8933-2F701639508F}" type="slidenum">
              <a:rPr lang="it-IT" altLang="it-IT">
                <a:solidFill>
                  <a:srgbClr val="000000"/>
                </a:solidFill>
              </a:rPr>
              <a:pPr fontAlgn="base">
                <a:spcBef>
                  <a:spcPct val="0"/>
                </a:spcBef>
                <a:spcAft>
                  <a:spcPct val="0"/>
                </a:spcAft>
              </a:pPr>
              <a:t>‹N›</a:t>
            </a:fld>
            <a:endParaRPr lang="it-IT" altLang="it-IT">
              <a:solidFill>
                <a:srgbClr val="000000"/>
              </a:solidFill>
            </a:endParaRPr>
          </a:p>
        </p:txBody>
      </p:sp>
    </p:spTree>
    <p:extLst>
      <p:ext uri="{BB962C8B-B14F-4D97-AF65-F5344CB8AC3E}">
        <p14:creationId xmlns:p14="http://schemas.microsoft.com/office/powerpoint/2010/main" val="426335385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5AEBB58-F202-4056-8933-2F701639508F}" type="slidenum">
              <a:rPr lang="it-IT" altLang="it-IT">
                <a:solidFill>
                  <a:srgbClr val="000000"/>
                </a:solidFill>
              </a:rPr>
              <a:pPr fontAlgn="base">
                <a:spcBef>
                  <a:spcPct val="0"/>
                </a:spcBef>
                <a:spcAft>
                  <a:spcPct val="0"/>
                </a:spcAft>
              </a:pPr>
              <a:t>‹N›</a:t>
            </a:fld>
            <a:endParaRPr lang="it-IT" altLang="it-IT">
              <a:solidFill>
                <a:srgbClr val="000000"/>
              </a:solidFill>
            </a:endParaRPr>
          </a:p>
        </p:txBody>
      </p:sp>
    </p:spTree>
    <p:extLst>
      <p:ext uri="{BB962C8B-B14F-4D97-AF65-F5344CB8AC3E}">
        <p14:creationId xmlns:p14="http://schemas.microsoft.com/office/powerpoint/2010/main" val="2818154263"/>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5AEBB58-F202-4056-8933-2F701639508F}" type="slidenum">
              <a:rPr lang="it-IT" altLang="it-IT">
                <a:solidFill>
                  <a:srgbClr val="000000"/>
                </a:solidFill>
              </a:rPr>
              <a:pPr fontAlgn="base">
                <a:spcBef>
                  <a:spcPct val="0"/>
                </a:spcBef>
                <a:spcAft>
                  <a:spcPct val="0"/>
                </a:spcAft>
              </a:pPr>
              <a:t>‹N›</a:t>
            </a:fld>
            <a:endParaRPr lang="it-IT" altLang="it-IT">
              <a:solidFill>
                <a:srgbClr val="000000"/>
              </a:solidFill>
            </a:endParaRPr>
          </a:p>
        </p:txBody>
      </p:sp>
    </p:spTree>
    <p:extLst>
      <p:ext uri="{BB962C8B-B14F-4D97-AF65-F5344CB8AC3E}">
        <p14:creationId xmlns:p14="http://schemas.microsoft.com/office/powerpoint/2010/main" val="860629936"/>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5AEBB58-F202-4056-8933-2F701639508F}" type="slidenum">
              <a:rPr lang="it-IT" altLang="it-IT">
                <a:solidFill>
                  <a:srgbClr val="000000"/>
                </a:solidFill>
              </a:rPr>
              <a:pPr fontAlgn="base">
                <a:spcBef>
                  <a:spcPct val="0"/>
                </a:spcBef>
                <a:spcAft>
                  <a:spcPct val="0"/>
                </a:spcAft>
              </a:pPr>
              <a:t>‹N›</a:t>
            </a:fld>
            <a:endParaRPr lang="it-IT" altLang="it-IT">
              <a:solidFill>
                <a:srgbClr val="000000"/>
              </a:solidFill>
            </a:endParaRPr>
          </a:p>
        </p:txBody>
      </p:sp>
    </p:spTree>
    <p:extLst>
      <p:ext uri="{BB962C8B-B14F-4D97-AF65-F5344CB8AC3E}">
        <p14:creationId xmlns:p14="http://schemas.microsoft.com/office/powerpoint/2010/main" val="690571769"/>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5AEBB58-F202-4056-8933-2F701639508F}" type="slidenum">
              <a:rPr lang="it-IT" altLang="it-IT">
                <a:solidFill>
                  <a:srgbClr val="000000"/>
                </a:solidFill>
              </a:rPr>
              <a:pPr fontAlgn="base">
                <a:spcBef>
                  <a:spcPct val="0"/>
                </a:spcBef>
                <a:spcAft>
                  <a:spcPct val="0"/>
                </a:spcAft>
              </a:pPr>
              <a:t>‹N›</a:t>
            </a:fld>
            <a:endParaRPr lang="it-IT" altLang="it-IT">
              <a:solidFill>
                <a:srgbClr val="000000"/>
              </a:solidFill>
            </a:endParaRPr>
          </a:p>
        </p:txBody>
      </p:sp>
    </p:spTree>
    <p:extLst>
      <p:ext uri="{BB962C8B-B14F-4D97-AF65-F5344CB8AC3E}">
        <p14:creationId xmlns:p14="http://schemas.microsoft.com/office/powerpoint/2010/main" val="2673208257"/>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5AEBB58-F202-4056-8933-2F701639508F}" type="slidenum">
              <a:rPr lang="it-IT" altLang="it-IT">
                <a:solidFill>
                  <a:srgbClr val="000000"/>
                </a:solidFill>
              </a:rPr>
              <a:pPr fontAlgn="base">
                <a:spcBef>
                  <a:spcPct val="0"/>
                </a:spcBef>
                <a:spcAft>
                  <a:spcPct val="0"/>
                </a:spcAft>
              </a:pPr>
              <a:t>‹N›</a:t>
            </a:fld>
            <a:endParaRPr lang="it-IT" altLang="it-IT">
              <a:solidFill>
                <a:srgbClr val="000000"/>
              </a:solidFill>
            </a:endParaRPr>
          </a:p>
        </p:txBody>
      </p:sp>
    </p:spTree>
    <p:extLst>
      <p:ext uri="{BB962C8B-B14F-4D97-AF65-F5344CB8AC3E}">
        <p14:creationId xmlns:p14="http://schemas.microsoft.com/office/powerpoint/2010/main" val="2563404518"/>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5AEBB58-F202-4056-8933-2F701639508F}" type="slidenum">
              <a:rPr lang="it-IT" altLang="it-IT">
                <a:solidFill>
                  <a:srgbClr val="000000"/>
                </a:solidFill>
              </a:rPr>
              <a:pPr fontAlgn="base">
                <a:spcBef>
                  <a:spcPct val="0"/>
                </a:spcBef>
                <a:spcAft>
                  <a:spcPct val="0"/>
                </a:spcAft>
              </a:pPr>
              <a:t>‹N›</a:t>
            </a:fld>
            <a:endParaRPr lang="it-IT" altLang="it-IT">
              <a:solidFill>
                <a:srgbClr val="000000"/>
              </a:solidFill>
            </a:endParaRPr>
          </a:p>
        </p:txBody>
      </p:sp>
    </p:spTree>
    <p:extLst>
      <p:ext uri="{BB962C8B-B14F-4D97-AF65-F5344CB8AC3E}">
        <p14:creationId xmlns:p14="http://schemas.microsoft.com/office/powerpoint/2010/main" val="4110599597"/>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5AEBB58-F202-4056-8933-2F701639508F}" type="slidenum">
              <a:rPr lang="it-IT" altLang="it-IT">
                <a:solidFill>
                  <a:srgbClr val="000000"/>
                </a:solidFill>
              </a:rPr>
              <a:pPr fontAlgn="base">
                <a:spcBef>
                  <a:spcPct val="0"/>
                </a:spcBef>
                <a:spcAft>
                  <a:spcPct val="0"/>
                </a:spcAft>
              </a:pPr>
              <a:t>‹N›</a:t>
            </a:fld>
            <a:endParaRPr lang="it-IT" altLang="it-IT">
              <a:solidFill>
                <a:srgbClr val="000000"/>
              </a:solidFill>
            </a:endParaRPr>
          </a:p>
        </p:txBody>
      </p:sp>
    </p:spTree>
    <p:extLst>
      <p:ext uri="{BB962C8B-B14F-4D97-AF65-F5344CB8AC3E}">
        <p14:creationId xmlns:p14="http://schemas.microsoft.com/office/powerpoint/2010/main" val="106175665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5AEBB58-F202-4056-8933-2F701639508F}" type="slidenum">
              <a:rPr lang="it-IT" altLang="it-IT">
                <a:solidFill>
                  <a:srgbClr val="000000"/>
                </a:solidFill>
              </a:rPr>
              <a:pPr fontAlgn="base">
                <a:spcBef>
                  <a:spcPct val="0"/>
                </a:spcBef>
                <a:spcAft>
                  <a:spcPct val="0"/>
                </a:spcAft>
              </a:pPr>
              <a:t>‹N›</a:t>
            </a:fld>
            <a:endParaRPr lang="it-IT" altLang="it-IT">
              <a:solidFill>
                <a:srgbClr val="000000"/>
              </a:solidFill>
            </a:endParaRPr>
          </a:p>
        </p:txBody>
      </p:sp>
    </p:spTree>
    <p:extLst>
      <p:ext uri="{BB962C8B-B14F-4D97-AF65-F5344CB8AC3E}">
        <p14:creationId xmlns:p14="http://schemas.microsoft.com/office/powerpoint/2010/main" val="2177284542"/>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5AEBB58-F202-4056-8933-2F701639508F}" type="slidenum">
              <a:rPr lang="it-IT" altLang="it-IT">
                <a:solidFill>
                  <a:srgbClr val="000000"/>
                </a:solidFill>
              </a:rPr>
              <a:pPr fontAlgn="base">
                <a:spcBef>
                  <a:spcPct val="0"/>
                </a:spcBef>
                <a:spcAft>
                  <a:spcPct val="0"/>
                </a:spcAft>
              </a:pPr>
              <a:t>‹N›</a:t>
            </a:fld>
            <a:endParaRPr lang="it-IT" altLang="it-IT">
              <a:solidFill>
                <a:srgbClr val="000000"/>
              </a:solidFill>
            </a:endParaRPr>
          </a:p>
        </p:txBody>
      </p:sp>
    </p:spTree>
    <p:extLst>
      <p:ext uri="{BB962C8B-B14F-4D97-AF65-F5344CB8AC3E}">
        <p14:creationId xmlns:p14="http://schemas.microsoft.com/office/powerpoint/2010/main" val="1306502087"/>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5AEBB58-F202-4056-8933-2F701639508F}" type="slidenum">
              <a:rPr lang="it-IT" altLang="it-IT">
                <a:solidFill>
                  <a:srgbClr val="000000"/>
                </a:solidFill>
              </a:rPr>
              <a:pPr fontAlgn="base">
                <a:spcBef>
                  <a:spcPct val="0"/>
                </a:spcBef>
                <a:spcAft>
                  <a:spcPct val="0"/>
                </a:spcAft>
              </a:pPr>
              <a:t>‹N›</a:t>
            </a:fld>
            <a:endParaRPr lang="it-IT" altLang="it-IT">
              <a:solidFill>
                <a:srgbClr val="000000"/>
              </a:solidFill>
            </a:endParaRPr>
          </a:p>
        </p:txBody>
      </p:sp>
    </p:spTree>
    <p:extLst>
      <p:ext uri="{BB962C8B-B14F-4D97-AF65-F5344CB8AC3E}">
        <p14:creationId xmlns:p14="http://schemas.microsoft.com/office/powerpoint/2010/main" val="12406213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5AEBB58-F202-4056-8933-2F701639508F}" type="slidenum">
              <a:rPr lang="it-IT" altLang="it-IT">
                <a:solidFill>
                  <a:srgbClr val="000000"/>
                </a:solidFill>
              </a:rPr>
              <a:pPr fontAlgn="base">
                <a:spcBef>
                  <a:spcPct val="0"/>
                </a:spcBef>
                <a:spcAft>
                  <a:spcPct val="0"/>
                </a:spcAft>
              </a:pPr>
              <a:t>‹N›</a:t>
            </a:fld>
            <a:endParaRPr lang="it-IT" altLang="it-IT">
              <a:solidFill>
                <a:srgbClr val="000000"/>
              </a:solidFill>
            </a:endParaRPr>
          </a:p>
        </p:txBody>
      </p:sp>
    </p:spTree>
    <p:extLst>
      <p:ext uri="{BB962C8B-B14F-4D97-AF65-F5344CB8AC3E}">
        <p14:creationId xmlns:p14="http://schemas.microsoft.com/office/powerpoint/2010/main" val="240089907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5AEBB58-F202-4056-8933-2F701639508F}" type="slidenum">
              <a:rPr lang="it-IT" altLang="it-IT">
                <a:solidFill>
                  <a:srgbClr val="000000"/>
                </a:solidFill>
              </a:rPr>
              <a:pPr fontAlgn="base">
                <a:spcBef>
                  <a:spcPct val="0"/>
                </a:spcBef>
                <a:spcAft>
                  <a:spcPct val="0"/>
                </a:spcAft>
              </a:pPr>
              <a:t>‹N›</a:t>
            </a:fld>
            <a:endParaRPr lang="it-IT" altLang="it-IT">
              <a:solidFill>
                <a:srgbClr val="000000"/>
              </a:solidFill>
            </a:endParaRPr>
          </a:p>
        </p:txBody>
      </p:sp>
    </p:spTree>
    <p:extLst>
      <p:ext uri="{BB962C8B-B14F-4D97-AF65-F5344CB8AC3E}">
        <p14:creationId xmlns:p14="http://schemas.microsoft.com/office/powerpoint/2010/main" val="5049128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5AEBB58-F202-4056-8933-2F701639508F}" type="slidenum">
              <a:rPr lang="it-IT" altLang="it-IT">
                <a:solidFill>
                  <a:srgbClr val="000000"/>
                </a:solidFill>
              </a:rPr>
              <a:pPr fontAlgn="base">
                <a:spcBef>
                  <a:spcPct val="0"/>
                </a:spcBef>
                <a:spcAft>
                  <a:spcPct val="0"/>
                </a:spcAft>
              </a:pPr>
              <a:t>‹N›</a:t>
            </a:fld>
            <a:endParaRPr lang="it-IT" altLang="it-IT">
              <a:solidFill>
                <a:srgbClr val="000000"/>
              </a:solidFill>
            </a:endParaRPr>
          </a:p>
        </p:txBody>
      </p:sp>
    </p:spTree>
    <p:extLst>
      <p:ext uri="{BB962C8B-B14F-4D97-AF65-F5344CB8AC3E}">
        <p14:creationId xmlns:p14="http://schemas.microsoft.com/office/powerpoint/2010/main" val="4051244603"/>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fontAlgn="base">
              <a:spcBef>
                <a:spcPct val="0"/>
              </a:spcBef>
              <a:spcAft>
                <a:spcPct val="0"/>
              </a:spcAft>
              <a:defRPr/>
            </a:pPr>
            <a:endParaRPr lang="it-IT" alt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fontAlgn="base">
              <a:spcBef>
                <a:spcPct val="0"/>
              </a:spcBef>
              <a:spcAft>
                <a:spcPct val="0"/>
              </a:spcAft>
              <a:defRPr/>
            </a:pPr>
            <a:endParaRPr lang="it-IT" alt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fontAlgn="base">
              <a:spcBef>
                <a:spcPct val="0"/>
              </a:spcBef>
              <a:spcAft>
                <a:spcPct val="0"/>
              </a:spcAft>
            </a:pPr>
            <a:fld id="{287FA600-8BB7-4AB1-9DBA-A6870BFEE472}" type="slidenum">
              <a:rPr lang="it-IT" altLang="it-IT"/>
              <a:pPr fontAlgn="base">
                <a:spcBef>
                  <a:spcPct val="0"/>
                </a:spcBef>
                <a:spcAft>
                  <a:spcPct val="0"/>
                </a:spcAft>
              </a:pPr>
              <a:t>‹N›</a:t>
            </a:fld>
            <a:endParaRPr lang="it-IT" altLang="it-IT"/>
          </a:p>
        </p:txBody>
      </p:sp>
    </p:spTree>
    <p:extLst>
      <p:ext uri="{BB962C8B-B14F-4D97-AF65-F5344CB8AC3E}">
        <p14:creationId xmlns:p14="http://schemas.microsoft.com/office/powerpoint/2010/main" val="131966388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5AEBB58-F202-4056-8933-2F701639508F}" type="slidenum">
              <a:rPr lang="it-IT" altLang="it-IT">
                <a:solidFill>
                  <a:srgbClr val="000000"/>
                </a:solidFill>
              </a:rPr>
              <a:pPr fontAlgn="base">
                <a:spcBef>
                  <a:spcPct val="0"/>
                </a:spcBef>
                <a:spcAft>
                  <a:spcPct val="0"/>
                </a:spcAft>
              </a:pPr>
              <a:t>‹N›</a:t>
            </a:fld>
            <a:endParaRPr lang="it-IT" altLang="it-IT">
              <a:solidFill>
                <a:srgbClr val="000000"/>
              </a:solidFill>
            </a:endParaRPr>
          </a:p>
        </p:txBody>
      </p:sp>
    </p:spTree>
    <p:extLst>
      <p:ext uri="{BB962C8B-B14F-4D97-AF65-F5344CB8AC3E}">
        <p14:creationId xmlns:p14="http://schemas.microsoft.com/office/powerpoint/2010/main" val="3087276144"/>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5AEBB58-F202-4056-8933-2F701639508F}" type="slidenum">
              <a:rPr lang="it-IT" altLang="it-IT">
                <a:solidFill>
                  <a:srgbClr val="000000"/>
                </a:solidFill>
              </a:rPr>
              <a:pPr fontAlgn="base">
                <a:spcBef>
                  <a:spcPct val="0"/>
                </a:spcBef>
                <a:spcAft>
                  <a:spcPct val="0"/>
                </a:spcAft>
              </a:pPr>
              <a:t>‹N›</a:t>
            </a:fld>
            <a:endParaRPr lang="it-IT" altLang="it-IT">
              <a:solidFill>
                <a:srgbClr val="000000"/>
              </a:solidFill>
            </a:endParaRPr>
          </a:p>
        </p:txBody>
      </p:sp>
    </p:spTree>
    <p:extLst>
      <p:ext uri="{BB962C8B-B14F-4D97-AF65-F5344CB8AC3E}">
        <p14:creationId xmlns:p14="http://schemas.microsoft.com/office/powerpoint/2010/main" val="372979879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 Id="rId4" Type="http://schemas.openxmlformats.org/officeDocument/2006/relationships/image" Target="../media/image11.jpg"/></Relationships>
</file>

<file path=ppt/slides/_rels/slide10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210.xml"/></Relationships>
</file>

<file path=ppt/slides/_rels/slide10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png"/><Relationship Id="rId1" Type="http://schemas.openxmlformats.org/officeDocument/2006/relationships/slideLayout" Target="../slideLayouts/slideLayout222.xml"/></Relationships>
</file>

<file path=ppt/slides/_rels/slide10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22.xml"/></Relationships>
</file>

<file path=ppt/slides/_rels/slide10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22.xml"/><Relationship Id="rId5" Type="http://schemas.openxmlformats.org/officeDocument/2006/relationships/image" Target="../media/image97.jpeg"/><Relationship Id="rId4" Type="http://schemas.openxmlformats.org/officeDocument/2006/relationships/image" Target="../media/image96.jpeg"/></Relationships>
</file>

<file path=ppt/slides/_rels/slide10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2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g"/><Relationship Id="rId1" Type="http://schemas.openxmlformats.org/officeDocument/2006/relationships/slideLayout" Target="../slideLayouts/slideLayout222.xml"/><Relationship Id="rId5" Type="http://schemas.openxmlformats.org/officeDocument/2006/relationships/image" Target="../media/image102.jpg"/><Relationship Id="rId4" Type="http://schemas.openxmlformats.org/officeDocument/2006/relationships/image" Target="../media/image101.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2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g"/><Relationship Id="rId1" Type="http://schemas.openxmlformats.org/officeDocument/2006/relationships/slideLayout" Target="../slideLayouts/slideLayout22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31.xml"/><Relationship Id="rId5" Type="http://schemas.openxmlformats.org/officeDocument/2006/relationships/image" Target="../media/image15.png"/><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34.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34.xml"/></Relationships>
</file>

<file path=ppt/slides/_rels/slide11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34.xml"/></Relationships>
</file>

<file path=ppt/slides/_rels/slide11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34.xml"/></Relationships>
</file>

<file path=ppt/slides/_rels/slide11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34.xml"/></Relationships>
</file>

<file path=ppt/slides/_rels/slide11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34.xml"/></Relationships>
</file>

<file path=ppt/slides/_rels/slide11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234.xml"/><Relationship Id="rId4" Type="http://schemas.openxmlformats.org/officeDocument/2006/relationships/image" Target="../media/image115.png"/></Relationships>
</file>

<file path=ppt/slides/_rels/slide11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34.xml"/></Relationships>
</file>

<file path=ppt/slides/_rels/slide119.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3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34.xml"/></Relationships>
</file>

<file path=ppt/slides/_rels/slide12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34.xml"/><Relationship Id="rId5" Type="http://schemas.openxmlformats.org/officeDocument/2006/relationships/image" Target="../media/image123.png"/><Relationship Id="rId4" Type="http://schemas.openxmlformats.org/officeDocument/2006/relationships/image" Target="../media/image122.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9.xml"/><Relationship Id="rId6" Type="http://schemas.openxmlformats.org/officeDocument/2006/relationships/hyperlink" Target="http://olympus.magnet.fsu.edu/index.html" TargetMode="External"/><Relationship Id="rId5" Type="http://schemas.openxmlformats.org/officeDocument/2006/relationships/image" Target="../media/image43.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0.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0.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0.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0.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90.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2.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52.xml.rels><?xml version="1.0" encoding="UTF-8" standalone="yes"?>
<Relationships xmlns="http://schemas.openxmlformats.org/package/2006/relationships"><Relationship Id="rId2" Type="http://schemas.openxmlformats.org/officeDocument/2006/relationships/image" Target="../media/image62.TIF"/><Relationship Id="rId1" Type="http://schemas.openxmlformats.org/officeDocument/2006/relationships/slideLayout" Target="../slideLayouts/slideLayout10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0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0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2.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14.xml"/><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4.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14.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6.png"/><Relationship Id="rId1" Type="http://schemas.openxmlformats.org/officeDocument/2006/relationships/slideLayout" Target="../slideLayouts/slideLayout1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8.xml"/></Relationships>
</file>

<file path=ppt/slides/_rels/slide7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3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0.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150.xml"/><Relationship Id="rId4" Type="http://schemas.openxmlformats.org/officeDocument/2006/relationships/image" Target="../media/image79.png"/></Relationships>
</file>

<file path=ppt/slides/_rels/slide7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5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7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8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4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2.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74.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7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6.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8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9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9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93.xml.rels><?xml version="1.0" encoding="UTF-8" standalone="yes"?>
<Relationships xmlns="http://schemas.openxmlformats.org/package/2006/relationships"><Relationship Id="rId2" Type="http://schemas.openxmlformats.org/officeDocument/2006/relationships/image" Target="../media/image87.TIF"/><Relationship Id="rId1" Type="http://schemas.openxmlformats.org/officeDocument/2006/relationships/slideLayout" Target="../slideLayouts/slideLayout19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96.xml.rels><?xml version="1.0" encoding="UTF-8" standalone="yes"?>
<Relationships xmlns="http://schemas.openxmlformats.org/package/2006/relationships"><Relationship Id="rId2" Type="http://schemas.openxmlformats.org/officeDocument/2006/relationships/image" Target="../media/image88.TIF"/><Relationship Id="rId1" Type="http://schemas.openxmlformats.org/officeDocument/2006/relationships/slideLayout" Target="../slideLayouts/slideLayout198.xml"/></Relationships>
</file>

<file path=ppt/slides/_rels/slide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249700" y="21464"/>
            <a:ext cx="6454717" cy="1322161"/>
          </a:xfrm>
          <a:prstGeom prst="rect">
            <a:avLst/>
          </a:prstGeom>
        </p:spPr>
      </p:pic>
      <p:sp>
        <p:nvSpPr>
          <p:cNvPr id="3" name="Rettangolo 2"/>
          <p:cNvSpPr/>
          <p:nvPr/>
        </p:nvSpPr>
        <p:spPr>
          <a:xfrm>
            <a:off x="2195736" y="1585944"/>
            <a:ext cx="4336444" cy="304699"/>
          </a:xfrm>
          <a:prstGeom prst="rect">
            <a:avLst/>
          </a:prstGeom>
        </p:spPr>
        <p:txBody>
          <a:bodyPr wrap="none">
            <a:spAutoFit/>
          </a:bodyPr>
          <a:lstStyle/>
          <a:p>
            <a:pPr algn="ctr" eaLnBrk="0" fontAlgn="base" hangingPunct="0">
              <a:lnSpc>
                <a:spcPct val="115000"/>
              </a:lnSpc>
              <a:spcBef>
                <a:spcPct val="0"/>
              </a:spcBef>
              <a:spcAft>
                <a:spcPts val="800"/>
              </a:spcAft>
            </a:pPr>
            <a:r>
              <a:rPr lang="en-US" sz="1200" b="1" dirty="0">
                <a:solidFill>
                  <a:srgbClr val="000000"/>
                </a:solidFill>
                <a:latin typeface="Verdana" panose="020B0604030504040204" pitchFamily="34" charset="0"/>
                <a:ea typeface="Calibri" panose="020F0502020204030204" pitchFamily="34" charset="0"/>
                <a:cs typeface="Times New Roman" panose="02020603050405020304" pitchFamily="18" charset="0"/>
              </a:rPr>
              <a:t>PhD in Nanoscience and Advanced Technologies</a:t>
            </a:r>
            <a:endParaRPr lang="it-IT" sz="1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Casella di testo 1"/>
          <p:cNvSpPr txBox="1"/>
          <p:nvPr/>
        </p:nvSpPr>
        <p:spPr>
          <a:xfrm>
            <a:off x="1228052" y="2132962"/>
            <a:ext cx="6476365" cy="100584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spAutoFit/>
          </a:bodyPr>
          <a:lstStyle/>
          <a:p>
            <a:pPr eaLnBrk="0" fontAlgn="base" hangingPunct="0">
              <a:lnSpc>
                <a:spcPct val="107000"/>
              </a:lnSpc>
              <a:spcBef>
                <a:spcPct val="0"/>
              </a:spcBef>
            </a:pPr>
            <a:r>
              <a:rPr lang="en-US" sz="2200" b="1" dirty="0">
                <a:gradFill>
                  <a:gsLst>
                    <a:gs pos="0">
                      <a:srgbClr val="203864"/>
                    </a:gs>
                    <a:gs pos="50000">
                      <a:srgbClr val="4472C4"/>
                    </a:gs>
                    <a:gs pos="100000">
                      <a:srgbClr val="8FAADC"/>
                    </a:gs>
                  </a:gsLst>
                  <a:lin ang="5400000" scaled="0"/>
                </a:gradFill>
                <a:effectLst>
                  <a:reflection blurRad="6350" stA="53000" endA="300" endPos="35500" dir="5400000" sy="-90000" algn="bl"/>
                </a:effectLst>
                <a:latin typeface="Verdana" panose="020B0604030504040204" pitchFamily="34" charset="0"/>
                <a:ea typeface="Calibri" panose="020F0502020204030204" pitchFamily="34" charset="0"/>
                <a:cs typeface="Times New Roman" panose="02020603050405020304" pitchFamily="18" charset="0"/>
              </a:rPr>
              <a:t>Winter School of </a:t>
            </a:r>
            <a:r>
              <a:rPr lang="en-US" sz="2200" b="1" dirty="0" err="1">
                <a:gradFill>
                  <a:gsLst>
                    <a:gs pos="0">
                      <a:srgbClr val="203864"/>
                    </a:gs>
                    <a:gs pos="50000">
                      <a:srgbClr val="4472C4"/>
                    </a:gs>
                    <a:gs pos="100000">
                      <a:srgbClr val="8FAADC"/>
                    </a:gs>
                  </a:gsLst>
                  <a:lin ang="5400000" scaled="0"/>
                </a:gradFill>
                <a:effectLst>
                  <a:reflection blurRad="6350" stA="53000" endA="300" endPos="35500" dir="5400000" sy="-90000" algn="bl"/>
                </a:effectLst>
                <a:latin typeface="Verdana" panose="020B0604030504040204" pitchFamily="34" charset="0"/>
                <a:ea typeface="Calibri" panose="020F0502020204030204" pitchFamily="34" charset="0"/>
                <a:cs typeface="Times New Roman" panose="02020603050405020304" pitchFamily="18" charset="0"/>
              </a:rPr>
              <a:t>Microscopical</a:t>
            </a:r>
            <a:r>
              <a:rPr lang="en-US" sz="2200" b="1" dirty="0">
                <a:gradFill>
                  <a:gsLst>
                    <a:gs pos="0">
                      <a:srgbClr val="203864"/>
                    </a:gs>
                    <a:gs pos="50000">
                      <a:srgbClr val="4472C4"/>
                    </a:gs>
                    <a:gs pos="100000">
                      <a:srgbClr val="8FAADC"/>
                    </a:gs>
                  </a:gsLst>
                  <a:lin ang="5400000" scaled="0"/>
                </a:gradFill>
                <a:effectLst>
                  <a:reflection blurRad="6350" stA="53000" endA="300" endPos="35500" dir="5400000" sy="-90000" algn="bl"/>
                </a:effectLst>
                <a:latin typeface="Verdana" panose="020B0604030504040204" pitchFamily="34" charset="0"/>
                <a:ea typeface="Calibri" panose="020F0502020204030204" pitchFamily="34" charset="0"/>
                <a:cs typeface="Times New Roman" panose="02020603050405020304" pitchFamily="18" charset="0"/>
              </a:rPr>
              <a:t> Sciences</a:t>
            </a:r>
            <a:endParaRPr lang="it-IT" sz="1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eaLnBrk="0" fontAlgn="base" hangingPunct="0">
              <a:lnSpc>
                <a:spcPct val="107000"/>
              </a:lnSpc>
              <a:spcBef>
                <a:spcPct val="0"/>
              </a:spcBef>
            </a:pPr>
            <a:r>
              <a:rPr lang="en-US" sz="1600" b="1" dirty="0">
                <a:gradFill>
                  <a:gsLst>
                    <a:gs pos="0">
                      <a:srgbClr val="203864"/>
                    </a:gs>
                    <a:gs pos="50000">
                      <a:srgbClr val="4472C4"/>
                    </a:gs>
                    <a:gs pos="100000">
                      <a:srgbClr val="8FAADC"/>
                    </a:gs>
                  </a:gsLst>
                  <a:lin ang="5400000" scaled="0"/>
                </a:gradFill>
                <a:effectLst>
                  <a:reflection blurRad="6350" stA="53000" endA="300" endPos="35500" dir="5400000" sy="-90000" algn="bl"/>
                </a:effectLst>
                <a:latin typeface="Verdana" panose="020B0604030504040204" pitchFamily="34" charset="0"/>
                <a:ea typeface="Calibri" panose="020F0502020204030204" pitchFamily="34" charset="0"/>
                <a:cs typeface="Times New Roman" panose="02020603050405020304" pitchFamily="18" charset="0"/>
              </a:rPr>
              <a:t>Part 1-November 2017</a:t>
            </a:r>
            <a:endParaRPr lang="it-IT" sz="1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eaLnBrk="0" fontAlgn="base" hangingPunct="0">
              <a:lnSpc>
                <a:spcPct val="107000"/>
              </a:lnSpc>
              <a:spcBef>
                <a:spcPct val="0"/>
              </a:spcBef>
            </a:pPr>
            <a:r>
              <a:rPr lang="en-US" sz="1600" b="1" dirty="0">
                <a:gradFill>
                  <a:gsLst>
                    <a:gs pos="0">
                      <a:srgbClr val="203864"/>
                    </a:gs>
                    <a:gs pos="50000">
                      <a:srgbClr val="4472C4"/>
                    </a:gs>
                    <a:gs pos="100000">
                      <a:srgbClr val="8FAADC"/>
                    </a:gs>
                  </a:gsLst>
                  <a:lin ang="5400000" scaled="0"/>
                </a:gradFill>
                <a:effectLst>
                  <a:reflection blurRad="6350" stA="53000" endA="300" endPos="35500" dir="5400000" sy="-90000" algn="bl"/>
                </a:effectLst>
                <a:latin typeface="Verdana" panose="020B0604030504040204" pitchFamily="34" charset="0"/>
                <a:ea typeface="Calibri" panose="020F0502020204030204" pitchFamily="34" charset="0"/>
                <a:cs typeface="Times New Roman" panose="02020603050405020304" pitchFamily="18" charset="0"/>
              </a:rPr>
              <a:t>Part 2- November 2018</a:t>
            </a:r>
            <a:endParaRPr lang="it-IT" sz="1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ttangolo 4"/>
          <p:cNvSpPr/>
          <p:nvPr/>
        </p:nvSpPr>
        <p:spPr>
          <a:xfrm>
            <a:off x="0" y="3457234"/>
            <a:ext cx="8892480" cy="1897443"/>
          </a:xfrm>
          <a:prstGeom prst="rect">
            <a:avLst/>
          </a:prstGeom>
        </p:spPr>
        <p:txBody>
          <a:bodyPr wrap="square">
            <a:spAutoFit/>
          </a:bodyPr>
          <a:lstStyle/>
          <a:p>
            <a:pPr marL="900430" indent="-900430" algn="ctr" eaLnBrk="0" fontAlgn="base" hangingPunct="0">
              <a:lnSpc>
                <a:spcPct val="115000"/>
              </a:lnSpc>
              <a:spcBef>
                <a:spcPct val="0"/>
              </a:spcBef>
              <a:tabLst>
                <a:tab pos="900430" algn="l"/>
                <a:tab pos="990600" algn="l"/>
              </a:tabLst>
            </a:pPr>
            <a:r>
              <a:rPr lang="en-US" sz="2800" dirty="0">
                <a:solidFill>
                  <a:srgbClr val="000000"/>
                </a:solidFill>
                <a:latin typeface="Verdana" panose="020B0604030504040204" pitchFamily="34" charset="0"/>
                <a:ea typeface="Calibri" panose="020F0502020204030204" pitchFamily="34" charset="0"/>
                <a:cs typeface="Arial" panose="020B0604020202020204" pitchFamily="34" charset="0"/>
              </a:rPr>
              <a:t>Light microscopy: </a:t>
            </a:r>
          </a:p>
          <a:p>
            <a:pPr marL="900430" indent="-900430" algn="ctr" eaLnBrk="0" fontAlgn="base" hangingPunct="0">
              <a:lnSpc>
                <a:spcPct val="115000"/>
              </a:lnSpc>
              <a:spcBef>
                <a:spcPct val="0"/>
              </a:spcBef>
              <a:tabLst>
                <a:tab pos="900430" algn="l"/>
                <a:tab pos="990600" algn="l"/>
              </a:tabLst>
            </a:pPr>
            <a:r>
              <a:rPr lang="en-US" sz="2800" dirty="0">
                <a:solidFill>
                  <a:srgbClr val="000000"/>
                </a:solidFill>
                <a:latin typeface="Verdana" panose="020B0604030504040204" pitchFamily="34" charset="0"/>
                <a:ea typeface="Calibri" panose="020F0502020204030204" pitchFamily="34" charset="0"/>
                <a:cs typeface="Arial" panose="020B0604020202020204" pitchFamily="34" charset="0"/>
              </a:rPr>
              <a:t>bright field, phase contrast and DIC microscopy</a:t>
            </a:r>
          </a:p>
          <a:p>
            <a:pPr marL="900430" indent="-900430" algn="ctr" eaLnBrk="0" fontAlgn="base" hangingPunct="0">
              <a:lnSpc>
                <a:spcPct val="115000"/>
              </a:lnSpc>
              <a:spcBef>
                <a:spcPct val="0"/>
              </a:spcBef>
              <a:tabLst>
                <a:tab pos="900430" algn="l"/>
                <a:tab pos="990600" algn="l"/>
              </a:tabLst>
            </a:pPr>
            <a:endParaRPr lang="en-US" sz="2800" i="1" dirty="0">
              <a:solidFill>
                <a:srgbClr val="000000"/>
              </a:solidFill>
              <a:latin typeface="Verdana" panose="020B0604030504040204" pitchFamily="34" charset="0"/>
              <a:ea typeface="Calibri" panose="020F0502020204030204" pitchFamily="34" charset="0"/>
              <a:cs typeface="Arial" panose="020B0604020202020204" pitchFamily="34" charset="0"/>
            </a:endParaRPr>
          </a:p>
          <a:p>
            <a:pPr marL="900430" indent="-900430" algn="ctr" eaLnBrk="0" fontAlgn="base" hangingPunct="0">
              <a:lnSpc>
                <a:spcPct val="115000"/>
              </a:lnSpc>
              <a:spcBef>
                <a:spcPct val="0"/>
              </a:spcBef>
              <a:tabLst>
                <a:tab pos="900430" algn="l"/>
                <a:tab pos="990600" algn="l"/>
              </a:tabLst>
            </a:pPr>
            <a:r>
              <a:rPr lang="en-US" i="1" dirty="0">
                <a:solidFill>
                  <a:srgbClr val="000000"/>
                </a:solidFill>
                <a:latin typeface="Verdana" panose="020B0604030504040204" pitchFamily="34" charset="0"/>
                <a:ea typeface="Calibri" panose="020F0502020204030204" pitchFamily="34" charset="0"/>
                <a:cs typeface="Arial" panose="020B0604020202020204" pitchFamily="34" charset="0"/>
              </a:rPr>
              <a:t>(Dr</a:t>
            </a:r>
            <a:r>
              <a:rPr lang="en-US" i="1" dirty="0" smtClean="0">
                <a:solidFill>
                  <a:srgbClr val="000000"/>
                </a:solidFill>
                <a:latin typeface="Verdana" panose="020B0604030504040204" pitchFamily="34" charset="0"/>
                <a:ea typeface="Calibri" panose="020F0502020204030204" pitchFamily="34" charset="0"/>
                <a:cs typeface="Arial" panose="020B0604020202020204" pitchFamily="34" charset="0"/>
              </a:rPr>
              <a:t>. Vittorio </a:t>
            </a:r>
            <a:r>
              <a:rPr lang="en-US" i="1" dirty="0">
                <a:solidFill>
                  <a:srgbClr val="000000"/>
                </a:solidFill>
                <a:latin typeface="Verdana" panose="020B0604030504040204" pitchFamily="34" charset="0"/>
                <a:ea typeface="Calibri" panose="020F0502020204030204" pitchFamily="34" charset="0"/>
                <a:cs typeface="Arial" panose="020B0604020202020204" pitchFamily="34" charset="0"/>
              </a:rPr>
              <a:t>Bertone, PhD - University of Pavia)</a:t>
            </a:r>
            <a:endParaRPr lang="it-IT"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3971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a:stretch>
            <a:fillRect/>
          </a:stretch>
        </p:blipFill>
        <p:spPr>
          <a:xfrm>
            <a:off x="176910" y="4905346"/>
            <a:ext cx="3713906" cy="1836021"/>
          </a:xfrm>
          <a:prstGeom prst="rect">
            <a:avLst/>
          </a:prstGeom>
        </p:spPr>
      </p:pic>
      <p:sp>
        <p:nvSpPr>
          <p:cNvPr id="2" name="Text Box 9"/>
          <p:cNvSpPr txBox="1">
            <a:spLocks noChangeArrowheads="1"/>
          </p:cNvSpPr>
          <p:nvPr/>
        </p:nvSpPr>
        <p:spPr bwMode="auto">
          <a:xfrm>
            <a:off x="176910" y="451375"/>
            <a:ext cx="632883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fontAlgn="base">
              <a:lnSpc>
                <a:spcPct val="150000"/>
              </a:lnSpc>
              <a:spcBef>
                <a:spcPct val="50000"/>
              </a:spcBef>
              <a:spcAft>
                <a:spcPct val="0"/>
              </a:spcAft>
              <a:buFontTx/>
              <a:buNone/>
            </a:pPr>
            <a:r>
              <a:rPr lang="en-US" altLang="it-IT" sz="2000" dirty="0">
                <a:solidFill>
                  <a:srgbClr val="000000"/>
                </a:solidFill>
                <a:latin typeface="Arial" panose="020B0604020202020204" pitchFamily="34" charset="0"/>
                <a:cs typeface="Arial" panose="020B0604020202020204" pitchFamily="34" charset="0"/>
              </a:rPr>
              <a:t>In 1678 </a:t>
            </a:r>
            <a:r>
              <a:rPr lang="en-US" altLang="it-IT" sz="2000" dirty="0" smtClean="0">
                <a:solidFill>
                  <a:srgbClr val="000000"/>
                </a:solidFill>
                <a:latin typeface="Arial" panose="020B0604020202020204" pitchFamily="34" charset="0"/>
                <a:cs typeface="Arial" panose="020B0604020202020204" pitchFamily="34" charset="0"/>
              </a:rPr>
              <a:t>Robert Hooke perfected the microscope, developing a </a:t>
            </a:r>
            <a:r>
              <a:rPr lang="en-US" altLang="it-IT" sz="2000" b="1" dirty="0">
                <a:solidFill>
                  <a:srgbClr val="000000"/>
                </a:solidFill>
                <a:latin typeface="Arial" panose="020B0604020202020204" pitchFamily="34" charset="0"/>
                <a:cs typeface="Arial" panose="020B0604020202020204" pitchFamily="34" charset="0"/>
              </a:rPr>
              <a:t>Compound Microscope </a:t>
            </a:r>
            <a:r>
              <a:rPr lang="en-US" altLang="it-IT" sz="2000" dirty="0">
                <a:solidFill>
                  <a:srgbClr val="000000"/>
                </a:solidFill>
                <a:latin typeface="Arial" panose="020B0604020202020204" pitchFamily="34" charset="0"/>
                <a:cs typeface="Arial" panose="020B0604020202020204" pitchFamily="34" charset="0"/>
              </a:rPr>
              <a:t>with two </a:t>
            </a:r>
            <a:r>
              <a:rPr lang="en-US" altLang="it-IT" sz="2000" dirty="0" smtClean="0">
                <a:solidFill>
                  <a:srgbClr val="000000"/>
                </a:solidFill>
                <a:latin typeface="Arial" panose="020B0604020202020204" pitchFamily="34" charset="0"/>
                <a:cs typeface="Arial" panose="020B0604020202020204" pitchFamily="34" charset="0"/>
              </a:rPr>
              <a:t>lenses (objective and eyepiece), an </a:t>
            </a:r>
            <a:r>
              <a:rPr lang="en-US" altLang="it-IT" sz="2000" dirty="0">
                <a:solidFill>
                  <a:srgbClr val="000000"/>
                </a:solidFill>
                <a:latin typeface="Arial" panose="020B0604020202020204" pitchFamily="34" charset="0"/>
                <a:cs typeface="Arial" panose="020B0604020202020204" pitchFamily="34" charset="0"/>
              </a:rPr>
              <a:t>oil </a:t>
            </a:r>
            <a:r>
              <a:rPr lang="en-US" altLang="it-IT" sz="2000" dirty="0" smtClean="0">
                <a:solidFill>
                  <a:srgbClr val="000000"/>
                </a:solidFill>
                <a:latin typeface="Arial" panose="020B0604020202020204" pitchFamily="34" charset="0"/>
                <a:cs typeface="Arial" panose="020B0604020202020204" pitchFamily="34" charset="0"/>
              </a:rPr>
              <a:t>lamp as </a:t>
            </a:r>
            <a:r>
              <a:rPr lang="en-US" altLang="it-IT" sz="2000" dirty="0">
                <a:solidFill>
                  <a:srgbClr val="000000"/>
                </a:solidFill>
                <a:latin typeface="Arial" panose="020B0604020202020204" pitchFamily="34" charset="0"/>
                <a:cs typeface="Arial" panose="020B0604020202020204" pitchFamily="34" charset="0"/>
              </a:rPr>
              <a:t>light </a:t>
            </a:r>
            <a:r>
              <a:rPr lang="en-US" altLang="it-IT" sz="2000" dirty="0" smtClean="0">
                <a:solidFill>
                  <a:srgbClr val="000000"/>
                </a:solidFill>
                <a:latin typeface="Arial" panose="020B0604020202020204" pitchFamily="34" charset="0"/>
                <a:cs typeface="Arial" panose="020B0604020202020204" pitchFamily="34" charset="0"/>
              </a:rPr>
              <a:t>source, a mirror and a fishbowl full of water as </a:t>
            </a:r>
            <a:r>
              <a:rPr lang="en-US" altLang="it-IT" sz="2000" dirty="0">
                <a:solidFill>
                  <a:srgbClr val="000000"/>
                </a:solidFill>
                <a:latin typeface="Arial" panose="020B0604020202020204" pitchFamily="34" charset="0"/>
                <a:cs typeface="Arial" panose="020B0604020202020204" pitchFamily="34" charset="0"/>
              </a:rPr>
              <a:t>condenser) </a:t>
            </a:r>
            <a:endParaRPr lang="en-US" altLang="it-IT" sz="2000" dirty="0" smtClean="0">
              <a:solidFill>
                <a:srgbClr val="000000"/>
              </a:solidFill>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3"/>
          <a:stretch>
            <a:fillRect/>
          </a:stretch>
        </p:blipFill>
        <p:spPr>
          <a:xfrm>
            <a:off x="4067944" y="2776943"/>
            <a:ext cx="5076056" cy="3705152"/>
          </a:xfrm>
          <a:prstGeom prst="rect">
            <a:avLst/>
          </a:prstGeom>
        </p:spPr>
      </p:pic>
      <p:cxnSp>
        <p:nvCxnSpPr>
          <p:cNvPr id="6" name="Connettore 2 5"/>
          <p:cNvCxnSpPr/>
          <p:nvPr/>
        </p:nvCxnSpPr>
        <p:spPr>
          <a:xfrm flipH="1">
            <a:off x="1331640" y="4509120"/>
            <a:ext cx="1512168" cy="12241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ttangolo 6"/>
          <p:cNvSpPr/>
          <p:nvPr/>
        </p:nvSpPr>
        <p:spPr>
          <a:xfrm>
            <a:off x="359532" y="2937694"/>
            <a:ext cx="3096344" cy="1477328"/>
          </a:xfrm>
          <a:prstGeom prst="rect">
            <a:avLst/>
          </a:prstGeom>
        </p:spPr>
        <p:txBody>
          <a:bodyPr wrap="square">
            <a:spAutoFit/>
          </a:bodyPr>
          <a:lstStyle/>
          <a:p>
            <a:pPr algn="just" fontAlgn="base">
              <a:lnSpc>
                <a:spcPct val="150000"/>
              </a:lnSpc>
              <a:spcBef>
                <a:spcPct val="50000"/>
              </a:spcBef>
              <a:spcAft>
                <a:spcPct val="0"/>
              </a:spcAft>
            </a:pPr>
            <a:r>
              <a:rPr lang="en-US" altLang="it-IT" sz="2000" dirty="0" smtClean="0">
                <a:solidFill>
                  <a:srgbClr val="000000"/>
                </a:solidFill>
                <a:latin typeface="Arial" panose="020B0604020202020204" pitchFamily="34" charset="0"/>
                <a:cs typeface="Arial" panose="020B0604020202020204" pitchFamily="34" charset="0"/>
              </a:rPr>
              <a:t>He gave the </a:t>
            </a:r>
            <a:r>
              <a:rPr lang="en-US" altLang="it-IT" sz="2000" dirty="0">
                <a:solidFill>
                  <a:srgbClr val="000000"/>
                </a:solidFill>
                <a:latin typeface="Arial" panose="020B0604020202020204" pitchFamily="34" charset="0"/>
                <a:cs typeface="Arial" panose="020B0604020202020204" pitchFamily="34" charset="0"/>
              </a:rPr>
              <a:t>definition of </a:t>
            </a:r>
            <a:r>
              <a:rPr lang="en-US" altLang="it-IT" sz="2000" dirty="0" smtClean="0">
                <a:solidFill>
                  <a:srgbClr val="000000"/>
                </a:solidFill>
                <a:latin typeface="Arial" panose="020B0604020202020204" pitchFamily="34" charset="0"/>
                <a:cs typeface="Arial" panose="020B0604020202020204" pitchFamily="34" charset="0"/>
              </a:rPr>
              <a:t>“</a:t>
            </a:r>
            <a:r>
              <a:rPr lang="en-US" altLang="it-IT" sz="20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cell</a:t>
            </a:r>
            <a:r>
              <a:rPr lang="en-US" altLang="it-IT" sz="2000" dirty="0" smtClean="0">
                <a:solidFill>
                  <a:srgbClr val="000000"/>
                </a:solidFill>
                <a:latin typeface="Arial" panose="020B0604020202020204" pitchFamily="34" charset="0"/>
                <a:cs typeface="Arial" panose="020B0604020202020204" pitchFamily="34" charset="0"/>
              </a:rPr>
              <a:t>” </a:t>
            </a:r>
            <a:r>
              <a:rPr lang="en-US" altLang="it-IT" sz="2000" dirty="0">
                <a:solidFill>
                  <a:srgbClr val="000000"/>
                </a:solidFill>
                <a:latin typeface="Arial" panose="020B0604020202020204" pitchFamily="34" charset="0"/>
                <a:cs typeface="Arial" panose="020B0604020202020204" pitchFamily="34" charset="0"/>
              </a:rPr>
              <a:t>to the elementary structures of the cork</a:t>
            </a:r>
            <a:endParaRPr lang="it-IT" altLang="it-IT" sz="2000" dirty="0">
              <a:solidFill>
                <a:srgbClr val="000000"/>
              </a:solidFill>
              <a:latin typeface="Arial" panose="020B0604020202020204" pitchFamily="34" charset="0"/>
              <a:cs typeface="Arial" panose="020B0604020202020204" pitchFamily="34" charset="0"/>
            </a:endParaRPr>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4325" y="69055"/>
            <a:ext cx="1819275" cy="2514600"/>
          </a:xfrm>
          <a:prstGeom prst="rect">
            <a:avLst/>
          </a:prstGeom>
        </p:spPr>
      </p:pic>
    </p:spTree>
    <p:extLst>
      <p:ext uri="{BB962C8B-B14F-4D97-AF65-F5344CB8AC3E}">
        <p14:creationId xmlns:p14="http://schemas.microsoft.com/office/powerpoint/2010/main" val="971597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221172"/>
            <a:ext cx="4267200" cy="3911600"/>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 y="1340768"/>
            <a:ext cx="4982206" cy="3672408"/>
          </a:xfrm>
          <a:prstGeom prst="rect">
            <a:avLst/>
          </a:prstGeom>
        </p:spPr>
      </p:pic>
      <p:sp>
        <p:nvSpPr>
          <p:cNvPr id="5" name="CasellaDiTesto 4"/>
          <p:cNvSpPr txBox="1"/>
          <p:nvPr/>
        </p:nvSpPr>
        <p:spPr>
          <a:xfrm>
            <a:off x="2339752" y="260648"/>
            <a:ext cx="4392488" cy="646331"/>
          </a:xfrm>
          <a:prstGeom prst="rect">
            <a:avLst/>
          </a:prstGeom>
          <a:noFill/>
        </p:spPr>
        <p:txBody>
          <a:bodyPr wrap="square" rtlCol="0">
            <a:spAutoFit/>
          </a:bodyPr>
          <a:lstStyle/>
          <a:p>
            <a:pPr eaLnBrk="0" fontAlgn="base" hangingPunct="0">
              <a:spcBef>
                <a:spcPct val="0"/>
              </a:spcBef>
              <a:spcAft>
                <a:spcPct val="0"/>
              </a:spcAft>
            </a:pPr>
            <a:r>
              <a:rPr lang="it-IT" sz="3600" dirty="0">
                <a:solidFill>
                  <a:srgbClr val="000000"/>
                </a:solidFill>
                <a:latin typeface="Arial" panose="020B0604020202020204" pitchFamily="34" charset="0"/>
                <a:cs typeface="Arial" panose="020B0604020202020204" pitchFamily="34" charset="0"/>
              </a:rPr>
              <a:t>PHASE CONTRAST</a:t>
            </a:r>
          </a:p>
        </p:txBody>
      </p:sp>
      <p:sp>
        <p:nvSpPr>
          <p:cNvPr id="6" name="CasellaDiTesto 5"/>
          <p:cNvSpPr txBox="1"/>
          <p:nvPr/>
        </p:nvSpPr>
        <p:spPr>
          <a:xfrm>
            <a:off x="251520" y="5446965"/>
            <a:ext cx="8892480" cy="1200329"/>
          </a:xfrm>
          <a:prstGeom prst="rect">
            <a:avLst/>
          </a:prstGeom>
          <a:noFill/>
        </p:spPr>
        <p:txBody>
          <a:bodyPr wrap="square" rtlCol="0">
            <a:spAutoFit/>
          </a:bodyPr>
          <a:lstStyle/>
          <a:p>
            <a:pPr marL="342900" indent="-342900" eaLnBrk="0" fontAlgn="base" hangingPunct="0">
              <a:spcBef>
                <a:spcPct val="0"/>
              </a:spcBef>
              <a:spcAft>
                <a:spcPct val="0"/>
              </a:spcAft>
              <a:buFont typeface="Arial" panose="020B0604020202020204" pitchFamily="34" charset="0"/>
              <a:buChar char="•"/>
            </a:pPr>
            <a:r>
              <a:rPr lang="it-IT" sz="2400" dirty="0">
                <a:solidFill>
                  <a:srgbClr val="000000"/>
                </a:solidFill>
                <a:latin typeface="Arial" panose="020B0604020202020204" pitchFamily="34" charset="0"/>
                <a:cs typeface="Arial" panose="020B0604020202020204" pitchFamily="34" charset="0"/>
              </a:rPr>
              <a:t>Easy to set up</a:t>
            </a:r>
          </a:p>
          <a:p>
            <a:pPr marL="342900" indent="-342900" eaLnBrk="0" fontAlgn="base" hangingPunct="0">
              <a:spcBef>
                <a:spcPct val="0"/>
              </a:spcBef>
              <a:spcAft>
                <a:spcPct val="0"/>
              </a:spcAft>
              <a:buFont typeface="Arial" panose="020B0604020202020204" pitchFamily="34" charset="0"/>
              <a:buChar char="•"/>
            </a:pPr>
            <a:r>
              <a:rPr lang="it-IT" sz="2400" dirty="0">
                <a:solidFill>
                  <a:srgbClr val="000000"/>
                </a:solidFill>
                <a:latin typeface="Arial" panose="020B0604020202020204" pitchFamily="34" charset="0"/>
                <a:cs typeface="Arial" panose="020B0604020202020204" pitchFamily="34" charset="0"/>
              </a:rPr>
              <a:t>It </a:t>
            </a:r>
            <a:r>
              <a:rPr lang="it-IT" sz="2400" dirty="0" err="1">
                <a:solidFill>
                  <a:srgbClr val="000000"/>
                </a:solidFill>
                <a:latin typeface="Arial" panose="020B0604020202020204" pitchFamily="34" charset="0"/>
                <a:cs typeface="Arial" panose="020B0604020202020204" pitchFamily="34" charset="0"/>
              </a:rPr>
              <a:t>works</a:t>
            </a:r>
            <a:r>
              <a:rPr lang="it-IT" sz="2400" dirty="0">
                <a:solidFill>
                  <a:srgbClr val="000000"/>
                </a:solidFill>
                <a:latin typeface="Arial" panose="020B0604020202020204" pitchFamily="34" charset="0"/>
                <a:cs typeface="Arial" panose="020B0604020202020204" pitchFamily="34" charset="0"/>
              </a:rPr>
              <a:t> </a:t>
            </a:r>
            <a:r>
              <a:rPr lang="it-IT" sz="2400" dirty="0" err="1">
                <a:solidFill>
                  <a:srgbClr val="000000"/>
                </a:solidFill>
                <a:latin typeface="Arial" panose="020B0604020202020204" pitchFamily="34" charset="0"/>
                <a:cs typeface="Arial" panose="020B0604020202020204" pitchFamily="34" charset="0"/>
              </a:rPr>
              <a:t>through</a:t>
            </a:r>
            <a:r>
              <a:rPr lang="it-IT" sz="2400" dirty="0">
                <a:solidFill>
                  <a:srgbClr val="000000"/>
                </a:solidFill>
                <a:latin typeface="Arial" panose="020B0604020202020204" pitchFamily="34" charset="0"/>
                <a:cs typeface="Arial" panose="020B0604020202020204" pitchFamily="34" charset="0"/>
              </a:rPr>
              <a:t> </a:t>
            </a:r>
            <a:r>
              <a:rPr lang="it-IT" sz="2400" dirty="0" err="1">
                <a:solidFill>
                  <a:srgbClr val="000000"/>
                </a:solidFill>
                <a:latin typeface="Arial" panose="020B0604020202020204" pitchFamily="34" charset="0"/>
                <a:cs typeface="Arial" panose="020B0604020202020204" pitchFamily="34" charset="0"/>
              </a:rPr>
              <a:t>plastic</a:t>
            </a:r>
            <a:r>
              <a:rPr lang="it-IT" sz="2400" dirty="0">
                <a:solidFill>
                  <a:srgbClr val="000000"/>
                </a:solidFill>
                <a:latin typeface="Arial" panose="020B0604020202020204" pitchFamily="34" charset="0"/>
                <a:cs typeface="Arial" panose="020B0604020202020204" pitchFamily="34" charset="0"/>
              </a:rPr>
              <a:t> </a:t>
            </a:r>
            <a:r>
              <a:rPr lang="it-IT" sz="2400" dirty="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it-IT" sz="2400" dirty="0" err="1">
                <a:solidFill>
                  <a:srgbClr val="000000"/>
                </a:solidFill>
                <a:latin typeface="Arial" panose="020B0604020202020204" pitchFamily="34" charset="0"/>
                <a:cs typeface="Arial" panose="020B0604020202020204" pitchFamily="34" charset="0"/>
                <a:sym typeface="Wingdings" panose="05000000000000000000" pitchFamily="2" charset="2"/>
              </a:rPr>
              <a:t>useful</a:t>
            </a:r>
            <a:r>
              <a:rPr lang="it-IT" sz="2400" dirty="0">
                <a:solidFill>
                  <a:srgbClr val="000000"/>
                </a:solidFill>
                <a:latin typeface="Arial" panose="020B0604020202020204" pitchFamily="34" charset="0"/>
                <a:cs typeface="Arial" panose="020B0604020202020204" pitchFamily="34" charset="0"/>
                <a:sym typeface="Wingdings" panose="05000000000000000000" pitchFamily="2" charset="2"/>
              </a:rPr>
              <a:t> for </a:t>
            </a:r>
            <a:r>
              <a:rPr lang="it-IT" sz="2400" dirty="0" err="1">
                <a:solidFill>
                  <a:srgbClr val="000000"/>
                </a:solidFill>
                <a:latin typeface="Arial" panose="020B0604020202020204" pitchFamily="34" charset="0"/>
                <a:cs typeface="Arial" panose="020B0604020202020204" pitchFamily="34" charset="0"/>
                <a:sym typeface="Wingdings" panose="05000000000000000000" pitchFamily="2" charset="2"/>
              </a:rPr>
              <a:t>cell</a:t>
            </a:r>
            <a:r>
              <a:rPr lang="it-IT" sz="2400" dirty="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it-IT" sz="2400" dirty="0" smtClean="0">
                <a:solidFill>
                  <a:srgbClr val="000000"/>
                </a:solidFill>
                <a:latin typeface="Arial" panose="020B0604020202020204" pitchFamily="34" charset="0"/>
                <a:cs typeface="Arial" panose="020B0604020202020204" pitchFamily="34" charset="0"/>
                <a:sym typeface="Wingdings" panose="05000000000000000000" pitchFamily="2" charset="2"/>
              </a:rPr>
              <a:t>culture in </a:t>
            </a:r>
            <a:r>
              <a:rPr lang="it-IT" sz="2400" dirty="0" err="1" smtClean="0">
                <a:solidFill>
                  <a:srgbClr val="000000"/>
                </a:solidFill>
                <a:latin typeface="Arial" panose="020B0604020202020204" pitchFamily="34" charset="0"/>
                <a:cs typeface="Arial" panose="020B0604020202020204" pitchFamily="34" charset="0"/>
                <a:sym typeface="Wingdings" panose="05000000000000000000" pitchFamily="2" charset="2"/>
              </a:rPr>
              <a:t>flasks</a:t>
            </a:r>
            <a:endParaRPr lang="it-IT" sz="2400" dirty="0">
              <a:solidFill>
                <a:srgbClr val="000000"/>
              </a:solidFill>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Arial" panose="020B0604020202020204" pitchFamily="34" charset="0"/>
              <a:buChar char="•"/>
            </a:pPr>
            <a:r>
              <a:rPr lang="it-IT" sz="2400" dirty="0">
                <a:solidFill>
                  <a:srgbClr val="000000"/>
                </a:solidFill>
                <a:latin typeface="Arial" panose="020B0604020202020204" pitchFamily="34" charset="0"/>
                <a:cs typeface="Arial" panose="020B0604020202020204" pitchFamily="34" charset="0"/>
              </a:rPr>
              <a:t>It </a:t>
            </a:r>
            <a:r>
              <a:rPr lang="it-IT" sz="2400" dirty="0" err="1" smtClean="0">
                <a:solidFill>
                  <a:srgbClr val="000000"/>
                </a:solidFill>
                <a:latin typeface="Arial" panose="020B0604020202020204" pitchFamily="34" charset="0"/>
                <a:cs typeface="Arial" panose="020B0604020202020204" pitchFamily="34" charset="0"/>
              </a:rPr>
              <a:t>has</a:t>
            </a:r>
            <a:r>
              <a:rPr lang="it-IT" sz="2400" dirty="0" smtClean="0">
                <a:solidFill>
                  <a:srgbClr val="000000"/>
                </a:solidFill>
                <a:latin typeface="Arial" panose="020B0604020202020204" pitchFamily="34" charset="0"/>
                <a:cs typeface="Arial" panose="020B0604020202020204" pitchFamily="34" charset="0"/>
              </a:rPr>
              <a:t> </a:t>
            </a:r>
            <a:r>
              <a:rPr lang="it-IT" sz="2400" dirty="0" err="1" smtClean="0">
                <a:solidFill>
                  <a:srgbClr val="000000"/>
                </a:solidFill>
                <a:latin typeface="Arial" panose="020B0604020202020204" pitchFamily="34" charset="0"/>
                <a:cs typeface="Arial" panose="020B0604020202020204" pitchFamily="34" charset="0"/>
              </a:rPr>
              <a:t>low</a:t>
            </a:r>
            <a:r>
              <a:rPr lang="it-IT" sz="2400" dirty="0" smtClean="0">
                <a:solidFill>
                  <a:srgbClr val="000000"/>
                </a:solidFill>
                <a:latin typeface="Arial" panose="020B0604020202020204" pitchFamily="34" charset="0"/>
                <a:cs typeface="Arial" panose="020B0604020202020204" pitchFamily="34" charset="0"/>
              </a:rPr>
              <a:t> resolution</a:t>
            </a:r>
            <a:endParaRPr lang="it-IT" sz="2400" dirty="0">
              <a:solidFill>
                <a:srgbClr val="000000"/>
              </a:solidFill>
            </a:endParaRPr>
          </a:p>
        </p:txBody>
      </p:sp>
    </p:spTree>
    <p:extLst>
      <p:ext uri="{BB962C8B-B14F-4D97-AF65-F5344CB8AC3E}">
        <p14:creationId xmlns:p14="http://schemas.microsoft.com/office/powerpoint/2010/main" val="260492763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C2FFF0"/>
        </a:solidFill>
        <a:effectLst/>
      </p:bgPr>
    </p:bg>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6456"/>
            <a:ext cx="6714325" cy="400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ext Box 5"/>
          <p:cNvSpPr txBox="1">
            <a:spLocks noChangeArrowheads="1"/>
          </p:cNvSpPr>
          <p:nvPr/>
        </p:nvSpPr>
        <p:spPr bwMode="auto">
          <a:xfrm>
            <a:off x="2640052" y="945090"/>
            <a:ext cx="4056626" cy="861774"/>
          </a:xfrm>
          <a:prstGeom prst="rect">
            <a:avLst/>
          </a:prstGeom>
          <a:solidFill>
            <a:schemeClr val="bg1"/>
          </a:solidFill>
          <a:ln>
            <a:noFill/>
          </a:ln>
          <a:effectLs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FontTx/>
              <a:buNone/>
            </a:pPr>
            <a:r>
              <a:rPr lang="it-IT" altLang="it-IT" sz="2000" b="1" dirty="0" err="1">
                <a:solidFill>
                  <a:srgbClr val="009242"/>
                </a:solidFill>
                <a:latin typeface="Arial" panose="020B0604020202020204" pitchFamily="34" charset="0"/>
                <a:cs typeface="Arial" panose="020B0604020202020204" pitchFamily="34" charset="0"/>
              </a:rPr>
              <a:t>Objectives</a:t>
            </a:r>
            <a:r>
              <a:rPr lang="it-IT" altLang="it-IT" sz="2000" b="1" dirty="0">
                <a:solidFill>
                  <a:srgbClr val="009242"/>
                </a:solidFill>
                <a:latin typeface="Arial" panose="020B0604020202020204" pitchFamily="34" charset="0"/>
                <a:cs typeface="Arial" panose="020B0604020202020204" pitchFamily="34" charset="0"/>
              </a:rPr>
              <a:t> </a:t>
            </a:r>
            <a:r>
              <a:rPr lang="it-IT" altLang="it-IT" sz="2000" b="1" dirty="0" err="1">
                <a:solidFill>
                  <a:srgbClr val="009242"/>
                </a:solidFill>
                <a:latin typeface="Arial" panose="020B0604020202020204" pitchFamily="34" charset="0"/>
                <a:cs typeface="Arial" panose="020B0604020202020204" pitchFamily="34" charset="0"/>
              </a:rPr>
              <a:t>have</a:t>
            </a:r>
            <a:r>
              <a:rPr lang="it-IT" altLang="it-IT" sz="2000" b="1" dirty="0">
                <a:solidFill>
                  <a:srgbClr val="009242"/>
                </a:solidFill>
                <a:latin typeface="Arial" panose="020B0604020202020204" pitchFamily="34" charset="0"/>
                <a:cs typeface="Arial" panose="020B0604020202020204" pitchFamily="34" charset="0"/>
              </a:rPr>
              <a:t> green </a:t>
            </a:r>
            <a:r>
              <a:rPr lang="it-IT" altLang="it-IT" sz="2000" b="1" dirty="0" err="1" smtClean="0">
                <a:solidFill>
                  <a:srgbClr val="009242"/>
                </a:solidFill>
                <a:latin typeface="Arial" panose="020B0604020202020204" pitchFamily="34" charset="0"/>
                <a:cs typeface="Arial" panose="020B0604020202020204" pitchFamily="34" charset="0"/>
              </a:rPr>
              <a:t>lettering</a:t>
            </a:r>
            <a:endParaRPr lang="it-IT" altLang="it-IT" sz="2000" b="1" dirty="0" smtClean="0">
              <a:solidFill>
                <a:srgbClr val="009242"/>
              </a:solidFill>
              <a:latin typeface="Arial" panose="020B0604020202020204" pitchFamily="34" charset="0"/>
              <a:cs typeface="Arial" panose="020B0604020202020204" pitchFamily="34" charset="0"/>
            </a:endParaRPr>
          </a:p>
          <a:p>
            <a:pPr fontAlgn="base">
              <a:spcBef>
                <a:spcPct val="50000"/>
              </a:spcBef>
              <a:spcAft>
                <a:spcPct val="0"/>
              </a:spcAft>
              <a:buFontTx/>
              <a:buNone/>
            </a:pPr>
            <a:r>
              <a:rPr lang="it-IT" altLang="it-IT" sz="2000" b="1" dirty="0" smtClean="0">
                <a:solidFill>
                  <a:srgbClr val="009242"/>
                </a:solidFill>
                <a:latin typeface="Arial" panose="020B0604020202020204" pitchFamily="34" charset="0"/>
                <a:cs typeface="Arial" panose="020B0604020202020204" pitchFamily="34" charset="0"/>
              </a:rPr>
              <a:t>and </a:t>
            </a:r>
            <a:r>
              <a:rPr lang="it-IT" altLang="it-IT" sz="2000" b="1" dirty="0">
                <a:solidFill>
                  <a:srgbClr val="009242"/>
                </a:solidFill>
                <a:latin typeface="Arial" panose="020B0604020202020204" pitchFamily="34" charset="0"/>
                <a:cs typeface="Arial" panose="020B0604020202020204" pitchFamily="34" charset="0"/>
              </a:rPr>
              <a:t>“</a:t>
            </a:r>
            <a:r>
              <a:rPr lang="it-IT" altLang="it-IT" sz="2000" b="1" dirty="0" err="1">
                <a:solidFill>
                  <a:srgbClr val="009242"/>
                </a:solidFill>
                <a:latin typeface="Arial" panose="020B0604020202020204" pitchFamily="34" charset="0"/>
                <a:cs typeface="Arial" panose="020B0604020202020204" pitchFamily="34" charset="0"/>
              </a:rPr>
              <a:t>Ph</a:t>
            </a:r>
            <a:r>
              <a:rPr lang="it-IT" altLang="it-IT" sz="2000" b="1" dirty="0">
                <a:solidFill>
                  <a:srgbClr val="009242"/>
                </a:solidFill>
                <a:latin typeface="Arial" panose="020B0604020202020204" pitchFamily="34" charset="0"/>
                <a:cs typeface="Arial" panose="020B0604020202020204" pitchFamily="34" charset="0"/>
              </a:rPr>
              <a:t>” </a:t>
            </a:r>
            <a:r>
              <a:rPr lang="it-IT" altLang="it-IT" sz="2000" b="1" dirty="0" err="1">
                <a:solidFill>
                  <a:srgbClr val="009242"/>
                </a:solidFill>
                <a:latin typeface="Arial" panose="020B0604020202020204" pitchFamily="34" charset="0"/>
                <a:cs typeface="Arial" panose="020B0604020202020204" pitchFamily="34" charset="0"/>
              </a:rPr>
              <a:t>indication</a:t>
            </a:r>
            <a:endParaRPr lang="it-IT" altLang="it-IT" sz="2000" b="1" dirty="0">
              <a:solidFill>
                <a:srgbClr val="009242"/>
              </a:solidFill>
              <a:latin typeface="Arial" panose="020B0604020202020204" pitchFamily="34" charset="0"/>
              <a:cs typeface="Arial" panose="020B0604020202020204" pitchFamily="34" charset="0"/>
            </a:endParaRPr>
          </a:p>
        </p:txBody>
      </p:sp>
      <p:pic>
        <p:nvPicPr>
          <p:cNvPr id="3" name="Immagine 2"/>
          <p:cNvPicPr>
            <a:picLocks noChangeAspect="1"/>
          </p:cNvPicPr>
          <p:nvPr/>
        </p:nvPicPr>
        <p:blipFill>
          <a:blip r:embed="rId3"/>
          <a:stretch>
            <a:fillRect/>
          </a:stretch>
        </p:blipFill>
        <p:spPr>
          <a:xfrm>
            <a:off x="6696678" y="-104502"/>
            <a:ext cx="2447321" cy="3566159"/>
          </a:xfrm>
          <a:prstGeom prst="rect">
            <a:avLst/>
          </a:prstGeom>
        </p:spPr>
      </p:pic>
    </p:spTree>
    <p:extLst>
      <p:ext uri="{BB962C8B-B14F-4D97-AF65-F5344CB8AC3E}">
        <p14:creationId xmlns:p14="http://schemas.microsoft.com/office/powerpoint/2010/main" val="1327910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C2FFF0"/>
        </a:solidFill>
        <a:effectLst/>
      </p:bgPr>
    </p:bg>
    <p:spTree>
      <p:nvGrpSpPr>
        <p:cNvPr id="1" name=""/>
        <p:cNvGrpSpPr/>
        <p:nvPr/>
      </p:nvGrpSpPr>
      <p:grpSpPr>
        <a:xfrm>
          <a:off x="0" y="0"/>
          <a:ext cx="0" cy="0"/>
          <a:chOff x="0" y="0"/>
          <a:chExt cx="0" cy="0"/>
        </a:xfrm>
      </p:grpSpPr>
      <p:pic>
        <p:nvPicPr>
          <p:cNvPr id="1454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881063"/>
            <a:ext cx="8642350"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209037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C2FFF0"/>
        </a:solidFill>
        <a:effectLst/>
      </p:bgPr>
    </p:bg>
    <p:spTree>
      <p:nvGrpSpPr>
        <p:cNvPr id="1" name=""/>
        <p:cNvGrpSpPr/>
        <p:nvPr/>
      </p:nvGrpSpPr>
      <p:grpSpPr>
        <a:xfrm>
          <a:off x="0" y="0"/>
          <a:ext cx="0" cy="0"/>
          <a:chOff x="0" y="0"/>
          <a:chExt cx="0" cy="0"/>
        </a:xfrm>
      </p:grpSpPr>
      <p:pic>
        <p:nvPicPr>
          <p:cNvPr id="146434" name="Picture 5" descr="10-cymbella-spera-contrasto-di-fase-convenzion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46396"/>
            <a:ext cx="4014663" cy="301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5" name="Picture 7" descr="3_8_00_1_3_500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49511"/>
            <a:ext cx="4392488" cy="292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Picture 9" descr="rDSCI03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3500438"/>
            <a:ext cx="4046344" cy="322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Picture 11" descr="lievito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74" y="3524178"/>
            <a:ext cx="4271110" cy="320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00860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C2FFF0"/>
        </a:solidFill>
        <a:effectLst/>
      </p:bgPr>
    </p:bg>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2813"/>
            <a:ext cx="9144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60256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60648"/>
            <a:ext cx="4032448" cy="3024336"/>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31977"/>
            <a:ext cx="3994307" cy="2993646"/>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340" y="3645024"/>
            <a:ext cx="3816424" cy="3091370"/>
          </a:xfrm>
          <a:prstGeom prst="rect">
            <a:avLst/>
          </a:prstGeom>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782" y="3284984"/>
            <a:ext cx="4337032" cy="3091370"/>
          </a:xfrm>
          <a:prstGeom prst="rect">
            <a:avLst/>
          </a:prstGeom>
        </p:spPr>
      </p:pic>
    </p:spTree>
    <p:extLst>
      <p:ext uri="{BB962C8B-B14F-4D97-AF65-F5344CB8AC3E}">
        <p14:creationId xmlns:p14="http://schemas.microsoft.com/office/powerpoint/2010/main" val="8253004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6FEC4"/>
        </a:solidFill>
        <a:effectLst/>
      </p:bgPr>
    </p:bg>
    <p:spTree>
      <p:nvGrpSpPr>
        <p:cNvPr id="1" name=""/>
        <p:cNvGrpSpPr/>
        <p:nvPr/>
      </p:nvGrpSpPr>
      <p:grpSpPr>
        <a:xfrm>
          <a:off x="0" y="0"/>
          <a:ext cx="0" cy="0"/>
          <a:chOff x="0" y="0"/>
          <a:chExt cx="0" cy="0"/>
        </a:xfrm>
      </p:grpSpPr>
      <p:sp>
        <p:nvSpPr>
          <p:cNvPr id="291844" name="Rectangle 4"/>
          <p:cNvSpPr>
            <a:spLocks noChangeArrowheads="1"/>
          </p:cNvSpPr>
          <p:nvPr/>
        </p:nvSpPr>
        <p:spPr bwMode="auto">
          <a:xfrm>
            <a:off x="1407614" y="1052513"/>
            <a:ext cx="6800260"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defRPr/>
            </a:pPr>
            <a:r>
              <a:rPr lang="it-IT" sz="6600" dirty="0" err="1">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Differential</a:t>
            </a:r>
            <a:endParaRPr lang="it-IT" sz="6600" dirty="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endParaRPr>
          </a:p>
          <a:p>
            <a:pPr algn="ctr" fontAlgn="base">
              <a:spcBef>
                <a:spcPct val="0"/>
              </a:spcBef>
              <a:spcAft>
                <a:spcPct val="0"/>
              </a:spcAft>
              <a:defRPr/>
            </a:pPr>
            <a:r>
              <a:rPr lang="it-IT" sz="6600" dirty="0" err="1">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Interferential</a:t>
            </a:r>
            <a:endParaRPr lang="it-IT" sz="6600" dirty="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endParaRPr>
          </a:p>
          <a:p>
            <a:pPr algn="ctr" fontAlgn="base">
              <a:spcBef>
                <a:spcPct val="0"/>
              </a:spcBef>
              <a:spcAft>
                <a:spcPct val="0"/>
              </a:spcAft>
              <a:defRPr/>
            </a:pPr>
            <a:r>
              <a:rPr lang="it-IT" sz="6600" dirty="0" err="1">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Contrast</a:t>
            </a:r>
            <a:endParaRPr lang="it-IT" sz="6600" dirty="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endParaRPr>
          </a:p>
          <a:p>
            <a:pPr algn="ctr" fontAlgn="base">
              <a:spcBef>
                <a:spcPct val="0"/>
              </a:spcBef>
              <a:spcAft>
                <a:spcPct val="0"/>
              </a:spcAft>
              <a:defRPr/>
            </a:pPr>
            <a:endParaRPr lang="it-IT" sz="6600" dirty="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endParaRPr>
          </a:p>
          <a:p>
            <a:pPr algn="ctr" fontAlgn="base">
              <a:spcBef>
                <a:spcPct val="0"/>
              </a:spcBef>
              <a:spcAft>
                <a:spcPct val="0"/>
              </a:spcAft>
              <a:defRPr/>
            </a:pPr>
            <a:r>
              <a:rPr lang="it-IT" sz="6600" dirty="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(DIC </a:t>
            </a:r>
            <a:r>
              <a:rPr lang="it-IT" sz="4800" dirty="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or</a:t>
            </a:r>
            <a:r>
              <a:rPr lang="it-IT" sz="6600" dirty="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it-IT" sz="6600" dirty="0" err="1"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Nomarski</a:t>
            </a:r>
            <a:r>
              <a:rPr lang="it-IT" sz="66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a:t>
            </a:r>
            <a:endParaRPr lang="it-IT" sz="6600" dirty="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822203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6FEC4"/>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7437" y="1568632"/>
            <a:ext cx="2838042" cy="3932036"/>
          </a:xfrm>
          <a:prstGeom prst="rect">
            <a:avLst/>
          </a:prstGeom>
        </p:spPr>
      </p:pic>
      <p:sp>
        <p:nvSpPr>
          <p:cNvPr id="3" name="CasellaDiTesto 2"/>
          <p:cNvSpPr txBox="1"/>
          <p:nvPr/>
        </p:nvSpPr>
        <p:spPr>
          <a:xfrm>
            <a:off x="195943" y="1448741"/>
            <a:ext cx="5841494" cy="3785652"/>
          </a:xfrm>
          <a:prstGeom prst="rect">
            <a:avLst/>
          </a:prstGeom>
          <a:noFill/>
        </p:spPr>
        <p:txBody>
          <a:bodyPr wrap="square" rtlCol="0">
            <a:spAutoFit/>
          </a:bodyPr>
          <a:lstStyle/>
          <a:p>
            <a:pPr>
              <a:lnSpc>
                <a:spcPct val="150000"/>
              </a:lnSpc>
            </a:pPr>
            <a:r>
              <a:rPr lang="it-IT" sz="3200" dirty="0" smtClean="0">
                <a:latin typeface="Arial" panose="020B0604020202020204" pitchFamily="34" charset="0"/>
                <a:cs typeface="Arial" panose="020B0604020202020204" pitchFamily="34" charset="0"/>
              </a:rPr>
              <a:t>Jerzy </a:t>
            </a:r>
            <a:r>
              <a:rPr lang="it-IT" sz="3200" dirty="0" err="1" smtClean="0">
                <a:latin typeface="Arial" panose="020B0604020202020204" pitchFamily="34" charset="0"/>
                <a:cs typeface="Arial" panose="020B0604020202020204" pitchFamily="34" charset="0"/>
              </a:rPr>
              <a:t>Nomarski</a:t>
            </a:r>
            <a:r>
              <a:rPr lang="it-IT" sz="3200" dirty="0" smtClean="0">
                <a:latin typeface="Arial" panose="020B0604020202020204" pitchFamily="34" charset="0"/>
                <a:cs typeface="Arial" panose="020B0604020202020204" pitchFamily="34" charset="0"/>
              </a:rPr>
              <a:t> </a:t>
            </a:r>
          </a:p>
          <a:p>
            <a:pPr>
              <a:lnSpc>
                <a:spcPct val="150000"/>
              </a:lnSpc>
            </a:pPr>
            <a:r>
              <a:rPr lang="it-IT" sz="3200" dirty="0" smtClean="0">
                <a:latin typeface="Arial" panose="020B0604020202020204" pitchFamily="34" charset="0"/>
                <a:cs typeface="Arial" panose="020B0604020202020204" pitchFamily="34" charset="0"/>
              </a:rPr>
              <a:t>(</a:t>
            </a:r>
            <a:r>
              <a:rPr lang="it-IT" sz="2400" dirty="0"/>
              <a:t>Nowy </a:t>
            </a:r>
            <a:r>
              <a:rPr lang="it-IT" sz="2400" dirty="0" err="1" smtClean="0"/>
              <a:t>Targ</a:t>
            </a:r>
            <a:r>
              <a:rPr lang="it-IT" sz="2400" dirty="0" smtClean="0"/>
              <a:t>, Poland </a:t>
            </a:r>
            <a:r>
              <a:rPr lang="it-IT" sz="3200" dirty="0" smtClean="0">
                <a:latin typeface="Arial" panose="020B0604020202020204" pitchFamily="34" charset="0"/>
                <a:cs typeface="Arial" panose="020B0604020202020204" pitchFamily="34" charset="0"/>
              </a:rPr>
              <a:t>1919 - </a:t>
            </a:r>
            <a:r>
              <a:rPr lang="it-IT" sz="2400" dirty="0" smtClean="0"/>
              <a:t>Paris</a:t>
            </a:r>
            <a:r>
              <a:rPr lang="it-IT" sz="3200" dirty="0">
                <a:latin typeface="Arial" panose="020B0604020202020204" pitchFamily="34" charset="0"/>
                <a:cs typeface="Arial" panose="020B0604020202020204" pitchFamily="34" charset="0"/>
              </a:rPr>
              <a:t> </a:t>
            </a:r>
            <a:r>
              <a:rPr lang="it-IT" sz="3200" dirty="0" smtClean="0">
                <a:latin typeface="Arial" panose="020B0604020202020204" pitchFamily="34" charset="0"/>
                <a:cs typeface="Arial" panose="020B0604020202020204" pitchFamily="34" charset="0"/>
              </a:rPr>
              <a:t>1997) </a:t>
            </a:r>
            <a:r>
              <a:rPr lang="it-IT" sz="3200" dirty="0" err="1" smtClean="0">
                <a:latin typeface="Arial" panose="020B0604020202020204" pitchFamily="34" charset="0"/>
                <a:cs typeface="Arial" panose="020B0604020202020204" pitchFamily="34" charset="0"/>
              </a:rPr>
              <a:t>developed</a:t>
            </a:r>
            <a:r>
              <a:rPr lang="it-IT" sz="3200" dirty="0" smtClean="0">
                <a:latin typeface="Arial" panose="020B0604020202020204" pitchFamily="34" charset="0"/>
                <a:cs typeface="Arial" panose="020B0604020202020204" pitchFamily="34" charset="0"/>
              </a:rPr>
              <a:t> the </a:t>
            </a:r>
            <a:r>
              <a:rPr lang="it-IT" sz="3200" dirty="0" err="1" smtClean="0">
                <a:latin typeface="Arial" panose="020B0604020202020204" pitchFamily="34" charset="0"/>
                <a:cs typeface="Arial" panose="020B0604020202020204" pitchFamily="34" charset="0"/>
              </a:rPr>
              <a:t>Differential</a:t>
            </a:r>
            <a:r>
              <a:rPr lang="it-IT" sz="3200" dirty="0" smtClean="0">
                <a:latin typeface="Arial" panose="020B0604020202020204" pitchFamily="34" charset="0"/>
                <a:cs typeface="Arial" panose="020B0604020202020204" pitchFamily="34" charset="0"/>
              </a:rPr>
              <a:t> </a:t>
            </a:r>
            <a:r>
              <a:rPr lang="it-IT" sz="3200" dirty="0" err="1" smtClean="0">
                <a:latin typeface="Arial" panose="020B0604020202020204" pitchFamily="34" charset="0"/>
                <a:cs typeface="Arial" panose="020B0604020202020204" pitchFamily="34" charset="0"/>
              </a:rPr>
              <a:t>Interference</a:t>
            </a:r>
            <a:r>
              <a:rPr lang="it-IT" sz="3200" dirty="0" smtClean="0">
                <a:latin typeface="Arial" panose="020B0604020202020204" pitchFamily="34" charset="0"/>
                <a:cs typeface="Arial" panose="020B0604020202020204" pitchFamily="34" charset="0"/>
              </a:rPr>
              <a:t> </a:t>
            </a:r>
            <a:r>
              <a:rPr lang="it-IT" sz="3200" dirty="0" err="1" smtClean="0">
                <a:latin typeface="Arial" panose="020B0604020202020204" pitchFamily="34" charset="0"/>
                <a:cs typeface="Arial" panose="020B0604020202020204" pitchFamily="34" charset="0"/>
              </a:rPr>
              <a:t>Contrast</a:t>
            </a:r>
            <a:r>
              <a:rPr lang="it-IT" sz="3200" dirty="0" smtClean="0">
                <a:latin typeface="Arial" panose="020B0604020202020204" pitchFamily="34" charset="0"/>
                <a:cs typeface="Arial" panose="020B0604020202020204" pitchFamily="34" charset="0"/>
              </a:rPr>
              <a:t> </a:t>
            </a:r>
            <a:r>
              <a:rPr lang="it-IT" sz="3200" dirty="0" err="1" smtClean="0">
                <a:latin typeface="Arial" panose="020B0604020202020204" pitchFamily="34" charset="0"/>
                <a:cs typeface="Arial" panose="020B0604020202020204" pitchFamily="34" charset="0"/>
              </a:rPr>
              <a:t>microscopy</a:t>
            </a:r>
            <a:r>
              <a:rPr lang="it-IT" sz="3200" dirty="0" smtClean="0">
                <a:latin typeface="Arial" panose="020B0604020202020204" pitchFamily="34" charset="0"/>
                <a:cs typeface="Arial" panose="020B0604020202020204" pitchFamily="34" charset="0"/>
              </a:rPr>
              <a:t> </a:t>
            </a:r>
            <a:r>
              <a:rPr lang="it-IT" sz="3200" dirty="0" err="1" smtClean="0">
                <a:latin typeface="Arial" panose="020B0604020202020204" pitchFamily="34" charset="0"/>
                <a:cs typeface="Arial" panose="020B0604020202020204" pitchFamily="34" charset="0"/>
              </a:rPr>
              <a:t>technique</a:t>
            </a:r>
            <a:endParaRPr lang="it-IT"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6375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6FEC4"/>
        </a:solidFill>
        <a:effectLst/>
      </p:bgPr>
    </p:bg>
    <p:spTree>
      <p:nvGrpSpPr>
        <p:cNvPr id="1" name=""/>
        <p:cNvGrpSpPr/>
        <p:nvPr/>
      </p:nvGrpSpPr>
      <p:grpSpPr>
        <a:xfrm>
          <a:off x="0" y="0"/>
          <a:ext cx="0" cy="0"/>
          <a:chOff x="0" y="0"/>
          <a:chExt cx="0" cy="0"/>
        </a:xfrm>
      </p:grpSpPr>
      <p:sp>
        <p:nvSpPr>
          <p:cNvPr id="273411" name="Rectangle 3"/>
          <p:cNvSpPr>
            <a:spLocks noChangeArrowheads="1"/>
          </p:cNvSpPr>
          <p:nvPr/>
        </p:nvSpPr>
        <p:spPr bwMode="auto">
          <a:xfrm>
            <a:off x="235130" y="504415"/>
            <a:ext cx="8756425" cy="5093702"/>
          </a:xfrm>
          <a:prstGeom prst="rect">
            <a:avLst/>
          </a:prstGeom>
          <a:noFill/>
          <a:ln w="9525">
            <a:noFill/>
            <a:miter lim="800000"/>
            <a:headEnd/>
            <a:tailEnd/>
          </a:ln>
          <a:effectLst/>
        </p:spPr>
        <p:txBody>
          <a:bodyPr wrap="square" anchor="ctr">
            <a:spAutoFit/>
          </a:bodyP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algn="just" eaLnBrk="1" fontAlgn="base" hangingPunct="1">
              <a:lnSpc>
                <a:spcPct val="150000"/>
              </a:lnSpc>
              <a:spcBef>
                <a:spcPct val="0"/>
              </a:spcBef>
              <a:spcAft>
                <a:spcPct val="0"/>
              </a:spcAft>
              <a:defRPr/>
            </a:pPr>
            <a:r>
              <a:rPr lang="en-US"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The interferential </a:t>
            </a:r>
            <a:r>
              <a:rPr lang="en-US" sz="2400" dirty="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microscope </a:t>
            </a:r>
            <a:r>
              <a:rPr lang="en-US"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is based on a </a:t>
            </a:r>
            <a:r>
              <a:rPr lang="en-US" sz="2400" dirty="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’’infinity </a:t>
            </a:r>
            <a:r>
              <a:rPr lang="en-US"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corrected’’ microscope, with addition </a:t>
            </a:r>
            <a:r>
              <a:rPr lang="en-US" sz="2400" dirty="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of </a:t>
            </a:r>
            <a:r>
              <a:rPr lang="en-US" sz="2400" b="1" u="sng"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2 optical accessories</a:t>
            </a:r>
            <a:r>
              <a:rPr lang="en-US"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a:t>
            </a:r>
          </a:p>
          <a:p>
            <a:pPr algn="just" eaLnBrk="1" fontAlgn="base" hangingPunct="1">
              <a:lnSpc>
                <a:spcPct val="150000"/>
              </a:lnSpc>
              <a:spcBef>
                <a:spcPct val="0"/>
              </a:spcBef>
              <a:spcAft>
                <a:spcPct val="0"/>
              </a:spcAft>
              <a:defRPr/>
            </a:pPr>
            <a:endParaRPr lang="en-US"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endParaRPr>
          </a:p>
          <a:p>
            <a:pPr marL="342900" indent="-342900" algn="just" eaLnBrk="1" fontAlgn="base" hangingPunct="1">
              <a:lnSpc>
                <a:spcPct val="150000"/>
              </a:lnSpc>
              <a:spcBef>
                <a:spcPct val="0"/>
              </a:spcBef>
              <a:spcAft>
                <a:spcPct val="0"/>
              </a:spcAft>
              <a:buFont typeface="Arial" panose="020B0604020202020204" pitchFamily="34" charset="0"/>
              <a:buChar char="•"/>
              <a:defRPr/>
            </a:pPr>
            <a:r>
              <a:rPr lang="en-US" sz="2400" dirty="0"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one </a:t>
            </a:r>
            <a:r>
              <a:rPr lang="en-US" sz="2400" u="sng"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under</a:t>
            </a:r>
            <a:r>
              <a:rPr lang="en-US" sz="2400"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the </a:t>
            </a:r>
            <a:r>
              <a:rPr lang="en-US" sz="2400" dirty="0"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condenser </a:t>
            </a:r>
          </a:p>
          <a:p>
            <a:pPr marL="342900" indent="-342900" algn="just" eaLnBrk="1" fontAlgn="base" hangingPunct="1">
              <a:lnSpc>
                <a:spcPct val="150000"/>
              </a:lnSpc>
              <a:spcBef>
                <a:spcPct val="0"/>
              </a:spcBef>
              <a:spcAft>
                <a:spcPct val="0"/>
              </a:spcAft>
              <a:buFont typeface="Arial" panose="020B0604020202020204" pitchFamily="34" charset="0"/>
              <a:buChar char="•"/>
              <a:defRPr/>
            </a:pPr>
            <a:r>
              <a:rPr lang="en-US" sz="2400" dirty="0"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a</a:t>
            </a:r>
            <a:r>
              <a:rPr lang="en-US"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2400" dirty="0"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second </a:t>
            </a:r>
            <a:r>
              <a:rPr lang="en-US" sz="2400" u="sng"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above</a:t>
            </a:r>
            <a:r>
              <a:rPr lang="en-US" sz="2400"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the </a:t>
            </a:r>
            <a:r>
              <a:rPr lang="en-US" sz="2400" dirty="0"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objective</a:t>
            </a:r>
            <a:r>
              <a:rPr lang="en-US"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a:t>
            </a:r>
          </a:p>
          <a:p>
            <a:pPr marL="342900" indent="-342900" algn="just" eaLnBrk="1" fontAlgn="base" hangingPunct="1">
              <a:lnSpc>
                <a:spcPct val="150000"/>
              </a:lnSpc>
              <a:spcBef>
                <a:spcPct val="0"/>
              </a:spcBef>
              <a:spcAft>
                <a:spcPct val="0"/>
              </a:spcAft>
              <a:buFont typeface="Arial" panose="020B0604020202020204" pitchFamily="34" charset="0"/>
              <a:buChar char="•"/>
              <a:defRPr/>
            </a:pPr>
            <a:endParaRPr lang="it-IT"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endParaRPr>
          </a:p>
          <a:p>
            <a:pPr algn="just" eaLnBrk="1" fontAlgn="base" hangingPunct="1">
              <a:lnSpc>
                <a:spcPct val="150000"/>
              </a:lnSpc>
              <a:spcBef>
                <a:spcPct val="0"/>
              </a:spcBef>
              <a:spcAft>
                <a:spcPct val="0"/>
              </a:spcAft>
              <a:defRPr/>
            </a:pPr>
            <a:endParaRPr lang="it-IT" sz="10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endParaRPr>
          </a:p>
          <a:p>
            <a:pPr algn="just" eaLnBrk="1" fontAlgn="base" hangingPunct="1">
              <a:lnSpc>
                <a:spcPct val="150000"/>
              </a:lnSpc>
              <a:spcBef>
                <a:spcPct val="0"/>
              </a:spcBef>
              <a:spcAft>
                <a:spcPct val="0"/>
              </a:spcAft>
              <a:defRPr/>
            </a:pPr>
            <a:r>
              <a:rPr lang="en-US"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Each optical group </a:t>
            </a:r>
            <a:r>
              <a:rPr lang="en-US" sz="2400" dirty="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consists of </a:t>
            </a:r>
            <a:r>
              <a:rPr lang="en-US"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a </a:t>
            </a:r>
            <a:r>
              <a:rPr lang="en-US" sz="2400" b="1" u="sng"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polarizing filter</a:t>
            </a:r>
            <a:r>
              <a:rPr lang="en-US" sz="2400" b="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2400" b="1"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2400" b="1" u="sng"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a </a:t>
            </a:r>
            <a:r>
              <a:rPr lang="en-US" sz="2400" b="1" u="sng" dirty="0" err="1" smtClean="0">
                <a:solidFill>
                  <a:srgbClr val="FF00FF"/>
                </a:solidFill>
                <a:effectLst>
                  <a:outerShdw blurRad="38100" dist="38100" dir="2700000" algn="tl">
                    <a:srgbClr val="C0C0C0"/>
                  </a:outerShdw>
                </a:effectLst>
                <a:latin typeface="Arial" panose="020B0604020202020204" pitchFamily="34" charset="0"/>
                <a:cs typeface="Arial" panose="020B0604020202020204" pitchFamily="34" charset="0"/>
              </a:rPr>
              <a:t>Nomarski</a:t>
            </a:r>
            <a:r>
              <a:rPr lang="en-US" sz="2400" b="1" u="sng" dirty="0" smtClean="0">
                <a:solidFill>
                  <a:srgbClr val="FF00FF"/>
                </a:solidFill>
                <a:effectLst>
                  <a:outerShdw blurRad="38100" dist="38100" dir="2700000" algn="tl">
                    <a:srgbClr val="C0C0C0"/>
                  </a:outerShdw>
                </a:effectLst>
                <a:latin typeface="Arial" panose="020B0604020202020204" pitchFamily="34" charset="0"/>
                <a:cs typeface="Arial" panose="020B0604020202020204" pitchFamily="34" charset="0"/>
              </a:rPr>
              <a:t> prism </a:t>
            </a:r>
            <a:r>
              <a:rPr lang="en-US" sz="2400" dirty="0" smtClean="0">
                <a:solidFill>
                  <a:srgbClr val="FF00FF"/>
                </a:solidFill>
                <a:effectLst>
                  <a:outerShdw blurRad="38100" dist="38100" dir="2700000" algn="tl">
                    <a:srgbClr val="C0C0C0"/>
                  </a:outerShdw>
                </a:effectLst>
                <a:latin typeface="Arial" panose="020B0604020202020204" pitchFamily="34" charset="0"/>
                <a:cs typeface="Arial" panose="020B0604020202020204" pitchFamily="34" charset="0"/>
              </a:rPr>
              <a:t>(then modified by Wollaston)</a:t>
            </a:r>
            <a:r>
              <a:rPr lang="en-US"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  </a:t>
            </a:r>
          </a:p>
          <a:p>
            <a:pPr algn="just" eaLnBrk="1" fontAlgn="base" hangingPunct="1">
              <a:lnSpc>
                <a:spcPct val="110000"/>
              </a:lnSpc>
              <a:spcBef>
                <a:spcPct val="0"/>
              </a:spcBef>
              <a:spcAft>
                <a:spcPct val="0"/>
              </a:spcAft>
              <a:defRPr/>
            </a:pPr>
            <a:endParaRPr lang="it-IT" sz="2000" dirty="0" smtClean="0">
              <a:solidFill>
                <a:srgbClr val="3333CC"/>
              </a:solidFill>
              <a:effectLst>
                <a:outerShdw blurRad="38100" dist="38100" dir="2700000" algn="tl">
                  <a:srgbClr val="C0C0C0"/>
                </a:outerShdw>
              </a:effectLst>
              <a:latin typeface="Comic Sans MS" panose="030F0702030302020204" pitchFamily="66" charset="0"/>
            </a:endParaRPr>
          </a:p>
        </p:txBody>
      </p:sp>
    </p:spTree>
    <p:extLst>
      <p:ext uri="{BB962C8B-B14F-4D97-AF65-F5344CB8AC3E}">
        <p14:creationId xmlns:p14="http://schemas.microsoft.com/office/powerpoint/2010/main" val="232620585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6FEC4"/>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8776" y="156753"/>
            <a:ext cx="5346337" cy="2673169"/>
          </a:xfrm>
          <a:prstGeom prst="rect">
            <a:avLst/>
          </a:prstGeom>
        </p:spPr>
      </p:pic>
      <p:sp>
        <p:nvSpPr>
          <p:cNvPr id="3" name="Rettangolo 2"/>
          <p:cNvSpPr/>
          <p:nvPr/>
        </p:nvSpPr>
        <p:spPr>
          <a:xfrm>
            <a:off x="203530" y="3278777"/>
            <a:ext cx="3950460" cy="3139321"/>
          </a:xfrm>
          <a:prstGeom prst="rect">
            <a:avLst/>
          </a:prstGeom>
        </p:spPr>
        <p:txBody>
          <a:bodyPr wrap="square">
            <a:spAutoFit/>
          </a:bodyPr>
          <a:lstStyle/>
          <a:p>
            <a:pPr lvl="0" algn="just" fontAlgn="base">
              <a:lnSpc>
                <a:spcPct val="150000"/>
              </a:lnSpc>
              <a:spcBef>
                <a:spcPct val="0"/>
              </a:spcBef>
              <a:spcAft>
                <a:spcPct val="0"/>
              </a:spcAft>
              <a:defRPr/>
            </a:pPr>
            <a:r>
              <a:rPr lang="en-US" sz="2200" b="1"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The prism </a:t>
            </a:r>
            <a:r>
              <a:rPr lang="en-US" sz="22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is designed as a pair of wedge-shaped birefringent prisms of </a:t>
            </a:r>
            <a:r>
              <a:rPr lang="en-US" sz="2200" dirty="0" err="1"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quarz</a:t>
            </a:r>
            <a:r>
              <a:rPr lang="en-US" sz="22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 with equal dihedral angle, glued together with the optical axes crossed.</a:t>
            </a:r>
            <a:endParaRPr lang="it-IT" sz="2200" dirty="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3"/>
          <a:stretch>
            <a:fillRect/>
          </a:stretch>
        </p:blipFill>
        <p:spPr>
          <a:xfrm>
            <a:off x="4153990" y="3191924"/>
            <a:ext cx="4990010" cy="3434683"/>
          </a:xfrm>
          <a:prstGeom prst="rect">
            <a:avLst/>
          </a:prstGeom>
        </p:spPr>
      </p:pic>
      <p:sp>
        <p:nvSpPr>
          <p:cNvPr id="5" name="Rettangolo 4"/>
          <p:cNvSpPr/>
          <p:nvPr/>
        </p:nvSpPr>
        <p:spPr>
          <a:xfrm>
            <a:off x="203529" y="614048"/>
            <a:ext cx="2037737" cy="430887"/>
          </a:xfrm>
          <a:prstGeom prst="rect">
            <a:avLst/>
          </a:prstGeom>
        </p:spPr>
        <p:txBody>
          <a:bodyPr wrap="none">
            <a:spAutoFit/>
          </a:bodyPr>
          <a:lstStyle/>
          <a:p>
            <a:r>
              <a:rPr lang="en-US" sz="2200" b="1" dirty="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The </a:t>
            </a:r>
            <a:r>
              <a:rPr lang="en-US" sz="2200" b="1"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polarizer:</a:t>
            </a:r>
            <a:endParaRPr lang="it-IT" b="1" dirty="0"/>
          </a:p>
        </p:txBody>
      </p:sp>
    </p:spTree>
    <p:extLst>
      <p:ext uri="{BB962C8B-B14F-4D97-AF65-F5344CB8AC3E}">
        <p14:creationId xmlns:p14="http://schemas.microsoft.com/office/powerpoint/2010/main" val="365160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2997200"/>
            <a:ext cx="4824413" cy="36306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9939" name="Rectangle 5"/>
          <p:cNvSpPr>
            <a:spLocks noChangeArrowheads="1"/>
          </p:cNvSpPr>
          <p:nvPr/>
        </p:nvSpPr>
        <p:spPr bwMode="auto">
          <a:xfrm>
            <a:off x="169996" y="327458"/>
            <a:ext cx="3182281" cy="347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lnSpc>
                <a:spcPts val="1813"/>
              </a:lnSpc>
              <a:spcBef>
                <a:spcPct val="0"/>
              </a:spcBef>
              <a:spcAft>
                <a:spcPct val="0"/>
              </a:spcAft>
              <a:buFontTx/>
              <a:buNone/>
            </a:pPr>
            <a:r>
              <a:rPr lang="en-US" altLang="zh-CN" sz="2800" dirty="0">
                <a:solidFill>
                  <a:srgbClr val="000000"/>
                </a:solidFill>
                <a:latin typeface="Arial" panose="020B0604020202020204" pitchFamily="34" charset="0"/>
                <a:ea typeface="宋体" panose="02010600030101010101" pitchFamily="2" charset="-122"/>
                <a:cs typeface="Arial" panose="020B0604020202020204" pitchFamily="34" charset="0"/>
              </a:rPr>
              <a:t>At the beginning....</a:t>
            </a:r>
          </a:p>
        </p:txBody>
      </p:sp>
      <p:pic>
        <p:nvPicPr>
          <p:cNvPr id="39940" name="Picture 6" descr="Janssen sco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762" y="327458"/>
            <a:ext cx="4297073" cy="2507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7"/>
          <p:cNvSpPr txBox="1">
            <a:spLocks noChangeArrowheads="1"/>
          </p:cNvSpPr>
          <p:nvPr/>
        </p:nvSpPr>
        <p:spPr bwMode="auto">
          <a:xfrm>
            <a:off x="2112609" y="1943963"/>
            <a:ext cx="21602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r>
              <a:rPr lang="it-IT" altLang="it-IT" sz="2000" dirty="0">
                <a:solidFill>
                  <a:srgbClr val="000000"/>
                </a:solidFill>
              </a:rPr>
              <a:t>Zacharias </a:t>
            </a:r>
            <a:r>
              <a:rPr lang="it-IT" altLang="it-IT" sz="2000" dirty="0" smtClean="0">
                <a:solidFill>
                  <a:srgbClr val="000000"/>
                </a:solidFill>
              </a:rPr>
              <a:t>Janssen</a:t>
            </a:r>
          </a:p>
          <a:p>
            <a:pPr algn="ctr" fontAlgn="base">
              <a:spcBef>
                <a:spcPct val="0"/>
              </a:spcBef>
              <a:spcAft>
                <a:spcPct val="0"/>
              </a:spcAft>
              <a:buFontTx/>
              <a:buNone/>
            </a:pPr>
            <a:r>
              <a:rPr lang="it-IT" altLang="it-IT" sz="2000" dirty="0" smtClean="0">
                <a:solidFill>
                  <a:srgbClr val="000000"/>
                </a:solidFill>
              </a:rPr>
              <a:t>1590</a:t>
            </a:r>
            <a:endParaRPr lang="it-IT" altLang="it-IT" sz="2000" dirty="0">
              <a:solidFill>
                <a:srgbClr val="000000"/>
              </a:solidFill>
            </a:endParaRPr>
          </a:p>
        </p:txBody>
      </p:sp>
      <p:sp>
        <p:nvSpPr>
          <p:cNvPr id="39942" name="Text Box 8"/>
          <p:cNvSpPr txBox="1">
            <a:spLocks noChangeArrowheads="1"/>
          </p:cNvSpPr>
          <p:nvPr/>
        </p:nvSpPr>
        <p:spPr bwMode="auto">
          <a:xfrm>
            <a:off x="2112609" y="5708104"/>
            <a:ext cx="16305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r>
              <a:rPr lang="it-IT" altLang="it-IT" sz="2000" dirty="0">
                <a:solidFill>
                  <a:srgbClr val="000000"/>
                </a:solidFill>
              </a:rPr>
              <a:t>Robert </a:t>
            </a:r>
            <a:r>
              <a:rPr lang="it-IT" altLang="it-IT" sz="2000" dirty="0" err="1" smtClean="0">
                <a:solidFill>
                  <a:srgbClr val="000000"/>
                </a:solidFill>
              </a:rPr>
              <a:t>Hooke</a:t>
            </a:r>
            <a:endParaRPr lang="it-IT" altLang="it-IT" sz="2000" dirty="0" smtClean="0">
              <a:solidFill>
                <a:srgbClr val="000000"/>
              </a:solidFill>
            </a:endParaRPr>
          </a:p>
          <a:p>
            <a:pPr algn="ctr" fontAlgn="base">
              <a:spcBef>
                <a:spcPct val="0"/>
              </a:spcBef>
              <a:spcAft>
                <a:spcPct val="0"/>
              </a:spcAft>
              <a:buFontTx/>
              <a:buNone/>
            </a:pPr>
            <a:r>
              <a:rPr lang="it-IT" altLang="it-IT" sz="2000" dirty="0" smtClean="0">
                <a:solidFill>
                  <a:srgbClr val="000000"/>
                </a:solidFill>
              </a:rPr>
              <a:t>1665</a:t>
            </a:r>
            <a:endParaRPr lang="it-IT" altLang="it-IT" sz="2000" dirty="0">
              <a:solidFill>
                <a:srgbClr val="000000"/>
              </a:solidFill>
            </a:endParaRPr>
          </a:p>
        </p:txBody>
      </p:sp>
      <p:pic>
        <p:nvPicPr>
          <p:cNvPr id="2" name="Immagine 1"/>
          <p:cNvPicPr>
            <a:picLocks noChangeAspect="1"/>
          </p:cNvPicPr>
          <p:nvPr/>
        </p:nvPicPr>
        <p:blipFill>
          <a:blip r:embed="rId4"/>
          <a:stretch>
            <a:fillRect/>
          </a:stretch>
        </p:blipFill>
        <p:spPr>
          <a:xfrm>
            <a:off x="1081124" y="904008"/>
            <a:ext cx="1031485" cy="1653109"/>
          </a:xfrm>
          <a:prstGeom prst="rect">
            <a:avLst/>
          </a:prstGeom>
        </p:spPr>
      </p:pic>
      <p:pic>
        <p:nvPicPr>
          <p:cNvPr id="3" name="Immagine 2"/>
          <p:cNvPicPr>
            <a:picLocks noChangeAspect="1"/>
          </p:cNvPicPr>
          <p:nvPr/>
        </p:nvPicPr>
        <p:blipFill>
          <a:blip r:embed="rId5"/>
          <a:stretch>
            <a:fillRect/>
          </a:stretch>
        </p:blipFill>
        <p:spPr>
          <a:xfrm>
            <a:off x="877503" y="4457415"/>
            <a:ext cx="1235106" cy="1554780"/>
          </a:xfrm>
          <a:prstGeom prst="rect">
            <a:avLst/>
          </a:prstGeom>
        </p:spPr>
      </p:pic>
    </p:spTree>
    <p:extLst>
      <p:ext uri="{BB962C8B-B14F-4D97-AF65-F5344CB8AC3E}">
        <p14:creationId xmlns:p14="http://schemas.microsoft.com/office/powerpoint/2010/main" val="2269238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6FEC4"/>
        </a:solidFill>
        <a:effectLst/>
      </p:bgPr>
    </p:bg>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467544" y="455271"/>
            <a:ext cx="8281987"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0" fontAlgn="base" hangingPunct="0">
              <a:lnSpc>
                <a:spcPct val="150000"/>
              </a:lnSpc>
              <a:spcBef>
                <a:spcPct val="50000"/>
              </a:spcBef>
              <a:spcAft>
                <a:spcPct val="0"/>
              </a:spcAft>
              <a:buFontTx/>
              <a:buNone/>
            </a:pPr>
            <a:r>
              <a:rPr lang="en-US" altLang="it-IT" sz="2400" dirty="0" smtClean="0">
                <a:solidFill>
                  <a:srgbClr val="3333CC"/>
                </a:solidFill>
                <a:latin typeface="Arial" panose="020B0604020202020204" pitchFamily="34" charset="0"/>
                <a:cs typeface="Arial" panose="020B0604020202020204" pitchFamily="34" charset="0"/>
              </a:rPr>
              <a:t>The prism generates </a:t>
            </a:r>
            <a:r>
              <a:rPr lang="en-US" altLang="it-IT" sz="2400" dirty="0" smtClean="0">
                <a:solidFill>
                  <a:srgbClr val="FF0000"/>
                </a:solidFill>
                <a:latin typeface="Arial" panose="020B0604020202020204" pitchFamily="34" charset="0"/>
                <a:cs typeface="Arial" panose="020B0604020202020204" pitchFamily="34" charset="0"/>
              </a:rPr>
              <a:t>two </a:t>
            </a:r>
            <a:r>
              <a:rPr lang="en-US" altLang="it-IT" sz="2400" dirty="0">
                <a:solidFill>
                  <a:srgbClr val="FF0000"/>
                </a:solidFill>
                <a:latin typeface="Arial" panose="020B0604020202020204" pitchFamily="34" charset="0"/>
                <a:cs typeface="Arial" panose="020B0604020202020204" pitchFamily="34" charset="0"/>
              </a:rPr>
              <a:t>beams polarized on perpendicular planes </a:t>
            </a:r>
            <a:r>
              <a:rPr lang="en-US" altLang="it-IT" sz="2400" dirty="0">
                <a:solidFill>
                  <a:srgbClr val="3333CC"/>
                </a:solidFill>
                <a:latin typeface="Arial" panose="020B0604020202020204" pitchFamily="34" charset="0"/>
                <a:cs typeface="Arial" panose="020B0604020202020204" pitchFamily="34" charset="0"/>
              </a:rPr>
              <a:t>that hit separately the specimen, </a:t>
            </a:r>
            <a:r>
              <a:rPr lang="en-US" altLang="it-IT" sz="2400" dirty="0" smtClean="0">
                <a:solidFill>
                  <a:srgbClr val="3333CC"/>
                </a:solidFill>
                <a:latin typeface="Arial" panose="020B0604020202020204" pitchFamily="34" charset="0"/>
                <a:cs typeface="Arial" panose="020B0604020202020204" pitchFamily="34" charset="0"/>
              </a:rPr>
              <a:t>both bringing </a:t>
            </a:r>
            <a:r>
              <a:rPr lang="en-US" altLang="it-IT" sz="2400" dirty="0">
                <a:solidFill>
                  <a:srgbClr val="3333CC"/>
                </a:solidFill>
                <a:latin typeface="Arial" panose="020B0604020202020204" pitchFamily="34" charset="0"/>
                <a:cs typeface="Arial" panose="020B0604020202020204" pitchFamily="34" charset="0"/>
              </a:rPr>
              <a:t>information of the specimen</a:t>
            </a:r>
            <a:r>
              <a:rPr lang="en-US" altLang="it-IT" sz="2400" dirty="0" smtClean="0">
                <a:solidFill>
                  <a:srgbClr val="3333CC"/>
                </a:solidFill>
                <a:latin typeface="Arial" panose="020B0604020202020204" pitchFamily="34" charset="0"/>
                <a:cs typeface="Arial" panose="020B0604020202020204" pitchFamily="34" charset="0"/>
              </a:rPr>
              <a:t>.</a:t>
            </a:r>
          </a:p>
          <a:p>
            <a:pPr algn="just" eaLnBrk="0" fontAlgn="base" hangingPunct="0">
              <a:lnSpc>
                <a:spcPct val="150000"/>
              </a:lnSpc>
              <a:spcBef>
                <a:spcPct val="50000"/>
              </a:spcBef>
              <a:spcAft>
                <a:spcPct val="0"/>
              </a:spcAft>
              <a:buFontTx/>
              <a:buNone/>
            </a:pPr>
            <a:endParaRPr lang="en-US" altLang="it-IT" sz="800" dirty="0" smtClean="0">
              <a:solidFill>
                <a:srgbClr val="3333CC"/>
              </a:solidFill>
              <a:latin typeface="Arial" panose="020B0604020202020204" pitchFamily="34" charset="0"/>
              <a:cs typeface="Arial" panose="020B0604020202020204" pitchFamily="34" charset="0"/>
            </a:endParaRPr>
          </a:p>
          <a:p>
            <a:pPr algn="just" eaLnBrk="0" fontAlgn="base" hangingPunct="0">
              <a:lnSpc>
                <a:spcPct val="150000"/>
              </a:lnSpc>
              <a:spcBef>
                <a:spcPct val="50000"/>
              </a:spcBef>
              <a:spcAft>
                <a:spcPct val="0"/>
              </a:spcAft>
              <a:buNone/>
            </a:pPr>
            <a:r>
              <a:rPr lang="en-US" altLang="it-IT" sz="2400" dirty="0" smtClean="0">
                <a:solidFill>
                  <a:srgbClr val="3333CC"/>
                </a:solidFill>
                <a:latin typeface="Arial" panose="020B0604020202020204" pitchFamily="34" charset="0"/>
                <a:cs typeface="Arial" panose="020B0604020202020204" pitchFamily="34" charset="0"/>
              </a:rPr>
              <a:t>Both </a:t>
            </a:r>
            <a:r>
              <a:rPr lang="en-US" altLang="it-IT" sz="2400" dirty="0">
                <a:solidFill>
                  <a:srgbClr val="3333CC"/>
                </a:solidFill>
                <a:latin typeface="Arial" panose="020B0604020202020204" pitchFamily="34" charset="0"/>
                <a:cs typeface="Arial" panose="020B0604020202020204" pitchFamily="34" charset="0"/>
              </a:rPr>
              <a:t>rays are </a:t>
            </a:r>
            <a:r>
              <a:rPr lang="en-US" altLang="it-IT" sz="2400" dirty="0" smtClean="0">
                <a:solidFill>
                  <a:srgbClr val="3333CC"/>
                </a:solidFill>
                <a:latin typeface="Arial" panose="020B0604020202020204" pitchFamily="34" charset="0"/>
                <a:cs typeface="Arial" panose="020B0604020202020204" pitchFamily="34" charset="0"/>
              </a:rPr>
              <a:t>diffracted by the specimen, then </a:t>
            </a:r>
            <a:r>
              <a:rPr lang="en-US" altLang="it-IT" sz="2400" dirty="0">
                <a:solidFill>
                  <a:srgbClr val="3333CC"/>
                </a:solidFill>
                <a:latin typeface="Arial" panose="020B0604020202020204" pitchFamily="34" charset="0"/>
                <a:cs typeface="Arial" panose="020B0604020202020204" pitchFamily="34" charset="0"/>
              </a:rPr>
              <a:t>enter the objective </a:t>
            </a:r>
            <a:r>
              <a:rPr lang="en-US" altLang="it-IT" sz="2400" dirty="0" smtClean="0">
                <a:solidFill>
                  <a:srgbClr val="3333CC"/>
                </a:solidFill>
                <a:latin typeface="Arial" panose="020B0604020202020204" pitchFamily="34" charset="0"/>
                <a:cs typeface="Arial" panose="020B0604020202020204" pitchFamily="34" charset="0"/>
              </a:rPr>
              <a:t>separately, </a:t>
            </a:r>
            <a:r>
              <a:rPr lang="en-US" altLang="it-IT" sz="2400" i="1" u="sng" dirty="0" smtClean="0">
                <a:solidFill>
                  <a:srgbClr val="3333CC"/>
                </a:solidFill>
                <a:latin typeface="Arial" panose="020B0604020202020204" pitchFamily="34" charset="0"/>
                <a:cs typeface="Arial" panose="020B0604020202020204" pitchFamily="34" charset="0"/>
              </a:rPr>
              <a:t>bringing different </a:t>
            </a:r>
            <a:r>
              <a:rPr lang="en-US" altLang="it-IT" sz="2400" i="1" u="sng" dirty="0" err="1" smtClean="0">
                <a:solidFill>
                  <a:srgbClr val="3333CC"/>
                </a:solidFill>
                <a:latin typeface="Arial" panose="020B0604020202020204" pitchFamily="34" charset="0"/>
                <a:cs typeface="Arial" panose="020B0604020202020204" pitchFamily="34" charset="0"/>
              </a:rPr>
              <a:t>informations</a:t>
            </a:r>
            <a:r>
              <a:rPr lang="en-US" altLang="it-IT" sz="2400" dirty="0" smtClean="0">
                <a:solidFill>
                  <a:srgbClr val="3333CC"/>
                </a:solidFill>
                <a:latin typeface="Arial" panose="020B0604020202020204" pitchFamily="34" charset="0"/>
                <a:cs typeface="Arial" panose="020B0604020202020204" pitchFamily="34" charset="0"/>
              </a:rPr>
              <a:t>.</a:t>
            </a:r>
          </a:p>
          <a:p>
            <a:pPr algn="just" eaLnBrk="0" fontAlgn="base" hangingPunct="0">
              <a:lnSpc>
                <a:spcPct val="150000"/>
              </a:lnSpc>
              <a:spcBef>
                <a:spcPct val="50000"/>
              </a:spcBef>
              <a:spcAft>
                <a:spcPct val="0"/>
              </a:spcAft>
              <a:buNone/>
            </a:pPr>
            <a:r>
              <a:rPr lang="en-US" altLang="it-IT" sz="2400" u="sng" dirty="0">
                <a:solidFill>
                  <a:srgbClr val="FF0000"/>
                </a:solidFill>
                <a:latin typeface="Arial" panose="020B0604020202020204" pitchFamily="34" charset="0"/>
                <a:cs typeface="Arial" panose="020B0604020202020204" pitchFamily="34" charset="0"/>
              </a:rPr>
              <a:t>They interfere and produce </a:t>
            </a:r>
            <a:r>
              <a:rPr lang="en-US" altLang="it-IT" sz="2400" b="1" u="sng" dirty="0" smtClean="0">
                <a:solidFill>
                  <a:srgbClr val="FF0000"/>
                </a:solidFill>
                <a:latin typeface="Arial" panose="020B0604020202020204" pitchFamily="34" charset="0"/>
                <a:cs typeface="Arial" panose="020B0604020202020204" pitchFamily="34" charset="0"/>
              </a:rPr>
              <a:t>two images </a:t>
            </a:r>
          </a:p>
          <a:p>
            <a:pPr algn="just" eaLnBrk="0" fontAlgn="base" hangingPunct="0">
              <a:lnSpc>
                <a:spcPct val="150000"/>
              </a:lnSpc>
              <a:spcBef>
                <a:spcPct val="50000"/>
              </a:spcBef>
              <a:spcAft>
                <a:spcPct val="0"/>
              </a:spcAft>
              <a:buNone/>
            </a:pPr>
            <a:r>
              <a:rPr lang="en-US" sz="2400" dirty="0">
                <a:solidFill>
                  <a:srgbClr val="3333CC"/>
                </a:solidFill>
                <a:latin typeface="Arial" panose="020B0604020202020204" pitchFamily="34" charset="0"/>
                <a:cs typeface="Arial" panose="020B0604020202020204" pitchFamily="34" charset="0"/>
              </a:rPr>
              <a:t>The </a:t>
            </a:r>
            <a:r>
              <a:rPr lang="en-US" sz="2400" dirty="0" smtClean="0">
                <a:solidFill>
                  <a:srgbClr val="3333CC"/>
                </a:solidFill>
                <a:latin typeface="Arial" panose="020B0604020202020204" pitchFamily="34" charset="0"/>
                <a:cs typeface="Arial" panose="020B0604020202020204" pitchFamily="34" charset="0"/>
              </a:rPr>
              <a:t>2</a:t>
            </a:r>
            <a:r>
              <a:rPr lang="en-US" sz="2400" baseline="30000" dirty="0" smtClean="0">
                <a:solidFill>
                  <a:srgbClr val="3333CC"/>
                </a:solidFill>
                <a:latin typeface="Arial" panose="020B0604020202020204" pitchFamily="34" charset="0"/>
                <a:cs typeface="Arial" panose="020B0604020202020204" pitchFamily="34" charset="0"/>
              </a:rPr>
              <a:t>nd</a:t>
            </a:r>
            <a:r>
              <a:rPr lang="en-US" sz="2400" dirty="0" smtClean="0">
                <a:solidFill>
                  <a:srgbClr val="3333CC"/>
                </a:solidFill>
                <a:latin typeface="Arial" panose="020B0604020202020204" pitchFamily="34" charset="0"/>
                <a:cs typeface="Arial" panose="020B0604020202020204" pitchFamily="34" charset="0"/>
              </a:rPr>
              <a:t> </a:t>
            </a:r>
            <a:r>
              <a:rPr lang="en-US" sz="2400" dirty="0">
                <a:solidFill>
                  <a:srgbClr val="3333CC"/>
                </a:solidFill>
                <a:latin typeface="Arial" panose="020B0604020202020204" pitchFamily="34" charset="0"/>
                <a:cs typeface="Arial" panose="020B0604020202020204" pitchFamily="34" charset="0"/>
              </a:rPr>
              <a:t>prism combines the two </a:t>
            </a:r>
            <a:r>
              <a:rPr lang="en-US" sz="2400" dirty="0" smtClean="0">
                <a:solidFill>
                  <a:srgbClr val="3333CC"/>
                </a:solidFill>
                <a:latin typeface="Arial" panose="020B0604020202020204" pitchFamily="34" charset="0"/>
                <a:cs typeface="Arial" panose="020B0604020202020204" pitchFamily="34" charset="0"/>
              </a:rPr>
              <a:t>rays, </a:t>
            </a:r>
            <a:r>
              <a:rPr lang="en-US" sz="2400" dirty="0">
                <a:solidFill>
                  <a:srgbClr val="3333CC"/>
                </a:solidFill>
                <a:latin typeface="Arial" panose="020B0604020202020204" pitchFamily="34" charset="0"/>
                <a:cs typeface="Arial" panose="020B0604020202020204" pitchFamily="34" charset="0"/>
              </a:rPr>
              <a:t>and the </a:t>
            </a:r>
            <a:r>
              <a:rPr lang="en-US" sz="2400" dirty="0" smtClean="0">
                <a:solidFill>
                  <a:srgbClr val="3333CC"/>
                </a:solidFill>
                <a:latin typeface="Arial" panose="020B0604020202020204" pitchFamily="34" charset="0"/>
                <a:cs typeface="Arial" panose="020B0604020202020204" pitchFamily="34" charset="0"/>
              </a:rPr>
              <a:t>2</a:t>
            </a:r>
            <a:r>
              <a:rPr lang="en-US" sz="2400" baseline="30000" dirty="0" smtClean="0">
                <a:solidFill>
                  <a:srgbClr val="3333CC"/>
                </a:solidFill>
                <a:latin typeface="Arial" panose="020B0604020202020204" pitchFamily="34" charset="0"/>
                <a:cs typeface="Arial" panose="020B0604020202020204" pitchFamily="34" charset="0"/>
              </a:rPr>
              <a:t>nd </a:t>
            </a:r>
            <a:r>
              <a:rPr lang="en-US" sz="2400" dirty="0" smtClean="0">
                <a:solidFill>
                  <a:srgbClr val="3333CC"/>
                </a:solidFill>
                <a:latin typeface="Arial" panose="020B0604020202020204" pitchFamily="34" charset="0"/>
                <a:cs typeface="Arial" panose="020B0604020202020204" pitchFamily="34" charset="0"/>
              </a:rPr>
              <a:t>polarizer </a:t>
            </a:r>
            <a:r>
              <a:rPr lang="en-US" sz="2400" dirty="0">
                <a:solidFill>
                  <a:srgbClr val="3333CC"/>
                </a:solidFill>
                <a:latin typeface="Arial" panose="020B0604020202020204" pitchFamily="34" charset="0"/>
                <a:cs typeface="Arial" panose="020B0604020202020204" pitchFamily="34" charset="0"/>
              </a:rPr>
              <a:t>swings the two rays on the same </a:t>
            </a:r>
            <a:r>
              <a:rPr lang="en-US" sz="2400" dirty="0" smtClean="0">
                <a:solidFill>
                  <a:srgbClr val="3333CC"/>
                </a:solidFill>
                <a:latin typeface="Arial" panose="020B0604020202020204" pitchFamily="34" charset="0"/>
                <a:cs typeface="Arial" panose="020B0604020202020204" pitchFamily="34" charset="0"/>
              </a:rPr>
              <a:t>plane</a:t>
            </a:r>
          </a:p>
          <a:p>
            <a:pPr algn="just" eaLnBrk="0" fontAlgn="base" hangingPunct="0">
              <a:lnSpc>
                <a:spcPct val="150000"/>
              </a:lnSpc>
              <a:spcBef>
                <a:spcPct val="50000"/>
              </a:spcBef>
              <a:spcAft>
                <a:spcPct val="0"/>
              </a:spcAft>
              <a:buNone/>
            </a:pPr>
            <a:r>
              <a:rPr lang="en-US" altLang="it-IT" sz="26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result is a pseudo-3D image of the specimen</a:t>
            </a:r>
            <a:endParaRPr lang="it-IT" altLang="it-IT" sz="2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218915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6FEC4"/>
        </a:solidFill>
        <a:effectLst/>
      </p:bgPr>
    </p:bg>
    <p:spTree>
      <p:nvGrpSpPr>
        <p:cNvPr id="1" name=""/>
        <p:cNvGrpSpPr/>
        <p:nvPr/>
      </p:nvGrpSpPr>
      <p:grpSpPr>
        <a:xfrm>
          <a:off x="0" y="0"/>
          <a:ext cx="0" cy="0"/>
          <a:chOff x="0" y="0"/>
          <a:chExt cx="0" cy="0"/>
        </a:xfrm>
      </p:grpSpPr>
      <p:grpSp>
        <p:nvGrpSpPr>
          <p:cNvPr id="3" name="Gruppo 2"/>
          <p:cNvGrpSpPr/>
          <p:nvPr/>
        </p:nvGrpSpPr>
        <p:grpSpPr>
          <a:xfrm>
            <a:off x="833438" y="0"/>
            <a:ext cx="7477125" cy="6858000"/>
            <a:chOff x="833438" y="0"/>
            <a:chExt cx="7477125" cy="6858000"/>
          </a:xfrm>
        </p:grpSpPr>
        <p:pic>
          <p:nvPicPr>
            <p:cNvPr id="152578"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438" y="0"/>
              <a:ext cx="7477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6014172" y="1787236"/>
              <a:ext cx="2296391" cy="584775"/>
            </a:xfrm>
            <a:prstGeom prst="rect">
              <a:avLst/>
            </a:prstGeom>
            <a:solidFill>
              <a:schemeClr val="bg1"/>
            </a:solidFill>
          </p:spPr>
          <p:txBody>
            <a:bodyPr wrap="square" rtlCol="0">
              <a:spAutoFit/>
            </a:bodyPr>
            <a:lstStyle/>
            <a:p>
              <a:r>
                <a:rPr lang="it-IT" sz="1600" dirty="0" err="1" smtClean="0">
                  <a:latin typeface="Tahoma" panose="020B0604030504040204" pitchFamily="34" charset="0"/>
                  <a:ea typeface="Tahoma" panose="020B0604030504040204" pitchFamily="34" charset="0"/>
                  <a:cs typeface="Tahoma" panose="020B0604030504040204" pitchFamily="34" charset="0"/>
                </a:rPr>
                <a:t>Nomarski</a:t>
              </a:r>
              <a:r>
                <a:rPr lang="it-IT" sz="1600" dirty="0" smtClean="0">
                  <a:latin typeface="Tahoma" panose="020B0604030504040204" pitchFamily="34" charset="0"/>
                  <a:ea typeface="Tahoma" panose="020B0604030504040204" pitchFamily="34" charset="0"/>
                  <a:cs typeface="Tahoma" panose="020B0604030504040204" pitchFamily="34" charset="0"/>
                </a:rPr>
                <a:t> / </a:t>
              </a:r>
              <a:r>
                <a:rPr lang="it-IT" sz="1600" dirty="0" err="1" smtClean="0">
                  <a:latin typeface="Tahoma" panose="020B0604030504040204" pitchFamily="34" charset="0"/>
                  <a:ea typeface="Tahoma" panose="020B0604030504040204" pitchFamily="34" charset="0"/>
                  <a:cs typeface="Tahoma" panose="020B0604030504040204" pitchFamily="34" charset="0"/>
                </a:rPr>
                <a:t>Wollaston</a:t>
              </a:r>
              <a:r>
                <a:rPr lang="it-IT" sz="1600" dirty="0" smtClean="0">
                  <a:latin typeface="Tahoma" panose="020B0604030504040204" pitchFamily="34" charset="0"/>
                  <a:ea typeface="Tahoma" panose="020B0604030504040204" pitchFamily="34" charset="0"/>
                  <a:cs typeface="Tahoma" panose="020B0604030504040204" pitchFamily="34" charset="0"/>
                </a:rPr>
                <a:t> </a:t>
              </a:r>
              <a:r>
                <a:rPr lang="it-IT" sz="1600" dirty="0" err="1" smtClean="0">
                  <a:latin typeface="Tahoma" panose="020B0604030504040204" pitchFamily="34" charset="0"/>
                  <a:ea typeface="Tahoma" panose="020B0604030504040204" pitchFamily="34" charset="0"/>
                  <a:cs typeface="Tahoma" panose="020B0604030504040204" pitchFamily="34" charset="0"/>
                </a:rPr>
                <a:t>Prism</a:t>
              </a:r>
              <a:endParaRPr lang="it-IT" sz="1600" dirty="0">
                <a:latin typeface="Tahoma" panose="020B0604030504040204" pitchFamily="34" charset="0"/>
                <a:ea typeface="Tahoma" panose="020B0604030504040204" pitchFamily="34" charset="0"/>
                <a:cs typeface="Tahoma" panose="020B0604030504040204" pitchFamily="34" charset="0"/>
              </a:endParaRPr>
            </a:p>
          </p:txBody>
        </p:sp>
        <p:sp>
          <p:nvSpPr>
            <p:cNvPr id="4" name="CasellaDiTesto 3"/>
            <p:cNvSpPr txBox="1"/>
            <p:nvPr/>
          </p:nvSpPr>
          <p:spPr>
            <a:xfrm>
              <a:off x="833438" y="4821382"/>
              <a:ext cx="2296391" cy="584775"/>
            </a:xfrm>
            <a:prstGeom prst="rect">
              <a:avLst/>
            </a:prstGeom>
            <a:solidFill>
              <a:schemeClr val="bg1"/>
            </a:solidFill>
          </p:spPr>
          <p:txBody>
            <a:bodyPr wrap="square" rtlCol="0">
              <a:spAutoFit/>
            </a:bodyPr>
            <a:lstStyle/>
            <a:p>
              <a:pPr algn="r"/>
              <a:r>
                <a:rPr lang="it-IT" sz="1600" dirty="0" err="1" smtClean="0">
                  <a:latin typeface="Tahoma" panose="020B0604030504040204" pitchFamily="34" charset="0"/>
                  <a:ea typeface="Tahoma" panose="020B0604030504040204" pitchFamily="34" charset="0"/>
                  <a:cs typeface="Tahoma" panose="020B0604030504040204" pitchFamily="34" charset="0"/>
                </a:rPr>
                <a:t>Nomarski</a:t>
              </a:r>
              <a:r>
                <a:rPr lang="it-IT" sz="1600" dirty="0" smtClean="0">
                  <a:latin typeface="Tahoma" panose="020B0604030504040204" pitchFamily="34" charset="0"/>
                  <a:ea typeface="Tahoma" panose="020B0604030504040204" pitchFamily="34" charset="0"/>
                  <a:cs typeface="Tahoma" panose="020B0604030504040204" pitchFamily="34" charset="0"/>
                </a:rPr>
                <a:t> / </a:t>
              </a:r>
              <a:r>
                <a:rPr lang="it-IT" sz="1600" dirty="0" err="1" smtClean="0">
                  <a:latin typeface="Tahoma" panose="020B0604030504040204" pitchFamily="34" charset="0"/>
                  <a:ea typeface="Tahoma" panose="020B0604030504040204" pitchFamily="34" charset="0"/>
                  <a:cs typeface="Tahoma" panose="020B0604030504040204" pitchFamily="34" charset="0"/>
                </a:rPr>
                <a:t>Wollaston</a:t>
              </a:r>
              <a:r>
                <a:rPr lang="it-IT" sz="1600" dirty="0" smtClean="0">
                  <a:latin typeface="Tahoma" panose="020B0604030504040204" pitchFamily="34" charset="0"/>
                  <a:ea typeface="Tahoma" panose="020B0604030504040204" pitchFamily="34" charset="0"/>
                  <a:cs typeface="Tahoma" panose="020B0604030504040204" pitchFamily="34" charset="0"/>
                </a:rPr>
                <a:t> </a:t>
              </a:r>
              <a:r>
                <a:rPr lang="it-IT" sz="1600" dirty="0" err="1" smtClean="0">
                  <a:latin typeface="Tahoma" panose="020B0604030504040204" pitchFamily="34" charset="0"/>
                  <a:ea typeface="Tahoma" panose="020B0604030504040204" pitchFamily="34" charset="0"/>
                  <a:cs typeface="Tahoma" panose="020B0604030504040204" pitchFamily="34" charset="0"/>
                </a:rPr>
                <a:t>Prism</a:t>
              </a:r>
              <a:endParaRPr lang="it-IT" sz="1600"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00665670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6FEC4"/>
        </a:solidFill>
        <a:effectLst/>
      </p:bgPr>
    </p:bg>
    <p:spTree>
      <p:nvGrpSpPr>
        <p:cNvPr id="1" name=""/>
        <p:cNvGrpSpPr/>
        <p:nvPr/>
      </p:nvGrpSpPr>
      <p:grpSpPr>
        <a:xfrm>
          <a:off x="0" y="0"/>
          <a:ext cx="0" cy="0"/>
          <a:chOff x="0" y="0"/>
          <a:chExt cx="0" cy="0"/>
        </a:xfrm>
      </p:grpSpPr>
      <p:sp>
        <p:nvSpPr>
          <p:cNvPr id="153603" name="Text Box 3"/>
          <p:cNvSpPr txBox="1">
            <a:spLocks noChangeArrowheads="1"/>
          </p:cNvSpPr>
          <p:nvPr/>
        </p:nvSpPr>
        <p:spPr bwMode="auto">
          <a:xfrm>
            <a:off x="250825" y="260350"/>
            <a:ext cx="6192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r>
              <a:rPr lang="it-IT" altLang="it-IT" sz="2000" b="1" dirty="0" err="1">
                <a:solidFill>
                  <a:srgbClr val="FF3300"/>
                </a:solidFill>
                <a:latin typeface="Arial" panose="020B0604020202020204" pitchFamily="34" charset="0"/>
                <a:cs typeface="Arial" panose="020B0604020202020204" pitchFamily="34" charset="0"/>
              </a:rPr>
              <a:t>Differential</a:t>
            </a:r>
            <a:r>
              <a:rPr lang="it-IT" altLang="it-IT" sz="2000" b="1" dirty="0">
                <a:solidFill>
                  <a:srgbClr val="FF3300"/>
                </a:solidFill>
                <a:latin typeface="Arial" panose="020B0604020202020204" pitchFamily="34" charset="0"/>
                <a:cs typeface="Arial" panose="020B0604020202020204" pitchFamily="34" charset="0"/>
              </a:rPr>
              <a:t> </a:t>
            </a:r>
            <a:r>
              <a:rPr lang="it-IT" altLang="it-IT" sz="2000" b="1" dirty="0" err="1" smtClean="0">
                <a:solidFill>
                  <a:srgbClr val="FF3300"/>
                </a:solidFill>
                <a:latin typeface="Arial" panose="020B0604020202020204" pitchFamily="34" charset="0"/>
                <a:cs typeface="Arial" panose="020B0604020202020204" pitchFamily="34" charset="0"/>
              </a:rPr>
              <a:t>Interference</a:t>
            </a:r>
            <a:r>
              <a:rPr lang="it-IT" altLang="it-IT" sz="2000" b="1" dirty="0" smtClean="0">
                <a:solidFill>
                  <a:srgbClr val="FF3300"/>
                </a:solidFill>
                <a:latin typeface="Arial" panose="020B0604020202020204" pitchFamily="34" charset="0"/>
                <a:cs typeface="Arial" panose="020B0604020202020204" pitchFamily="34" charset="0"/>
              </a:rPr>
              <a:t> </a:t>
            </a:r>
            <a:r>
              <a:rPr lang="it-IT" altLang="it-IT" sz="2000" b="1" dirty="0" err="1">
                <a:solidFill>
                  <a:srgbClr val="FF3300"/>
                </a:solidFill>
                <a:latin typeface="Arial" panose="020B0604020202020204" pitchFamily="34" charset="0"/>
                <a:cs typeface="Arial" panose="020B0604020202020204" pitchFamily="34" charset="0"/>
              </a:rPr>
              <a:t>Contrast</a:t>
            </a:r>
            <a:r>
              <a:rPr lang="it-IT" altLang="it-IT" sz="2000" b="1" dirty="0">
                <a:solidFill>
                  <a:srgbClr val="FF3300"/>
                </a:solidFill>
                <a:latin typeface="Arial" panose="020B0604020202020204" pitchFamily="34" charset="0"/>
                <a:cs typeface="Arial" panose="020B0604020202020204" pitchFamily="34" charset="0"/>
              </a:rPr>
              <a:t> (DIC)</a:t>
            </a:r>
          </a:p>
        </p:txBody>
      </p:sp>
      <p:grpSp>
        <p:nvGrpSpPr>
          <p:cNvPr id="153604" name="Group 4"/>
          <p:cNvGrpSpPr>
            <a:grpSpLocks/>
          </p:cNvGrpSpPr>
          <p:nvPr/>
        </p:nvGrpSpPr>
        <p:grpSpPr bwMode="auto">
          <a:xfrm>
            <a:off x="31126" y="899716"/>
            <a:ext cx="4540875" cy="5614194"/>
            <a:chOff x="340" y="562"/>
            <a:chExt cx="2455" cy="3231"/>
          </a:xfrm>
        </p:grpSpPr>
        <p:pic>
          <p:nvPicPr>
            <p:cNvPr id="153608" name="Picture 5" descr="dicoverviewfigure1"/>
            <p:cNvPicPr>
              <a:picLocks noChangeAspect="1" noChangeArrowheads="1"/>
            </p:cNvPicPr>
            <p:nvPr/>
          </p:nvPicPr>
          <p:blipFill>
            <a:blip r:embed="rId2">
              <a:extLst>
                <a:ext uri="{28A0092B-C50C-407E-A947-70E740481C1C}">
                  <a14:useLocalDpi xmlns:a14="http://schemas.microsoft.com/office/drawing/2010/main" val="0"/>
                </a:ext>
              </a:extLst>
            </a:blip>
            <a:srcRect t="3761"/>
            <a:stretch>
              <a:fillRect/>
            </a:stretch>
          </p:blipFill>
          <p:spPr bwMode="auto">
            <a:xfrm>
              <a:off x="340" y="562"/>
              <a:ext cx="2455" cy="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9" name="Rectangle 6"/>
            <p:cNvSpPr>
              <a:spLocks noChangeArrowheads="1"/>
            </p:cNvSpPr>
            <p:nvPr/>
          </p:nvSpPr>
          <p:spPr bwMode="auto">
            <a:xfrm>
              <a:off x="521" y="3521"/>
              <a:ext cx="545" cy="1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endParaRPr lang="it-IT" altLang="it-IT" sz="1200">
                <a:solidFill>
                  <a:srgbClr val="000000"/>
                </a:solidFill>
              </a:endParaRPr>
            </a:p>
          </p:txBody>
        </p:sp>
      </p:grpSp>
      <p:grpSp>
        <p:nvGrpSpPr>
          <p:cNvPr id="153605" name="Group 7"/>
          <p:cNvGrpSpPr>
            <a:grpSpLocks/>
          </p:cNvGrpSpPr>
          <p:nvPr/>
        </p:nvGrpSpPr>
        <p:grpSpPr bwMode="auto">
          <a:xfrm>
            <a:off x="4789488" y="1114425"/>
            <a:ext cx="3959225" cy="2170113"/>
            <a:chOff x="3017" y="702"/>
            <a:chExt cx="2494" cy="1367"/>
          </a:xfrm>
        </p:grpSpPr>
        <p:pic>
          <p:nvPicPr>
            <p:cNvPr id="153606" name="Picture 8" descr="dicintrofig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 y="702"/>
              <a:ext cx="2494" cy="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7" name="Rectangle 9"/>
            <p:cNvSpPr>
              <a:spLocks noChangeArrowheads="1"/>
            </p:cNvSpPr>
            <p:nvPr/>
          </p:nvSpPr>
          <p:spPr bwMode="auto">
            <a:xfrm>
              <a:off x="5012" y="1933"/>
              <a:ext cx="408"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endParaRPr lang="it-IT" altLang="it-IT" sz="1200">
                <a:solidFill>
                  <a:srgbClr val="000000"/>
                </a:solidFill>
              </a:endParaRPr>
            </a:p>
          </p:txBody>
        </p:sp>
      </p:grpSp>
    </p:spTree>
    <p:extLst>
      <p:ext uri="{BB962C8B-B14F-4D97-AF65-F5344CB8AC3E}">
        <p14:creationId xmlns:p14="http://schemas.microsoft.com/office/powerpoint/2010/main" val="137286574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6FEC4"/>
        </a:solidFill>
        <a:effectLst/>
      </p:bgPr>
    </p:bg>
    <p:spTree>
      <p:nvGrpSpPr>
        <p:cNvPr id="1" name=""/>
        <p:cNvGrpSpPr/>
        <p:nvPr/>
      </p:nvGrpSpPr>
      <p:grpSpPr>
        <a:xfrm>
          <a:off x="0" y="0"/>
          <a:ext cx="0" cy="0"/>
          <a:chOff x="0" y="0"/>
          <a:chExt cx="0" cy="0"/>
        </a:xfrm>
      </p:grpSpPr>
      <p:grpSp>
        <p:nvGrpSpPr>
          <p:cNvPr id="3" name="Gruppo 2"/>
          <p:cNvGrpSpPr/>
          <p:nvPr/>
        </p:nvGrpSpPr>
        <p:grpSpPr>
          <a:xfrm>
            <a:off x="0" y="0"/>
            <a:ext cx="9144000" cy="6929438"/>
            <a:chOff x="0" y="0"/>
            <a:chExt cx="9144000" cy="6929438"/>
          </a:xfrm>
        </p:grpSpPr>
        <p:pic>
          <p:nvPicPr>
            <p:cNvPr id="154626" name="Picture 4" descr="nom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CasellaDiTesto 1"/>
            <p:cNvSpPr txBox="1">
              <a:spLocks noChangeArrowheads="1"/>
            </p:cNvSpPr>
            <p:nvPr/>
          </p:nvSpPr>
          <p:spPr bwMode="auto">
            <a:xfrm>
              <a:off x="683568" y="5301208"/>
              <a:ext cx="2808312" cy="461962"/>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pPr>
              <a:r>
                <a:rPr lang="it-IT" altLang="it-IT" sz="2400" dirty="0" err="1">
                  <a:solidFill>
                    <a:srgbClr val="000000"/>
                  </a:solidFill>
                </a:rPr>
                <a:t>Brightfield</a:t>
              </a:r>
              <a:endParaRPr lang="it-IT" altLang="it-IT" sz="2400" dirty="0">
                <a:solidFill>
                  <a:srgbClr val="000000"/>
                </a:solidFill>
              </a:endParaRPr>
            </a:p>
          </p:txBody>
        </p:sp>
        <p:sp>
          <p:nvSpPr>
            <p:cNvPr id="4" name="CasellaDiTesto 1"/>
            <p:cNvSpPr txBox="1">
              <a:spLocks noChangeArrowheads="1"/>
            </p:cNvSpPr>
            <p:nvPr/>
          </p:nvSpPr>
          <p:spPr bwMode="auto">
            <a:xfrm>
              <a:off x="5364088" y="5325336"/>
              <a:ext cx="2808312" cy="461962"/>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pPr>
              <a:r>
                <a:rPr lang="it-IT" altLang="it-IT" sz="2400" dirty="0" smtClean="0">
                  <a:solidFill>
                    <a:srgbClr val="000000"/>
                  </a:solidFill>
                </a:rPr>
                <a:t>DIC</a:t>
              </a:r>
              <a:endParaRPr lang="it-IT" altLang="it-IT" sz="2400" dirty="0">
                <a:solidFill>
                  <a:srgbClr val="000000"/>
                </a:solidFill>
              </a:endParaRPr>
            </a:p>
          </p:txBody>
        </p:sp>
      </p:grpSp>
    </p:spTree>
    <p:extLst>
      <p:ext uri="{BB962C8B-B14F-4D97-AF65-F5344CB8AC3E}">
        <p14:creationId xmlns:p14="http://schemas.microsoft.com/office/powerpoint/2010/main" val="278151881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6FEC4"/>
        </a:solidFill>
        <a:effectLst/>
      </p:bgPr>
    </p:bg>
    <p:spTree>
      <p:nvGrpSpPr>
        <p:cNvPr id="1" name=""/>
        <p:cNvGrpSpPr/>
        <p:nvPr/>
      </p:nvGrpSpPr>
      <p:grpSpPr>
        <a:xfrm>
          <a:off x="0" y="0"/>
          <a:ext cx="0" cy="0"/>
          <a:chOff x="0" y="0"/>
          <a:chExt cx="0" cy="0"/>
        </a:xfrm>
      </p:grpSpPr>
      <p:grpSp>
        <p:nvGrpSpPr>
          <p:cNvPr id="2" name="Gruppo 1"/>
          <p:cNvGrpSpPr/>
          <p:nvPr/>
        </p:nvGrpSpPr>
        <p:grpSpPr>
          <a:xfrm>
            <a:off x="0" y="-39688"/>
            <a:ext cx="9144000" cy="6929438"/>
            <a:chOff x="0" y="-39688"/>
            <a:chExt cx="9144000" cy="6929438"/>
          </a:xfrm>
        </p:grpSpPr>
        <p:pic>
          <p:nvPicPr>
            <p:cNvPr id="155650" name="Picture 4" descr="nom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88"/>
              <a:ext cx="9144000"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1"/>
            <p:cNvSpPr txBox="1">
              <a:spLocks noChangeArrowheads="1"/>
            </p:cNvSpPr>
            <p:nvPr/>
          </p:nvSpPr>
          <p:spPr bwMode="auto">
            <a:xfrm>
              <a:off x="5580112" y="1099446"/>
              <a:ext cx="2808312" cy="461962"/>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pPr>
              <a:r>
                <a:rPr lang="it-IT" altLang="it-IT" sz="2400" dirty="0" err="1">
                  <a:solidFill>
                    <a:srgbClr val="000000"/>
                  </a:solidFill>
                </a:rPr>
                <a:t>Brightfield</a:t>
              </a:r>
              <a:endParaRPr lang="it-IT" altLang="it-IT" sz="2400" dirty="0">
                <a:solidFill>
                  <a:srgbClr val="000000"/>
                </a:solidFill>
              </a:endParaRPr>
            </a:p>
          </p:txBody>
        </p:sp>
        <p:sp>
          <p:nvSpPr>
            <p:cNvPr id="6" name="CasellaDiTesto 1"/>
            <p:cNvSpPr txBox="1">
              <a:spLocks noChangeArrowheads="1"/>
            </p:cNvSpPr>
            <p:nvPr/>
          </p:nvSpPr>
          <p:spPr bwMode="auto">
            <a:xfrm>
              <a:off x="935596" y="1099446"/>
              <a:ext cx="2808312" cy="461962"/>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pPr>
              <a:r>
                <a:rPr lang="it-IT" altLang="it-IT" sz="2400" dirty="0" smtClean="0">
                  <a:solidFill>
                    <a:srgbClr val="000000"/>
                  </a:solidFill>
                </a:rPr>
                <a:t>DIC</a:t>
              </a:r>
              <a:endParaRPr lang="it-IT" altLang="it-IT" sz="2400" dirty="0">
                <a:solidFill>
                  <a:srgbClr val="000000"/>
                </a:solidFill>
              </a:endParaRPr>
            </a:p>
          </p:txBody>
        </p:sp>
      </p:grpSp>
      <p:sp>
        <p:nvSpPr>
          <p:cNvPr id="8" name="CasellaDiTesto 1"/>
          <p:cNvSpPr txBox="1">
            <a:spLocks noChangeArrowheads="1"/>
          </p:cNvSpPr>
          <p:nvPr/>
        </p:nvSpPr>
        <p:spPr bwMode="auto">
          <a:xfrm>
            <a:off x="2339752" y="12370"/>
            <a:ext cx="57594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r>
              <a:rPr lang="it-IT" altLang="it-IT" sz="6000" dirty="0">
                <a:solidFill>
                  <a:srgbClr val="000000"/>
                </a:solidFill>
                <a:latin typeface="Arial" panose="020B0604020202020204" pitchFamily="34" charset="0"/>
                <a:cs typeface="Arial" panose="020B0604020202020204" pitchFamily="34" charset="0"/>
              </a:rPr>
              <a:t>… </a:t>
            </a:r>
            <a:r>
              <a:rPr lang="it-IT" altLang="it-IT" sz="6000" dirty="0" err="1">
                <a:solidFill>
                  <a:srgbClr val="000000"/>
                </a:solidFill>
                <a:latin typeface="Arial" panose="020B0604020202020204" pitchFamily="34" charset="0"/>
                <a:cs typeface="Arial" panose="020B0604020202020204" pitchFamily="34" charset="0"/>
              </a:rPr>
              <a:t>ooops</a:t>
            </a:r>
            <a:r>
              <a:rPr lang="it-IT" altLang="it-IT" sz="6000" dirty="0">
                <a:solidFill>
                  <a:srgbClr val="000000"/>
                </a:solidFill>
                <a:latin typeface="Arial" panose="020B0604020202020204" pitchFamily="34" charset="0"/>
                <a:cs typeface="Arial" panose="020B0604020202020204" pitchFamily="34" charset="0"/>
              </a:rPr>
              <a:t>…!!!!</a:t>
            </a:r>
          </a:p>
        </p:txBody>
      </p:sp>
      <p:sp>
        <p:nvSpPr>
          <p:cNvPr id="3" name="CasellaDiTesto 2"/>
          <p:cNvSpPr txBox="1"/>
          <p:nvPr/>
        </p:nvSpPr>
        <p:spPr>
          <a:xfrm>
            <a:off x="293609" y="5517574"/>
            <a:ext cx="8556781" cy="1200329"/>
          </a:xfrm>
          <a:prstGeom prst="rect">
            <a:avLst/>
          </a:prstGeom>
          <a:solidFill>
            <a:schemeClr val="bg1"/>
          </a:solidFill>
        </p:spPr>
        <p:txBody>
          <a:bodyPr wrap="square" rtlCol="0">
            <a:spAutoFit/>
          </a:bodyPr>
          <a:lstStyle/>
          <a:p>
            <a:r>
              <a:rPr lang="it-IT" sz="3600" dirty="0" smtClean="0">
                <a:latin typeface="Arial" panose="020B0604020202020204" pitchFamily="34" charset="0"/>
                <a:cs typeface="Arial" panose="020B0604020202020204" pitchFamily="34" charset="0"/>
              </a:rPr>
              <a:t>Is the </a:t>
            </a:r>
            <a:r>
              <a:rPr lang="it-IT" sz="3600" dirty="0" err="1" smtClean="0">
                <a:latin typeface="Arial" panose="020B0604020202020204" pitchFamily="34" charset="0"/>
                <a:cs typeface="Arial" panose="020B0604020202020204" pitchFamily="34" charset="0"/>
              </a:rPr>
              <a:t>cell</a:t>
            </a:r>
            <a:r>
              <a:rPr lang="it-IT" sz="3600" dirty="0" smtClean="0">
                <a:latin typeface="Arial" panose="020B0604020202020204" pitchFamily="34" charset="0"/>
                <a:cs typeface="Arial" panose="020B0604020202020204" pitchFamily="34" charset="0"/>
              </a:rPr>
              <a:t> a concave or a </a:t>
            </a:r>
            <a:r>
              <a:rPr lang="it-IT" sz="3600" dirty="0" err="1" smtClean="0">
                <a:latin typeface="Arial" panose="020B0604020202020204" pitchFamily="34" charset="0"/>
                <a:cs typeface="Arial" panose="020B0604020202020204" pitchFamily="34" charset="0"/>
              </a:rPr>
              <a:t>convex</a:t>
            </a:r>
            <a:r>
              <a:rPr lang="it-IT" sz="3600" dirty="0" smtClean="0">
                <a:latin typeface="Arial" panose="020B0604020202020204" pitchFamily="34" charset="0"/>
                <a:cs typeface="Arial" panose="020B0604020202020204" pitchFamily="34" charset="0"/>
              </a:rPr>
              <a:t> </a:t>
            </a:r>
            <a:r>
              <a:rPr lang="it-IT" sz="3600" dirty="0" err="1" smtClean="0">
                <a:latin typeface="Arial" panose="020B0604020202020204" pitchFamily="34" charset="0"/>
                <a:cs typeface="Arial" panose="020B0604020202020204" pitchFamily="34" charset="0"/>
              </a:rPr>
              <a:t>object</a:t>
            </a:r>
            <a:r>
              <a:rPr lang="it-IT" sz="3600" dirty="0" smtClean="0">
                <a:latin typeface="Arial" panose="020B0604020202020204" pitchFamily="34" charset="0"/>
                <a:cs typeface="Arial" panose="020B0604020202020204" pitchFamily="34" charset="0"/>
              </a:rPr>
              <a:t>?   </a:t>
            </a:r>
            <a:r>
              <a:rPr lang="it-IT" sz="3600" dirty="0" err="1" smtClean="0">
                <a:latin typeface="Arial" panose="020B0604020202020204" pitchFamily="34" charset="0"/>
                <a:cs typeface="Arial" panose="020B0604020202020204" pitchFamily="34" charset="0"/>
              </a:rPr>
              <a:t>Often</a:t>
            </a:r>
            <a:r>
              <a:rPr lang="it-IT" sz="3600" dirty="0" smtClean="0">
                <a:latin typeface="Arial" panose="020B0604020202020204" pitchFamily="34" charset="0"/>
                <a:cs typeface="Arial" panose="020B0604020202020204" pitchFamily="34" charset="0"/>
              </a:rPr>
              <a:t> </a:t>
            </a:r>
            <a:r>
              <a:rPr lang="it-IT" sz="3600" dirty="0" err="1" smtClean="0">
                <a:latin typeface="Arial" panose="020B0604020202020204" pitchFamily="34" charset="0"/>
                <a:cs typeface="Arial" panose="020B0604020202020204" pitchFamily="34" charset="0"/>
              </a:rPr>
              <a:t>it’s</a:t>
            </a:r>
            <a:r>
              <a:rPr lang="it-IT" sz="3600" dirty="0" smtClean="0">
                <a:latin typeface="Arial" panose="020B0604020202020204" pitchFamily="34" charset="0"/>
                <a:cs typeface="Arial" panose="020B0604020202020204" pitchFamily="34" charset="0"/>
              </a:rPr>
              <a:t> a </a:t>
            </a:r>
            <a:r>
              <a:rPr lang="it-IT" sz="3600" dirty="0" err="1" smtClean="0">
                <a:latin typeface="Arial" panose="020B0604020202020204" pitchFamily="34" charset="0"/>
                <a:cs typeface="Arial" panose="020B0604020202020204" pitchFamily="34" charset="0"/>
              </a:rPr>
              <a:t>subjective</a:t>
            </a:r>
            <a:r>
              <a:rPr lang="it-IT" sz="3600" dirty="0" smtClean="0">
                <a:latin typeface="Arial" panose="020B0604020202020204" pitchFamily="34" charset="0"/>
                <a:cs typeface="Arial" panose="020B0604020202020204" pitchFamily="34" charset="0"/>
              </a:rPr>
              <a:t> </a:t>
            </a:r>
            <a:r>
              <a:rPr lang="it-IT" sz="3600" dirty="0" err="1" smtClean="0">
                <a:latin typeface="Arial" panose="020B0604020202020204" pitchFamily="34" charset="0"/>
                <a:cs typeface="Arial" panose="020B0604020202020204" pitchFamily="34" charset="0"/>
              </a:rPr>
              <a:t>impression</a:t>
            </a:r>
            <a:r>
              <a:rPr lang="it-IT" sz="3600" dirty="0" smtClean="0">
                <a:latin typeface="Arial" panose="020B0604020202020204" pitchFamily="34" charset="0"/>
                <a:cs typeface="Arial" panose="020B0604020202020204" pitchFamily="34" charset="0"/>
              </a:rPr>
              <a:t>…</a:t>
            </a:r>
            <a:endParaRPr lang="it-IT"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154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2"/>
                                        </p:tgtEl>
                                        <p:attrNameLst>
                                          <p:attrName>r</p:attrName>
                                        </p:attrNameLst>
                                      </p:cBhvr>
                                    </p:animRot>
                                  </p:childTnLst>
                                </p:cTn>
                              </p:par>
                            </p:childTnLst>
                          </p:cTn>
                        </p:par>
                        <p:par>
                          <p:cTn id="7" fill="hold">
                            <p:stCondLst>
                              <p:cond delay="2000"/>
                            </p:stCondLst>
                            <p:childTnLst>
                              <p:par>
                                <p:cTn id="8" presetID="8" presetClass="emph" presetSubtype="0" fill="hold" nodeType="afterEffect">
                                  <p:stCondLst>
                                    <p:cond delay="0"/>
                                  </p:stCondLst>
                                  <p:childTnLst>
                                    <p:animRot by="21600000">
                                      <p:cBhvr>
                                        <p:cTn id="9" dur="2000" fill="hold"/>
                                        <p:tgtEl>
                                          <p:spTgt spid="2"/>
                                        </p:tgtEl>
                                        <p:attrNameLst>
                                          <p:attrName>r</p:attrName>
                                        </p:attrNameLst>
                                      </p:cBhvr>
                                    </p:animRot>
                                  </p:childTnLst>
                                </p:cTn>
                              </p:par>
                            </p:childTnLst>
                          </p:cTn>
                        </p:par>
                        <p:par>
                          <p:cTn id="10" fill="hold">
                            <p:stCondLst>
                              <p:cond delay="4000"/>
                            </p:stCondLst>
                            <p:childTnLst>
                              <p:par>
                                <p:cTn id="11" presetID="2" presetClass="entr" presetSubtype="4"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450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6FEC4"/>
        </a:solidFill>
        <a:effectLst/>
      </p:bgPr>
    </p:bg>
    <p:spTree>
      <p:nvGrpSpPr>
        <p:cNvPr id="1" name=""/>
        <p:cNvGrpSpPr/>
        <p:nvPr/>
      </p:nvGrpSpPr>
      <p:grpSpPr>
        <a:xfrm>
          <a:off x="0" y="0"/>
          <a:ext cx="0" cy="0"/>
          <a:chOff x="0" y="0"/>
          <a:chExt cx="0" cy="0"/>
        </a:xfrm>
      </p:grpSpPr>
      <p:pic>
        <p:nvPicPr>
          <p:cNvPr id="156675" name="Picture 5" descr="IMG_5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2 2"/>
          <p:cNvCxnSpPr/>
          <p:nvPr/>
        </p:nvCxnSpPr>
        <p:spPr>
          <a:xfrm flipH="1" flipV="1">
            <a:off x="3563888" y="2420888"/>
            <a:ext cx="288032" cy="43204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flipH="1" flipV="1">
            <a:off x="5220072" y="2132856"/>
            <a:ext cx="288032" cy="43204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flipH="1" flipV="1">
            <a:off x="6400141" y="3872065"/>
            <a:ext cx="288032" cy="43204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6674" name="Text Box 4"/>
          <p:cNvSpPr txBox="1">
            <a:spLocks noChangeArrowheads="1"/>
          </p:cNvSpPr>
          <p:nvPr/>
        </p:nvSpPr>
        <p:spPr bwMode="auto">
          <a:xfrm>
            <a:off x="395536" y="5373216"/>
            <a:ext cx="8568952" cy="461665"/>
          </a:xfrm>
          <a:prstGeom prst="rect">
            <a:avLst/>
          </a:prstGeom>
          <a:solidFill>
            <a:schemeClr val="accent1">
              <a:lumMod val="20000"/>
              <a:lumOff val="80000"/>
            </a:schemeClr>
          </a:solidFill>
          <a:ln>
            <a:noFill/>
          </a:ln>
          <a:effectLs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FontTx/>
              <a:buNone/>
            </a:pPr>
            <a:r>
              <a:rPr lang="it-IT" altLang="it-IT" sz="2400" dirty="0" err="1">
                <a:solidFill>
                  <a:srgbClr val="000000"/>
                </a:solidFill>
                <a:latin typeface="Arial" panose="020B0604020202020204" pitchFamily="34" charset="0"/>
                <a:cs typeface="Arial" panose="020B0604020202020204" pitchFamily="34" charset="0"/>
              </a:rPr>
              <a:t>Steatotic</a:t>
            </a:r>
            <a:r>
              <a:rPr lang="it-IT" altLang="it-IT" sz="2400" dirty="0">
                <a:solidFill>
                  <a:srgbClr val="000000"/>
                </a:solidFill>
                <a:latin typeface="Arial" panose="020B0604020202020204" pitchFamily="34" charset="0"/>
                <a:cs typeface="Arial" panose="020B0604020202020204" pitchFamily="34" charset="0"/>
              </a:rPr>
              <a:t> </a:t>
            </a:r>
            <a:r>
              <a:rPr lang="it-IT" altLang="it-IT" sz="2400" dirty="0" err="1">
                <a:solidFill>
                  <a:srgbClr val="000000"/>
                </a:solidFill>
                <a:latin typeface="Arial" panose="020B0604020202020204" pitchFamily="34" charset="0"/>
                <a:cs typeface="Arial" panose="020B0604020202020204" pitchFamily="34" charset="0"/>
              </a:rPr>
              <a:t>Liver</a:t>
            </a:r>
            <a:r>
              <a:rPr lang="it-IT" altLang="it-IT" sz="2400" dirty="0">
                <a:solidFill>
                  <a:srgbClr val="000000"/>
                </a:solidFill>
                <a:latin typeface="Arial" panose="020B0604020202020204" pitchFamily="34" charset="0"/>
                <a:cs typeface="Arial" panose="020B0604020202020204" pitchFamily="34" charset="0"/>
              </a:rPr>
              <a:t>, DPP-IV </a:t>
            </a:r>
            <a:r>
              <a:rPr lang="it-IT" altLang="it-IT" sz="2400" dirty="0" err="1" smtClean="0">
                <a:solidFill>
                  <a:srgbClr val="000000"/>
                </a:solidFill>
                <a:latin typeface="Arial" panose="020B0604020202020204" pitchFamily="34" charset="0"/>
                <a:cs typeface="Arial" panose="020B0604020202020204" pitchFamily="34" charset="0"/>
              </a:rPr>
              <a:t>enzyme</a:t>
            </a:r>
            <a:r>
              <a:rPr lang="it-IT" altLang="it-IT" sz="2400" dirty="0" smtClean="0">
                <a:solidFill>
                  <a:srgbClr val="000000"/>
                </a:solidFill>
                <a:latin typeface="Arial" panose="020B0604020202020204" pitchFamily="34" charset="0"/>
                <a:cs typeface="Arial" panose="020B0604020202020204" pitchFamily="34" charset="0"/>
              </a:rPr>
              <a:t> </a:t>
            </a:r>
            <a:r>
              <a:rPr lang="it-IT" altLang="it-IT" sz="2400" dirty="0" err="1" smtClean="0">
                <a:solidFill>
                  <a:srgbClr val="000000"/>
                </a:solidFill>
                <a:latin typeface="Arial" panose="020B0604020202020204" pitchFamily="34" charset="0"/>
                <a:cs typeface="Arial" panose="020B0604020202020204" pitchFamily="34" charset="0"/>
              </a:rPr>
              <a:t>activity</a:t>
            </a:r>
            <a:r>
              <a:rPr lang="it-IT" altLang="it-IT" sz="2400" dirty="0" smtClean="0">
                <a:solidFill>
                  <a:srgbClr val="000000"/>
                </a:solidFill>
                <a:latin typeface="Arial" panose="020B0604020202020204" pitchFamily="34" charset="0"/>
                <a:cs typeface="Arial" panose="020B0604020202020204" pitchFamily="34" charset="0"/>
              </a:rPr>
              <a:t> </a:t>
            </a:r>
            <a:r>
              <a:rPr lang="it-IT" altLang="it-IT" sz="2400" dirty="0" err="1">
                <a:solidFill>
                  <a:srgbClr val="000000"/>
                </a:solidFill>
                <a:latin typeface="Arial" panose="020B0604020202020204" pitchFamily="34" charset="0"/>
                <a:cs typeface="Arial" panose="020B0604020202020204" pitchFamily="34" charset="0"/>
              </a:rPr>
              <a:t>at</a:t>
            </a:r>
            <a:r>
              <a:rPr lang="it-IT" altLang="it-IT" sz="2400" dirty="0">
                <a:solidFill>
                  <a:srgbClr val="000000"/>
                </a:solidFill>
                <a:latin typeface="Arial" panose="020B0604020202020204" pitchFamily="34" charset="0"/>
                <a:cs typeface="Arial" panose="020B0604020202020204" pitchFamily="34" charset="0"/>
              </a:rPr>
              <a:t> bile </a:t>
            </a:r>
            <a:r>
              <a:rPr lang="it-IT" altLang="it-IT" sz="2400" dirty="0" err="1">
                <a:solidFill>
                  <a:srgbClr val="000000"/>
                </a:solidFill>
                <a:latin typeface="Arial" panose="020B0604020202020204" pitchFamily="34" charset="0"/>
                <a:cs typeface="Arial" panose="020B0604020202020204" pitchFamily="34" charset="0"/>
              </a:rPr>
              <a:t>canaliculi</a:t>
            </a:r>
            <a:r>
              <a:rPr lang="it-IT" altLang="it-IT" sz="2400" dirty="0">
                <a:solidFill>
                  <a:srgbClr val="000000"/>
                </a:solidFill>
                <a:latin typeface="Arial" panose="020B0604020202020204" pitchFamily="34" charset="0"/>
                <a:cs typeface="Arial" panose="020B0604020202020204" pitchFamily="34" charset="0"/>
              </a:rPr>
              <a:t> </a:t>
            </a:r>
            <a:r>
              <a:rPr lang="it-IT" altLang="it-IT" sz="2400" dirty="0" err="1">
                <a:solidFill>
                  <a:srgbClr val="000000"/>
                </a:solidFill>
                <a:latin typeface="Arial" panose="020B0604020202020204" pitchFamily="34" charset="0"/>
                <a:cs typeface="Arial" panose="020B0604020202020204" pitchFamily="34" charset="0"/>
              </a:rPr>
              <a:t>level</a:t>
            </a:r>
            <a:endParaRPr lang="it-IT" altLang="it-IT" sz="2400" dirty="0">
              <a:solidFill>
                <a:srgbClr val="000000"/>
              </a:solidFill>
              <a:latin typeface="Arial" panose="020B0604020202020204" pitchFamily="34" charset="0"/>
              <a:cs typeface="Arial" panose="020B0604020202020204" pitchFamily="34" charset="0"/>
            </a:endParaRPr>
          </a:p>
        </p:txBody>
      </p:sp>
      <p:sp>
        <p:nvSpPr>
          <p:cNvPr id="4" name="CasellaDiTesto 3"/>
          <p:cNvSpPr txBox="1"/>
          <p:nvPr/>
        </p:nvSpPr>
        <p:spPr>
          <a:xfrm>
            <a:off x="395536" y="6237312"/>
            <a:ext cx="4392488" cy="400110"/>
          </a:xfrm>
          <a:prstGeom prst="rect">
            <a:avLst/>
          </a:prstGeom>
          <a:noFill/>
        </p:spPr>
        <p:txBody>
          <a:bodyPr wrap="square" rtlCol="0">
            <a:spAutoFit/>
          </a:bodyPr>
          <a:lstStyle/>
          <a:p>
            <a:pPr eaLnBrk="0" fontAlgn="base" hangingPunct="0">
              <a:spcBef>
                <a:spcPct val="0"/>
              </a:spcBef>
              <a:spcAft>
                <a:spcPct val="0"/>
              </a:spcAft>
            </a:pPr>
            <a:r>
              <a:rPr lang="it-IT" sz="2000" dirty="0" err="1">
                <a:solidFill>
                  <a:srgbClr val="000000"/>
                </a:solidFill>
                <a:latin typeface="Arial" panose="020B0604020202020204" pitchFamily="34" charset="0"/>
                <a:cs typeface="Arial" panose="020B0604020202020204" pitchFamily="34" charset="0"/>
              </a:rPr>
              <a:t>Arrows</a:t>
            </a:r>
            <a:r>
              <a:rPr lang="it-IT" sz="2000" dirty="0">
                <a:solidFill>
                  <a:srgbClr val="000000"/>
                </a:solidFill>
                <a:latin typeface="Arial" panose="020B0604020202020204" pitchFamily="34" charset="0"/>
                <a:cs typeface="Arial" panose="020B0604020202020204" pitchFamily="34" charset="0"/>
              </a:rPr>
              <a:t> = </a:t>
            </a:r>
            <a:r>
              <a:rPr lang="it-IT" sz="2000" dirty="0" err="1">
                <a:solidFill>
                  <a:srgbClr val="000000"/>
                </a:solidFill>
                <a:latin typeface="Arial" panose="020B0604020202020204" pitchFamily="34" charset="0"/>
                <a:cs typeface="Arial" panose="020B0604020202020204" pitchFamily="34" charset="0"/>
              </a:rPr>
              <a:t>lipid</a:t>
            </a: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droplets</a:t>
            </a:r>
            <a:endParaRPr lang="it-IT"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17589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6FEC4"/>
        </a:solidFill>
        <a:effectLst/>
      </p:bgPr>
    </p:bg>
    <p:spTree>
      <p:nvGrpSpPr>
        <p:cNvPr id="1" name=""/>
        <p:cNvGrpSpPr/>
        <p:nvPr/>
      </p:nvGrpSpPr>
      <p:grpSpPr>
        <a:xfrm>
          <a:off x="0" y="0"/>
          <a:ext cx="0" cy="0"/>
          <a:chOff x="0" y="0"/>
          <a:chExt cx="0" cy="0"/>
        </a:xfrm>
      </p:grpSpPr>
      <p:pic>
        <p:nvPicPr>
          <p:cNvPr id="157698" name="Picture 4" descr="IMG_5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25400"/>
            <a:ext cx="9144001"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1122898" y="6256443"/>
            <a:ext cx="7345691" cy="461665"/>
          </a:xfrm>
          <a:prstGeom prst="rect">
            <a:avLst/>
          </a:prstGeom>
          <a:solidFill>
            <a:schemeClr val="accent1">
              <a:lumMod val="20000"/>
              <a:lumOff val="80000"/>
            </a:schemeClr>
          </a:solidFill>
          <a:ln>
            <a:noFill/>
          </a:ln>
          <a:effectLs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FontTx/>
              <a:buNone/>
            </a:pPr>
            <a:r>
              <a:rPr lang="it-IT" altLang="it-IT" sz="2400" dirty="0" smtClean="0">
                <a:solidFill>
                  <a:srgbClr val="000000"/>
                </a:solidFill>
                <a:latin typeface="Arial" panose="020B0604020202020204" pitchFamily="34" charset="0"/>
                <a:cs typeface="Arial" panose="020B0604020202020204" pitchFamily="34" charset="0"/>
              </a:rPr>
              <a:t>The </a:t>
            </a:r>
            <a:r>
              <a:rPr lang="it-IT" altLang="it-IT" sz="2400" dirty="0" err="1" smtClean="0">
                <a:solidFill>
                  <a:srgbClr val="000000"/>
                </a:solidFill>
                <a:latin typeface="Arial" panose="020B0604020202020204" pitchFamily="34" charset="0"/>
                <a:cs typeface="Arial" panose="020B0604020202020204" pitchFamily="34" charset="0"/>
              </a:rPr>
              <a:t>same</a:t>
            </a:r>
            <a:r>
              <a:rPr lang="it-IT" altLang="it-IT" sz="2400" dirty="0" smtClean="0">
                <a:solidFill>
                  <a:srgbClr val="000000"/>
                </a:solidFill>
                <a:latin typeface="Arial" panose="020B0604020202020204" pitchFamily="34" charset="0"/>
                <a:cs typeface="Arial" panose="020B0604020202020204" pitchFamily="34" charset="0"/>
              </a:rPr>
              <a:t> </a:t>
            </a:r>
            <a:r>
              <a:rPr lang="it-IT" altLang="it-IT" sz="2400" dirty="0" err="1" smtClean="0">
                <a:solidFill>
                  <a:srgbClr val="000000"/>
                </a:solidFill>
                <a:latin typeface="Arial" panose="020B0604020202020204" pitchFamily="34" charset="0"/>
                <a:cs typeface="Arial" panose="020B0604020202020204" pitchFamily="34" charset="0"/>
              </a:rPr>
              <a:t>picture</a:t>
            </a:r>
            <a:r>
              <a:rPr lang="it-IT" altLang="it-IT" sz="2400" dirty="0" smtClean="0">
                <a:solidFill>
                  <a:srgbClr val="000000"/>
                </a:solidFill>
                <a:latin typeface="Arial" panose="020B0604020202020204" pitchFamily="34" charset="0"/>
                <a:cs typeface="Arial" panose="020B0604020202020204" pitchFamily="34" charset="0"/>
              </a:rPr>
              <a:t>, </a:t>
            </a:r>
            <a:r>
              <a:rPr lang="it-IT" altLang="it-IT" sz="2400" dirty="0" err="1" smtClean="0">
                <a:solidFill>
                  <a:srgbClr val="000000"/>
                </a:solidFill>
                <a:latin typeface="Arial" panose="020B0604020202020204" pitchFamily="34" charset="0"/>
                <a:cs typeface="Arial" panose="020B0604020202020204" pitchFamily="34" charset="0"/>
              </a:rPr>
              <a:t>simply</a:t>
            </a:r>
            <a:r>
              <a:rPr lang="it-IT" altLang="it-IT" sz="2400" dirty="0" smtClean="0">
                <a:solidFill>
                  <a:srgbClr val="000000"/>
                </a:solidFill>
                <a:latin typeface="Arial" panose="020B0604020202020204" pitchFamily="34" charset="0"/>
                <a:cs typeface="Arial" panose="020B0604020202020204" pitchFamily="34" charset="0"/>
              </a:rPr>
              <a:t> </a:t>
            </a:r>
            <a:r>
              <a:rPr lang="it-IT" altLang="it-IT" sz="2400" dirty="0" err="1" smtClean="0">
                <a:solidFill>
                  <a:srgbClr val="000000"/>
                </a:solidFill>
                <a:latin typeface="Arial" panose="020B0604020202020204" pitchFamily="34" charset="0"/>
                <a:cs typeface="Arial" panose="020B0604020202020204" pitchFamily="34" charset="0"/>
              </a:rPr>
              <a:t>rotated</a:t>
            </a:r>
            <a:r>
              <a:rPr lang="it-IT" altLang="it-IT" sz="2400" dirty="0" smtClean="0">
                <a:solidFill>
                  <a:srgbClr val="000000"/>
                </a:solidFill>
                <a:latin typeface="Arial" panose="020B0604020202020204" pitchFamily="34" charset="0"/>
                <a:cs typeface="Arial" panose="020B0604020202020204" pitchFamily="34" charset="0"/>
              </a:rPr>
              <a:t> of 180 </a:t>
            </a:r>
            <a:r>
              <a:rPr lang="it-IT" altLang="it-IT" sz="2400" dirty="0" err="1" smtClean="0">
                <a:solidFill>
                  <a:srgbClr val="000000"/>
                </a:solidFill>
                <a:latin typeface="Arial" panose="020B0604020202020204" pitchFamily="34" charset="0"/>
                <a:cs typeface="Arial" panose="020B0604020202020204" pitchFamily="34" charset="0"/>
              </a:rPr>
              <a:t>degrees</a:t>
            </a:r>
            <a:r>
              <a:rPr lang="it-IT" altLang="it-IT" sz="2400" dirty="0" smtClean="0">
                <a:solidFill>
                  <a:srgbClr val="000000"/>
                </a:solidFill>
                <a:latin typeface="Arial" panose="020B0604020202020204" pitchFamily="34" charset="0"/>
                <a:cs typeface="Arial" panose="020B0604020202020204" pitchFamily="34" charset="0"/>
              </a:rPr>
              <a:t>…</a:t>
            </a:r>
            <a:endParaRPr lang="it-IT" altLang="it-IT"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794361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6FEC4"/>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6632"/>
            <a:ext cx="4180970" cy="3010298"/>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7465" y="48439"/>
            <a:ext cx="3970065" cy="3146683"/>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395" y="3702360"/>
            <a:ext cx="4059204" cy="2666256"/>
          </a:xfrm>
          <a:prstGeom prst="rect">
            <a:avLst/>
          </a:prstGeom>
        </p:spPr>
      </p:pic>
      <p:sp>
        <p:nvSpPr>
          <p:cNvPr id="7" name="CasellaDiTesto 6"/>
          <p:cNvSpPr txBox="1"/>
          <p:nvPr/>
        </p:nvSpPr>
        <p:spPr>
          <a:xfrm>
            <a:off x="1691680" y="2849931"/>
            <a:ext cx="864096" cy="276999"/>
          </a:xfrm>
          <a:prstGeom prst="rect">
            <a:avLst/>
          </a:prstGeom>
          <a:noFill/>
        </p:spPr>
        <p:txBody>
          <a:bodyPr wrap="square" rtlCol="0">
            <a:spAutoFit/>
          </a:bodyPr>
          <a:lstStyle/>
          <a:p>
            <a:pPr eaLnBrk="0" fontAlgn="base" hangingPunct="0">
              <a:spcBef>
                <a:spcPct val="0"/>
              </a:spcBef>
              <a:spcAft>
                <a:spcPct val="0"/>
              </a:spcAft>
            </a:pPr>
            <a:r>
              <a:rPr lang="it-IT" sz="1200" dirty="0" err="1">
                <a:solidFill>
                  <a:srgbClr val="000000"/>
                </a:solidFill>
              </a:rPr>
              <a:t>HeLa</a:t>
            </a:r>
            <a:r>
              <a:rPr lang="it-IT" sz="1200" dirty="0">
                <a:solidFill>
                  <a:srgbClr val="000000"/>
                </a:solidFill>
              </a:rPr>
              <a:t> </a:t>
            </a:r>
            <a:r>
              <a:rPr lang="it-IT" sz="1200" dirty="0" err="1">
                <a:solidFill>
                  <a:srgbClr val="000000"/>
                </a:solidFill>
              </a:rPr>
              <a:t>cells</a:t>
            </a:r>
            <a:endParaRPr lang="it-IT" sz="1200" dirty="0">
              <a:solidFill>
                <a:srgbClr val="000000"/>
              </a:solidFill>
            </a:endParaRPr>
          </a:p>
        </p:txBody>
      </p:sp>
      <p:sp>
        <p:nvSpPr>
          <p:cNvPr id="8" name="CasellaDiTesto 7"/>
          <p:cNvSpPr txBox="1"/>
          <p:nvPr/>
        </p:nvSpPr>
        <p:spPr>
          <a:xfrm>
            <a:off x="7236296" y="2868527"/>
            <a:ext cx="1368152" cy="276999"/>
          </a:xfrm>
          <a:prstGeom prst="rect">
            <a:avLst/>
          </a:prstGeom>
          <a:noFill/>
        </p:spPr>
        <p:txBody>
          <a:bodyPr wrap="square" rtlCol="0">
            <a:spAutoFit/>
          </a:bodyPr>
          <a:lstStyle/>
          <a:p>
            <a:pPr eaLnBrk="0" fontAlgn="base" hangingPunct="0">
              <a:spcBef>
                <a:spcPct val="0"/>
              </a:spcBef>
              <a:spcAft>
                <a:spcPct val="0"/>
              </a:spcAft>
            </a:pPr>
            <a:r>
              <a:rPr lang="it-IT" sz="1200" dirty="0" err="1">
                <a:solidFill>
                  <a:srgbClr val="000000"/>
                </a:solidFill>
              </a:rPr>
              <a:t>Fertilized</a:t>
            </a:r>
            <a:r>
              <a:rPr lang="it-IT" sz="1200" dirty="0">
                <a:solidFill>
                  <a:srgbClr val="000000"/>
                </a:solidFill>
              </a:rPr>
              <a:t> </a:t>
            </a:r>
            <a:r>
              <a:rPr lang="it-IT" sz="1200" dirty="0" err="1">
                <a:solidFill>
                  <a:srgbClr val="000000"/>
                </a:solidFill>
              </a:rPr>
              <a:t>eggs</a:t>
            </a:r>
            <a:endParaRPr lang="it-IT" sz="1200" dirty="0">
              <a:solidFill>
                <a:srgbClr val="000000"/>
              </a:solidFill>
            </a:endParaRPr>
          </a:p>
        </p:txBody>
      </p:sp>
      <p:sp>
        <p:nvSpPr>
          <p:cNvPr id="10" name="CasellaDiTesto 9"/>
          <p:cNvSpPr txBox="1"/>
          <p:nvPr/>
        </p:nvSpPr>
        <p:spPr>
          <a:xfrm>
            <a:off x="3062242" y="6091617"/>
            <a:ext cx="1368152" cy="276999"/>
          </a:xfrm>
          <a:prstGeom prst="rect">
            <a:avLst/>
          </a:prstGeom>
          <a:noFill/>
        </p:spPr>
        <p:txBody>
          <a:bodyPr wrap="square" rtlCol="0">
            <a:spAutoFit/>
          </a:bodyPr>
          <a:lstStyle/>
          <a:p>
            <a:pPr eaLnBrk="0" fontAlgn="base" hangingPunct="0">
              <a:spcBef>
                <a:spcPct val="0"/>
              </a:spcBef>
              <a:spcAft>
                <a:spcPct val="0"/>
              </a:spcAft>
            </a:pPr>
            <a:r>
              <a:rPr lang="it-IT" sz="1200" dirty="0" err="1">
                <a:solidFill>
                  <a:srgbClr val="000000"/>
                </a:solidFill>
              </a:rPr>
              <a:t>Amoeba</a:t>
            </a:r>
            <a:endParaRPr lang="it-IT" sz="1200" dirty="0">
              <a:solidFill>
                <a:srgbClr val="000000"/>
              </a:solidFill>
            </a:endParaRPr>
          </a:p>
        </p:txBody>
      </p:sp>
    </p:spTree>
    <p:extLst>
      <p:ext uri="{BB962C8B-B14F-4D97-AF65-F5344CB8AC3E}">
        <p14:creationId xmlns:p14="http://schemas.microsoft.com/office/powerpoint/2010/main" val="245544543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6FEC4"/>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71600" y="0"/>
            <a:ext cx="7268506" cy="6866730"/>
          </a:xfrm>
          <a:prstGeom prst="rect">
            <a:avLst/>
          </a:prstGeom>
        </p:spPr>
      </p:pic>
      <p:sp>
        <p:nvSpPr>
          <p:cNvPr id="3" name="CasellaDiTesto 2"/>
          <p:cNvSpPr txBox="1"/>
          <p:nvPr/>
        </p:nvSpPr>
        <p:spPr>
          <a:xfrm>
            <a:off x="5915086" y="6462134"/>
            <a:ext cx="1368152" cy="276999"/>
          </a:xfrm>
          <a:prstGeom prst="rect">
            <a:avLst/>
          </a:prstGeom>
          <a:noFill/>
        </p:spPr>
        <p:txBody>
          <a:bodyPr wrap="square" rtlCol="0">
            <a:spAutoFit/>
          </a:bodyPr>
          <a:lstStyle/>
          <a:p>
            <a:pPr eaLnBrk="0" fontAlgn="base" hangingPunct="0">
              <a:spcBef>
                <a:spcPct val="0"/>
              </a:spcBef>
              <a:spcAft>
                <a:spcPct val="0"/>
              </a:spcAft>
            </a:pPr>
            <a:r>
              <a:rPr lang="it-IT" sz="1200" dirty="0">
                <a:solidFill>
                  <a:schemeClr val="bg1"/>
                </a:solidFill>
              </a:rPr>
              <a:t>C. </a:t>
            </a:r>
            <a:r>
              <a:rPr lang="it-IT" sz="1200" dirty="0" err="1">
                <a:solidFill>
                  <a:schemeClr val="bg1"/>
                </a:solidFill>
              </a:rPr>
              <a:t>elegans</a:t>
            </a:r>
            <a:r>
              <a:rPr lang="it-IT" sz="1200" dirty="0">
                <a:solidFill>
                  <a:schemeClr val="bg1"/>
                </a:solidFill>
              </a:rPr>
              <a:t> + GFP</a:t>
            </a:r>
          </a:p>
        </p:txBody>
      </p:sp>
    </p:spTree>
    <p:extLst>
      <p:ext uri="{BB962C8B-B14F-4D97-AF65-F5344CB8AC3E}">
        <p14:creationId xmlns:p14="http://schemas.microsoft.com/office/powerpoint/2010/main" val="361129414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6FEC4"/>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0688"/>
            <a:ext cx="9144000" cy="5143500"/>
          </a:xfrm>
          <a:prstGeom prst="rect">
            <a:avLst/>
          </a:prstGeom>
        </p:spPr>
      </p:pic>
      <p:sp>
        <p:nvSpPr>
          <p:cNvPr id="3" name="CasellaDiTesto 2"/>
          <p:cNvSpPr txBox="1"/>
          <p:nvPr/>
        </p:nvSpPr>
        <p:spPr>
          <a:xfrm>
            <a:off x="1403648" y="5746309"/>
            <a:ext cx="7128792" cy="1077218"/>
          </a:xfrm>
          <a:prstGeom prst="rect">
            <a:avLst/>
          </a:prstGeom>
          <a:noFill/>
        </p:spPr>
        <p:txBody>
          <a:bodyPr wrap="square" rtlCol="0">
            <a:spAutoFit/>
          </a:bodyPr>
          <a:lstStyle/>
          <a:p>
            <a:pPr eaLnBrk="0" fontAlgn="base" hangingPunct="0">
              <a:spcBef>
                <a:spcPct val="0"/>
              </a:spcBef>
              <a:spcAft>
                <a:spcPct val="0"/>
              </a:spcAft>
            </a:pPr>
            <a:r>
              <a:rPr lang="it-IT" sz="3200" dirty="0">
                <a:solidFill>
                  <a:srgbClr val="000000"/>
                </a:solidFill>
                <a:latin typeface="Arial" panose="020B0604020202020204" pitchFamily="34" charset="0"/>
                <a:cs typeface="Arial" panose="020B0604020202020204" pitchFamily="34" charset="0"/>
              </a:rPr>
              <a:t>BAD or NO </a:t>
            </a:r>
            <a:r>
              <a:rPr lang="it-IT" sz="3200" dirty="0" err="1">
                <a:solidFill>
                  <a:srgbClr val="000000"/>
                </a:solidFill>
                <a:latin typeface="Arial" panose="020B0604020202020204" pitchFamily="34" charset="0"/>
                <a:cs typeface="Arial" panose="020B0604020202020204" pitchFamily="34" charset="0"/>
              </a:rPr>
              <a:t>Köhler</a:t>
            </a:r>
            <a:r>
              <a:rPr lang="it-IT" sz="3200" dirty="0">
                <a:solidFill>
                  <a:srgbClr val="000000"/>
                </a:solidFill>
                <a:latin typeface="Arial" panose="020B0604020202020204" pitchFamily="34" charset="0"/>
                <a:cs typeface="Arial" panose="020B0604020202020204" pitchFamily="34" charset="0"/>
              </a:rPr>
              <a:t> </a:t>
            </a:r>
            <a:r>
              <a:rPr lang="it-IT" sz="3200" dirty="0" err="1">
                <a:solidFill>
                  <a:srgbClr val="000000"/>
                </a:solidFill>
                <a:latin typeface="Arial" panose="020B0604020202020204" pitchFamily="34" charset="0"/>
                <a:cs typeface="Arial" panose="020B0604020202020204" pitchFamily="34" charset="0"/>
              </a:rPr>
              <a:t>illumination</a:t>
            </a:r>
            <a:r>
              <a:rPr lang="it-IT" sz="3200" dirty="0">
                <a:solidFill>
                  <a:srgbClr val="000000"/>
                </a:solidFill>
                <a:latin typeface="Arial" panose="020B0604020202020204" pitchFamily="34" charset="0"/>
                <a:cs typeface="Arial" panose="020B0604020202020204" pitchFamily="34" charset="0"/>
              </a:rPr>
              <a:t> …!!!</a:t>
            </a:r>
          </a:p>
          <a:p>
            <a:pPr eaLnBrk="0" fontAlgn="base" hangingPunct="0">
              <a:spcBef>
                <a:spcPct val="0"/>
              </a:spcBef>
              <a:spcAft>
                <a:spcPct val="0"/>
              </a:spcAft>
            </a:pPr>
            <a:r>
              <a:rPr lang="it-IT" sz="3200" cap="all" dirty="0">
                <a:solidFill>
                  <a:srgbClr val="000000"/>
                </a:solidFill>
                <a:latin typeface="Arial" panose="020B0604020202020204" pitchFamily="34" charset="0"/>
                <a:cs typeface="Arial" panose="020B0604020202020204" pitchFamily="34" charset="0"/>
              </a:rPr>
              <a:t>…….ahiahiahiahi ………!!!!!</a:t>
            </a:r>
          </a:p>
        </p:txBody>
      </p:sp>
      <p:sp>
        <p:nvSpPr>
          <p:cNvPr id="4" name="CasellaDiTesto 3"/>
          <p:cNvSpPr txBox="1"/>
          <p:nvPr/>
        </p:nvSpPr>
        <p:spPr>
          <a:xfrm>
            <a:off x="1064845" y="61547"/>
            <a:ext cx="7632848" cy="461665"/>
          </a:xfrm>
          <a:prstGeom prst="rect">
            <a:avLst/>
          </a:prstGeom>
          <a:noFill/>
        </p:spPr>
        <p:txBody>
          <a:bodyPr wrap="square" rtlCol="0">
            <a:spAutoFit/>
          </a:bodyPr>
          <a:lstStyle/>
          <a:p>
            <a:pPr eaLnBrk="0" fontAlgn="base" hangingPunct="0">
              <a:spcBef>
                <a:spcPct val="0"/>
              </a:spcBef>
              <a:spcAft>
                <a:spcPct val="0"/>
              </a:spcAft>
            </a:pPr>
            <a:r>
              <a:rPr lang="it-IT" sz="2400" dirty="0" smtClean="0">
                <a:solidFill>
                  <a:srgbClr val="000000"/>
                </a:solidFill>
                <a:latin typeface="Arial" panose="020B0604020202020204" pitchFamily="34" charset="0"/>
                <a:cs typeface="Arial" panose="020B0604020202020204" pitchFamily="34" charset="0"/>
              </a:rPr>
              <a:t>…most images </a:t>
            </a:r>
            <a:r>
              <a:rPr lang="it-IT" sz="2400" dirty="0" err="1" smtClean="0">
                <a:solidFill>
                  <a:srgbClr val="000000"/>
                </a:solidFill>
                <a:latin typeface="Arial" panose="020B0604020202020204" pitchFamily="34" charset="0"/>
                <a:cs typeface="Arial" panose="020B0604020202020204" pitchFamily="34" charset="0"/>
              </a:rPr>
              <a:t>found</a:t>
            </a:r>
            <a:r>
              <a:rPr lang="it-IT" sz="2400" dirty="0" smtClean="0">
                <a:solidFill>
                  <a:srgbClr val="000000"/>
                </a:solidFill>
                <a:latin typeface="Arial" panose="020B0604020202020204" pitchFamily="34" charset="0"/>
                <a:cs typeface="Arial" panose="020B0604020202020204" pitchFamily="34" charset="0"/>
              </a:rPr>
              <a:t> </a:t>
            </a:r>
            <a:r>
              <a:rPr lang="it-IT" sz="2400" dirty="0">
                <a:solidFill>
                  <a:srgbClr val="000000"/>
                </a:solidFill>
                <a:latin typeface="Arial" panose="020B0604020202020204" pitchFamily="34" charset="0"/>
                <a:cs typeface="Arial" panose="020B0604020202020204" pitchFamily="34" charset="0"/>
              </a:rPr>
              <a:t>on the internet….</a:t>
            </a:r>
          </a:p>
        </p:txBody>
      </p:sp>
    </p:spTree>
    <p:extLst>
      <p:ext uri="{BB962C8B-B14F-4D97-AF65-F5344CB8AC3E}">
        <p14:creationId xmlns:p14="http://schemas.microsoft.com/office/powerpoint/2010/main" val="280424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anim calcmode="lin" valueType="num">
                                      <p:cBhvr>
                                        <p:cTn id="16" dur="2000" fill="hold"/>
                                        <p:tgtEl>
                                          <p:spTgt spid="3"/>
                                        </p:tgtEl>
                                        <p:attrNameLst>
                                          <p:attrName>ppt_w</p:attrName>
                                        </p:attrNameLst>
                                      </p:cBhvr>
                                      <p:tavLst>
                                        <p:tav tm="0" fmla="#ppt_w*sin(2.5*pi*$)">
                                          <p:val>
                                            <p:fltVal val="0"/>
                                          </p:val>
                                        </p:tav>
                                        <p:tav tm="100000">
                                          <p:val>
                                            <p:fltVal val="1"/>
                                          </p:val>
                                        </p:tav>
                                      </p:tavLst>
                                    </p:anim>
                                    <p:anim calcmode="lin" valueType="num">
                                      <p:cBhvr>
                                        <p:cTn id="17"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1"/>
          <p:cNvSpPr txBox="1">
            <a:spLocks noChangeArrowheads="1"/>
          </p:cNvSpPr>
          <p:nvPr/>
        </p:nvSpPr>
        <p:spPr bwMode="auto">
          <a:xfrm>
            <a:off x="3465880" y="387976"/>
            <a:ext cx="2308324" cy="27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427">
            <a:spAutoFit/>
          </a:bodyPr>
          <a:lstStyle>
            <a:lvl1pPr defTabSz="828675">
              <a:spcBef>
                <a:spcPct val="20000"/>
              </a:spcBef>
              <a:buChar char="•"/>
              <a:defRPr sz="3200">
                <a:solidFill>
                  <a:schemeClr val="tx1"/>
                </a:solidFill>
                <a:latin typeface="Times New Roman" panose="02020603050405020304" pitchFamily="18" charset="0"/>
              </a:defRPr>
            </a:lvl1pPr>
            <a:lvl2pPr marL="673100" indent="-258763" defTabSz="828675">
              <a:spcBef>
                <a:spcPct val="20000"/>
              </a:spcBef>
              <a:buChar char="–"/>
              <a:defRPr sz="2800">
                <a:solidFill>
                  <a:schemeClr val="tx1"/>
                </a:solidFill>
                <a:latin typeface="Times New Roman" panose="02020603050405020304" pitchFamily="18" charset="0"/>
              </a:defRPr>
            </a:lvl2pPr>
            <a:lvl3pPr marL="1035050" indent="-206375" defTabSz="828675">
              <a:spcBef>
                <a:spcPct val="20000"/>
              </a:spcBef>
              <a:buChar char="•"/>
              <a:defRPr sz="2400">
                <a:solidFill>
                  <a:schemeClr val="tx1"/>
                </a:solidFill>
                <a:latin typeface="Times New Roman" panose="02020603050405020304" pitchFamily="18" charset="0"/>
              </a:defRPr>
            </a:lvl3pPr>
            <a:lvl4pPr marL="1449388" indent="-206375" defTabSz="828675">
              <a:spcBef>
                <a:spcPct val="20000"/>
              </a:spcBef>
              <a:buChar char="–"/>
              <a:defRPr sz="2000">
                <a:solidFill>
                  <a:schemeClr val="tx1"/>
                </a:solidFill>
                <a:latin typeface="Times New Roman" panose="02020603050405020304" pitchFamily="18" charset="0"/>
              </a:defRPr>
            </a:lvl4pPr>
            <a:lvl5pPr marL="1863725" indent="-206375" defTabSz="828675">
              <a:spcBef>
                <a:spcPct val="20000"/>
              </a:spcBef>
              <a:buChar char="»"/>
              <a:defRPr sz="2000">
                <a:solidFill>
                  <a:schemeClr val="tx1"/>
                </a:solidFill>
                <a:latin typeface="Times New Roman" panose="02020603050405020304" pitchFamily="18" charset="0"/>
              </a:defRPr>
            </a:lvl5pPr>
            <a:lvl6pPr marL="23209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7781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2353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6925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lnSpc>
                <a:spcPts val="1813"/>
              </a:lnSpc>
              <a:spcBef>
                <a:spcPct val="0"/>
              </a:spcBef>
              <a:spcAft>
                <a:spcPct val="0"/>
              </a:spcAft>
              <a:buFontTx/>
              <a:buNone/>
            </a:pPr>
            <a:r>
              <a:rPr lang="en-US" altLang="zh-CN" sz="3600" dirty="0" smtClean="0">
                <a:solidFill>
                  <a:srgbClr val="000000"/>
                </a:solidFill>
                <a:latin typeface="Arial" panose="020B0604020202020204" pitchFamily="34" charset="0"/>
                <a:ea typeface="宋体" panose="02010600030101010101" pitchFamily="2" charset="-122"/>
                <a:cs typeface="Arial" panose="020B0604020202020204" pitchFamily="34" charset="0"/>
              </a:rPr>
              <a:t>…today </a:t>
            </a:r>
            <a:r>
              <a:rPr lang="en-US" altLang="zh-CN" sz="3600" dirty="0">
                <a:solidFill>
                  <a:srgbClr val="000000"/>
                </a:solidFill>
                <a:latin typeface="Arial" panose="020B0604020202020204" pitchFamily="34" charset="0"/>
                <a:ea typeface="宋体" panose="02010600030101010101" pitchFamily="2" charset="-122"/>
                <a:cs typeface="Arial" panose="020B0604020202020204" pitchFamily="34" charset="0"/>
              </a:rPr>
              <a:t>….</a:t>
            </a:r>
          </a:p>
        </p:txBody>
      </p:sp>
      <p:pic>
        <p:nvPicPr>
          <p:cNvPr id="43011" name="Picture 8" descr="microscoopio_eclipse_80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32138"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10" descr="microscopio-ottico-binoculare-da-laboratorio-69655-1556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97425"/>
            <a:ext cx="195421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4" descr="microscopi-per-applicazioni-di-routine-20796-23475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4241800"/>
            <a:ext cx="39243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925" y="981075"/>
            <a:ext cx="3267075"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5"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2038350"/>
            <a:ext cx="4048125" cy="280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527080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6FEC4"/>
        </a:solid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9286" y="1268760"/>
            <a:ext cx="4516461" cy="4320480"/>
          </a:xfrm>
          <a:prstGeom prst="rect">
            <a:avLst/>
          </a:prstGeom>
        </p:spPr>
      </p:pic>
      <p:pic>
        <p:nvPicPr>
          <p:cNvPr id="4" name="Immagine 3"/>
          <p:cNvPicPr>
            <a:picLocks noChangeAspect="1"/>
          </p:cNvPicPr>
          <p:nvPr/>
        </p:nvPicPr>
        <p:blipFill>
          <a:blip r:embed="rId3"/>
          <a:stretch>
            <a:fillRect/>
          </a:stretch>
        </p:blipFill>
        <p:spPr>
          <a:xfrm>
            <a:off x="4677480" y="1273575"/>
            <a:ext cx="4493334" cy="4298357"/>
          </a:xfrm>
          <a:prstGeom prst="rect">
            <a:avLst/>
          </a:prstGeom>
        </p:spPr>
      </p:pic>
      <p:sp>
        <p:nvSpPr>
          <p:cNvPr id="5" name="Rettangolo 4"/>
          <p:cNvSpPr/>
          <p:nvPr/>
        </p:nvSpPr>
        <p:spPr>
          <a:xfrm>
            <a:off x="705271" y="6094025"/>
            <a:ext cx="7836055" cy="338554"/>
          </a:xfrm>
          <a:prstGeom prst="rect">
            <a:avLst/>
          </a:prstGeom>
          <a:ln>
            <a:solidFill>
              <a:srgbClr val="FF0000"/>
            </a:solidFill>
          </a:ln>
        </p:spPr>
        <p:txBody>
          <a:bodyPr wrap="square">
            <a:spAutoFit/>
          </a:bodyPr>
          <a:lstStyle/>
          <a:p>
            <a:pPr eaLnBrk="0" fontAlgn="base" hangingPunct="0">
              <a:spcBef>
                <a:spcPct val="0"/>
              </a:spcBef>
              <a:spcAft>
                <a:spcPct val="0"/>
              </a:spcAft>
            </a:pPr>
            <a:r>
              <a:rPr lang="it-IT" sz="1600" dirty="0">
                <a:solidFill>
                  <a:srgbClr val="000000"/>
                </a:solidFill>
              </a:rPr>
              <a:t>https://www.microscopyu.com/tutorials/comparison-of-phase-contrast-and-dic-microscopy</a:t>
            </a:r>
          </a:p>
        </p:txBody>
      </p:sp>
      <p:sp>
        <p:nvSpPr>
          <p:cNvPr id="6" name="CasellaDiTesto 5"/>
          <p:cNvSpPr txBox="1"/>
          <p:nvPr/>
        </p:nvSpPr>
        <p:spPr>
          <a:xfrm>
            <a:off x="875896" y="332656"/>
            <a:ext cx="7272808" cy="584775"/>
          </a:xfrm>
          <a:prstGeom prst="rect">
            <a:avLst/>
          </a:prstGeom>
          <a:noFill/>
        </p:spPr>
        <p:txBody>
          <a:bodyPr wrap="square" rtlCol="0">
            <a:spAutoFit/>
          </a:bodyPr>
          <a:lstStyle/>
          <a:p>
            <a:pPr eaLnBrk="0" fontAlgn="base" hangingPunct="0">
              <a:spcBef>
                <a:spcPct val="0"/>
              </a:spcBef>
              <a:spcAft>
                <a:spcPct val="0"/>
              </a:spcAft>
            </a:pPr>
            <a:r>
              <a:rPr lang="it-IT" sz="3200" dirty="0" err="1">
                <a:solidFill>
                  <a:srgbClr val="000000"/>
                </a:solidFill>
                <a:latin typeface="Arial" panose="020B0604020202020204" pitchFamily="34" charset="0"/>
                <a:cs typeface="Arial" panose="020B0604020202020204" pitchFamily="34" charset="0"/>
              </a:rPr>
              <a:t>Comparison</a:t>
            </a:r>
            <a:r>
              <a:rPr lang="it-IT" sz="3200" dirty="0">
                <a:solidFill>
                  <a:srgbClr val="000000"/>
                </a:solidFill>
                <a:latin typeface="Arial" panose="020B0604020202020204" pitchFamily="34" charset="0"/>
                <a:cs typeface="Arial" panose="020B0604020202020204" pitchFamily="34" charset="0"/>
              </a:rPr>
              <a:t> </a:t>
            </a:r>
            <a:r>
              <a:rPr lang="it-IT" sz="3200" dirty="0" err="1">
                <a:solidFill>
                  <a:srgbClr val="000000"/>
                </a:solidFill>
                <a:latin typeface="Arial" panose="020B0604020202020204" pitchFamily="34" charset="0"/>
                <a:cs typeface="Arial" panose="020B0604020202020204" pitchFamily="34" charset="0"/>
              </a:rPr>
              <a:t>between</a:t>
            </a:r>
            <a:r>
              <a:rPr lang="it-IT" sz="3200" dirty="0">
                <a:solidFill>
                  <a:srgbClr val="000000"/>
                </a:solidFill>
                <a:latin typeface="Arial" panose="020B0604020202020204" pitchFamily="34" charset="0"/>
                <a:cs typeface="Arial" panose="020B0604020202020204" pitchFamily="34" charset="0"/>
              </a:rPr>
              <a:t> the </a:t>
            </a:r>
            <a:r>
              <a:rPr lang="it-IT" sz="3200" dirty="0" err="1">
                <a:solidFill>
                  <a:srgbClr val="000000"/>
                </a:solidFill>
                <a:latin typeface="Arial" panose="020B0604020202020204" pitchFamily="34" charset="0"/>
                <a:cs typeface="Arial" panose="020B0604020202020204" pitchFamily="34" charset="0"/>
              </a:rPr>
              <a:t>two</a:t>
            </a:r>
            <a:r>
              <a:rPr lang="it-IT" sz="3200" dirty="0">
                <a:solidFill>
                  <a:srgbClr val="000000"/>
                </a:solidFill>
                <a:latin typeface="Arial" panose="020B0604020202020204" pitchFamily="34" charset="0"/>
                <a:cs typeface="Arial" panose="020B0604020202020204" pitchFamily="34" charset="0"/>
              </a:rPr>
              <a:t> </a:t>
            </a:r>
            <a:r>
              <a:rPr lang="it-IT" sz="3200" dirty="0" err="1">
                <a:solidFill>
                  <a:srgbClr val="000000"/>
                </a:solidFill>
                <a:latin typeface="Arial" panose="020B0604020202020204" pitchFamily="34" charset="0"/>
                <a:cs typeface="Arial" panose="020B0604020202020204" pitchFamily="34" charset="0"/>
              </a:rPr>
              <a:t>methods</a:t>
            </a:r>
            <a:endParaRPr lang="it-IT" sz="3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124974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6FEC4"/>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04908" y="-1"/>
            <a:ext cx="2736304" cy="3321749"/>
          </a:xfrm>
          <a:prstGeom prst="rect">
            <a:avLst/>
          </a:prstGeom>
        </p:spPr>
      </p:pic>
      <p:pic>
        <p:nvPicPr>
          <p:cNvPr id="3" name="Immagine 2"/>
          <p:cNvPicPr>
            <a:picLocks noChangeAspect="1"/>
          </p:cNvPicPr>
          <p:nvPr/>
        </p:nvPicPr>
        <p:blipFill>
          <a:blip r:embed="rId3"/>
          <a:stretch>
            <a:fillRect/>
          </a:stretch>
        </p:blipFill>
        <p:spPr>
          <a:xfrm>
            <a:off x="3419872" y="-2"/>
            <a:ext cx="2736304" cy="3321749"/>
          </a:xfrm>
          <a:prstGeom prst="rect">
            <a:avLst/>
          </a:prstGeom>
        </p:spPr>
      </p:pic>
      <p:sp>
        <p:nvSpPr>
          <p:cNvPr id="4" name="CasellaDiTesto 3"/>
          <p:cNvSpPr txBox="1"/>
          <p:nvPr/>
        </p:nvSpPr>
        <p:spPr>
          <a:xfrm>
            <a:off x="1873060" y="2979383"/>
            <a:ext cx="1440160" cy="276999"/>
          </a:xfrm>
          <a:prstGeom prst="rect">
            <a:avLst/>
          </a:prstGeom>
          <a:noFill/>
        </p:spPr>
        <p:txBody>
          <a:bodyPr wrap="square" rtlCol="0">
            <a:spAutoFit/>
          </a:bodyPr>
          <a:lstStyle/>
          <a:p>
            <a:pPr eaLnBrk="0" fontAlgn="base" hangingPunct="0">
              <a:spcBef>
                <a:spcPct val="0"/>
              </a:spcBef>
              <a:spcAft>
                <a:spcPct val="0"/>
              </a:spcAft>
            </a:pPr>
            <a:r>
              <a:rPr lang="it-IT" sz="1200" b="1" dirty="0" err="1">
                <a:solidFill>
                  <a:srgbClr val="FFFFFF"/>
                </a:solidFill>
                <a:latin typeface="Arial" panose="020B0604020202020204" pitchFamily="34" charset="0"/>
                <a:cs typeface="Arial" panose="020B0604020202020204" pitchFamily="34" charset="0"/>
              </a:rPr>
              <a:t>Phase</a:t>
            </a:r>
            <a:r>
              <a:rPr lang="it-IT" sz="1200" b="1" dirty="0">
                <a:solidFill>
                  <a:srgbClr val="FFFFFF"/>
                </a:solidFill>
                <a:latin typeface="Arial" panose="020B0604020202020204" pitchFamily="34" charset="0"/>
                <a:cs typeface="Arial" panose="020B0604020202020204" pitchFamily="34" charset="0"/>
              </a:rPr>
              <a:t> </a:t>
            </a:r>
            <a:r>
              <a:rPr lang="it-IT" sz="1200" b="1" dirty="0" err="1">
                <a:solidFill>
                  <a:srgbClr val="FFFFFF"/>
                </a:solidFill>
                <a:latin typeface="Arial" panose="020B0604020202020204" pitchFamily="34" charset="0"/>
                <a:cs typeface="Arial" panose="020B0604020202020204" pitchFamily="34" charset="0"/>
              </a:rPr>
              <a:t>Contrast</a:t>
            </a:r>
            <a:endParaRPr lang="it-IT" sz="1200" b="1" dirty="0">
              <a:solidFill>
                <a:srgbClr val="FFFFFF"/>
              </a:solidFill>
              <a:latin typeface="Arial" panose="020B0604020202020204" pitchFamily="34" charset="0"/>
              <a:cs typeface="Arial" panose="020B0604020202020204" pitchFamily="34" charset="0"/>
            </a:endParaRPr>
          </a:p>
        </p:txBody>
      </p:sp>
      <p:pic>
        <p:nvPicPr>
          <p:cNvPr id="5" name="Immagine 4"/>
          <p:cNvPicPr>
            <a:picLocks noChangeAspect="1"/>
          </p:cNvPicPr>
          <p:nvPr/>
        </p:nvPicPr>
        <p:blipFill>
          <a:blip r:embed="rId4"/>
          <a:stretch>
            <a:fillRect/>
          </a:stretch>
        </p:blipFill>
        <p:spPr>
          <a:xfrm>
            <a:off x="2987824" y="3537452"/>
            <a:ext cx="2735315" cy="3320548"/>
          </a:xfrm>
          <a:prstGeom prst="rect">
            <a:avLst/>
          </a:prstGeom>
        </p:spPr>
      </p:pic>
      <p:pic>
        <p:nvPicPr>
          <p:cNvPr id="6" name="Immagine 5"/>
          <p:cNvPicPr>
            <a:picLocks noChangeAspect="1"/>
          </p:cNvPicPr>
          <p:nvPr/>
        </p:nvPicPr>
        <p:blipFill>
          <a:blip r:embed="rId5"/>
          <a:stretch>
            <a:fillRect/>
          </a:stretch>
        </p:blipFill>
        <p:spPr>
          <a:xfrm>
            <a:off x="5868144" y="3547878"/>
            <a:ext cx="2735315" cy="3320548"/>
          </a:xfrm>
          <a:prstGeom prst="rect">
            <a:avLst/>
          </a:prstGeom>
        </p:spPr>
      </p:pic>
    </p:spTree>
    <p:extLst>
      <p:ext uri="{BB962C8B-B14F-4D97-AF65-F5344CB8AC3E}">
        <p14:creationId xmlns:p14="http://schemas.microsoft.com/office/powerpoint/2010/main" val="106996025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6FEC4"/>
        </a:solidFill>
        <a:effectLst/>
      </p:bgPr>
    </p:bg>
    <p:spTree>
      <p:nvGrpSpPr>
        <p:cNvPr id="1" name=""/>
        <p:cNvGrpSpPr/>
        <p:nvPr/>
      </p:nvGrpSpPr>
      <p:grpSpPr>
        <a:xfrm>
          <a:off x="0" y="0"/>
          <a:ext cx="0" cy="0"/>
          <a:chOff x="0" y="0"/>
          <a:chExt cx="0" cy="0"/>
        </a:xfrm>
      </p:grpSpPr>
      <p:sp>
        <p:nvSpPr>
          <p:cNvPr id="2" name="CasellaDiTesto 1"/>
          <p:cNvSpPr txBox="1"/>
          <p:nvPr/>
        </p:nvSpPr>
        <p:spPr>
          <a:xfrm>
            <a:off x="179512" y="382060"/>
            <a:ext cx="4104456" cy="5386090"/>
          </a:xfrm>
          <a:prstGeom prst="rect">
            <a:avLst/>
          </a:prstGeom>
          <a:noFill/>
          <a:ln>
            <a:solidFill>
              <a:schemeClr val="tx1"/>
            </a:solidFill>
          </a:ln>
        </p:spPr>
        <p:txBody>
          <a:bodyPr wrap="square" rtlCol="0">
            <a:spAutoFit/>
          </a:bodyPr>
          <a:lstStyle/>
          <a:p>
            <a:pPr algn="ctr" eaLnBrk="0" fontAlgn="base" hangingPunct="0">
              <a:spcBef>
                <a:spcPct val="0"/>
              </a:spcBef>
              <a:spcAft>
                <a:spcPct val="0"/>
              </a:spcAft>
            </a:pPr>
            <a:r>
              <a:rPr lang="it-IT" sz="3200"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PHASE CONTRAST</a:t>
            </a:r>
          </a:p>
          <a:p>
            <a:pPr eaLnBrk="0" fontAlgn="base" hangingPunct="0">
              <a:spcBef>
                <a:spcPct val="0"/>
              </a:spcBef>
              <a:spcAft>
                <a:spcPct val="0"/>
              </a:spcAft>
            </a:pPr>
            <a:endParaRPr lang="it-IT" sz="24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2400" u="sng" dirty="0" err="1">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Pros</a:t>
            </a:r>
            <a:r>
              <a:rPr lang="it-IT" sz="2400" dirty="0">
                <a:solidFill>
                  <a:srgbClr val="000000"/>
                </a:solidFill>
                <a:latin typeface="Arial" panose="020B0604020202020204" pitchFamily="34" charset="0"/>
                <a:cs typeface="Arial" panose="020B0604020202020204" pitchFamily="34" charset="0"/>
              </a:rPr>
              <a:t>: </a:t>
            </a:r>
          </a:p>
          <a:p>
            <a:pPr eaLnBrk="0" fontAlgn="base" hangingPunct="0">
              <a:spcBef>
                <a:spcPct val="0"/>
              </a:spcBef>
              <a:spcAft>
                <a:spcPct val="0"/>
              </a:spcAft>
            </a:pPr>
            <a:endParaRPr lang="it-IT" sz="2400" dirty="0">
              <a:solidFill>
                <a:srgbClr val="000000"/>
              </a:solidFill>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Arial" panose="020B0604020202020204" pitchFamily="34" charset="0"/>
              <a:buChar char="•"/>
            </a:pPr>
            <a:r>
              <a:rPr lang="it-IT" sz="2400" dirty="0" smtClean="0">
                <a:solidFill>
                  <a:srgbClr val="000000"/>
                </a:solidFill>
                <a:latin typeface="Arial" panose="020B0604020202020204" pitchFamily="34" charset="0"/>
                <a:cs typeface="Arial" panose="020B0604020202020204" pitchFamily="34" charset="0"/>
              </a:rPr>
              <a:t>Cheap</a:t>
            </a:r>
            <a:endParaRPr lang="it-IT" sz="2400" dirty="0">
              <a:solidFill>
                <a:srgbClr val="000000"/>
              </a:solidFill>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Arial" panose="020B0604020202020204" pitchFamily="34" charset="0"/>
              <a:buChar char="•"/>
            </a:pPr>
            <a:r>
              <a:rPr lang="it-IT" sz="2400" dirty="0">
                <a:solidFill>
                  <a:srgbClr val="000000"/>
                </a:solidFill>
                <a:latin typeface="Arial" panose="020B0604020202020204" pitchFamily="34" charset="0"/>
                <a:cs typeface="Arial" panose="020B0604020202020204" pitchFamily="34" charset="0"/>
              </a:rPr>
              <a:t>Simple</a:t>
            </a:r>
          </a:p>
          <a:p>
            <a:pPr eaLnBrk="0" fontAlgn="base" hangingPunct="0">
              <a:spcBef>
                <a:spcPct val="0"/>
              </a:spcBef>
              <a:spcAft>
                <a:spcPct val="0"/>
              </a:spcAft>
            </a:pPr>
            <a:endParaRPr lang="it-IT" sz="24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24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24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2400" u="sng" dirty="0" err="1">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a:t>
            </a:r>
            <a:r>
              <a:rPr lang="it-IT" sz="2400" dirty="0">
                <a:solidFill>
                  <a:srgbClr val="000000"/>
                </a:solidFill>
                <a:latin typeface="Arial" panose="020B0604020202020204" pitchFamily="34" charset="0"/>
                <a:cs typeface="Arial" panose="020B0604020202020204" pitchFamily="34" charset="0"/>
              </a:rPr>
              <a:t>: </a:t>
            </a:r>
          </a:p>
          <a:p>
            <a:pPr eaLnBrk="0" fontAlgn="base" hangingPunct="0">
              <a:spcBef>
                <a:spcPct val="0"/>
              </a:spcBef>
              <a:spcAft>
                <a:spcPct val="0"/>
              </a:spcAft>
            </a:pPr>
            <a:endParaRPr lang="it-IT" sz="2400" dirty="0">
              <a:solidFill>
                <a:srgbClr val="000000"/>
              </a:solidFill>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Arial" panose="020B0604020202020204" pitchFamily="34" charset="0"/>
              <a:buChar char="•"/>
            </a:pPr>
            <a:r>
              <a:rPr lang="it-IT" sz="2400" dirty="0" err="1">
                <a:solidFill>
                  <a:srgbClr val="000000"/>
                </a:solidFill>
                <a:latin typeface="Arial" panose="020B0604020202020204" pitchFamily="34" charset="0"/>
                <a:cs typeface="Arial" panose="020B0604020202020204" pitchFamily="34" charset="0"/>
              </a:rPr>
              <a:t>Poor</a:t>
            </a:r>
            <a:r>
              <a:rPr lang="it-IT" sz="2400" dirty="0">
                <a:solidFill>
                  <a:srgbClr val="000000"/>
                </a:solidFill>
                <a:latin typeface="Arial" panose="020B0604020202020204" pitchFamily="34" charset="0"/>
                <a:cs typeface="Arial" panose="020B0604020202020204" pitchFamily="34" charset="0"/>
              </a:rPr>
              <a:t> resolution</a:t>
            </a:r>
          </a:p>
          <a:p>
            <a:pPr marL="342900" indent="-342900" eaLnBrk="0" fontAlgn="base" hangingPunct="0">
              <a:spcBef>
                <a:spcPct val="0"/>
              </a:spcBef>
              <a:spcAft>
                <a:spcPct val="0"/>
              </a:spcAft>
              <a:buFont typeface="Arial" panose="020B0604020202020204" pitchFamily="34" charset="0"/>
              <a:buChar char="•"/>
            </a:pPr>
            <a:r>
              <a:rPr lang="it-IT" sz="2400" dirty="0">
                <a:solidFill>
                  <a:srgbClr val="000000"/>
                </a:solidFill>
                <a:latin typeface="Arial" panose="020B0604020202020204" pitchFamily="34" charset="0"/>
                <a:cs typeface="Arial" panose="020B0604020202020204" pitchFamily="34" charset="0"/>
              </a:rPr>
              <a:t>Halo </a:t>
            </a:r>
            <a:r>
              <a:rPr lang="it-IT" sz="2400" dirty="0" err="1">
                <a:solidFill>
                  <a:srgbClr val="000000"/>
                </a:solidFill>
                <a:latin typeface="Arial" panose="020B0604020202020204" pitchFamily="34" charset="0"/>
                <a:cs typeface="Arial" panose="020B0604020202020204" pitchFamily="34" charset="0"/>
              </a:rPr>
              <a:t>around</a:t>
            </a:r>
            <a:r>
              <a:rPr lang="it-IT" sz="2400" dirty="0">
                <a:solidFill>
                  <a:srgbClr val="000000"/>
                </a:solidFill>
                <a:latin typeface="Arial" panose="020B0604020202020204" pitchFamily="34" charset="0"/>
                <a:cs typeface="Arial" panose="020B0604020202020204" pitchFamily="34" charset="0"/>
              </a:rPr>
              <a:t> </a:t>
            </a:r>
            <a:r>
              <a:rPr lang="it-IT" sz="2400" dirty="0" err="1">
                <a:solidFill>
                  <a:srgbClr val="000000"/>
                </a:solidFill>
                <a:latin typeface="Arial" panose="020B0604020202020204" pitchFamily="34" charset="0"/>
                <a:cs typeface="Arial" panose="020B0604020202020204" pitchFamily="34" charset="0"/>
              </a:rPr>
              <a:t>object</a:t>
            </a:r>
            <a:endParaRPr lang="it-IT" sz="2400" dirty="0">
              <a:solidFill>
                <a:srgbClr val="000000"/>
              </a:solidFill>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Arial" panose="020B0604020202020204" pitchFamily="34" charset="0"/>
              <a:buChar char="•"/>
            </a:pPr>
            <a:endParaRPr lang="it-IT" sz="2400" dirty="0">
              <a:solidFill>
                <a:srgbClr val="000000"/>
              </a:solidFill>
              <a:latin typeface="Arial" panose="020B0604020202020204" pitchFamily="34" charset="0"/>
              <a:cs typeface="Arial" panose="020B0604020202020204" pitchFamily="34" charset="0"/>
            </a:endParaRPr>
          </a:p>
        </p:txBody>
      </p:sp>
      <p:sp>
        <p:nvSpPr>
          <p:cNvPr id="3" name="CasellaDiTesto 2"/>
          <p:cNvSpPr txBox="1"/>
          <p:nvPr/>
        </p:nvSpPr>
        <p:spPr>
          <a:xfrm>
            <a:off x="4671623" y="382060"/>
            <a:ext cx="4248797" cy="5386090"/>
          </a:xfrm>
          <a:prstGeom prst="rect">
            <a:avLst/>
          </a:prstGeom>
          <a:noFill/>
          <a:ln>
            <a:solidFill>
              <a:schemeClr val="tx1"/>
            </a:solidFill>
          </a:ln>
        </p:spPr>
        <p:txBody>
          <a:bodyPr wrap="square" rtlCol="0">
            <a:spAutoFit/>
          </a:bodyPr>
          <a:lstStyle/>
          <a:p>
            <a:pPr algn="ctr" eaLnBrk="0" fontAlgn="base" hangingPunct="0">
              <a:spcBef>
                <a:spcPct val="0"/>
              </a:spcBef>
              <a:spcAft>
                <a:spcPct val="0"/>
              </a:spcAft>
            </a:pPr>
            <a:r>
              <a:rPr lang="it-IT" sz="3200"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DIC</a:t>
            </a:r>
          </a:p>
          <a:p>
            <a:pPr eaLnBrk="0" fontAlgn="base" hangingPunct="0">
              <a:spcBef>
                <a:spcPct val="0"/>
              </a:spcBef>
              <a:spcAft>
                <a:spcPct val="0"/>
              </a:spcAft>
            </a:pPr>
            <a:endParaRPr lang="it-IT" sz="24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2400" u="sng" dirty="0" err="1" smtClean="0">
                <a:solidFill>
                  <a:srgbClr val="000000"/>
                </a:solidFill>
                <a:latin typeface="Arial" panose="020B0604020202020204" pitchFamily="34" charset="0"/>
                <a:cs typeface="Arial" panose="020B0604020202020204" pitchFamily="34" charset="0"/>
              </a:rPr>
              <a:t>Pros</a:t>
            </a:r>
            <a:r>
              <a:rPr lang="it-IT" sz="2400" dirty="0" smtClean="0">
                <a:solidFill>
                  <a:srgbClr val="000000"/>
                </a:solidFill>
                <a:latin typeface="Arial" panose="020B0604020202020204" pitchFamily="34" charset="0"/>
                <a:cs typeface="Arial" panose="020B0604020202020204" pitchFamily="34" charset="0"/>
              </a:rPr>
              <a:t>:</a:t>
            </a:r>
          </a:p>
          <a:p>
            <a:pPr eaLnBrk="0" fontAlgn="base" hangingPunct="0">
              <a:spcBef>
                <a:spcPct val="0"/>
              </a:spcBef>
              <a:spcAft>
                <a:spcPct val="0"/>
              </a:spcAft>
            </a:pPr>
            <a:endParaRPr lang="it-IT" sz="2400" dirty="0" smtClean="0">
              <a:solidFill>
                <a:srgbClr val="000000"/>
              </a:solidFill>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Arial" panose="020B0604020202020204" pitchFamily="34" charset="0"/>
              <a:buChar char="•"/>
            </a:pPr>
            <a:r>
              <a:rPr lang="it-IT" sz="2400" dirty="0" err="1" smtClean="0">
                <a:solidFill>
                  <a:srgbClr val="000000"/>
                </a:solidFill>
                <a:latin typeface="Arial" panose="020B0604020202020204" pitchFamily="34" charset="0"/>
                <a:cs typeface="Arial" panose="020B0604020202020204" pitchFamily="34" charset="0"/>
              </a:rPr>
              <a:t>Higher</a:t>
            </a:r>
            <a:r>
              <a:rPr lang="it-IT" sz="2400" dirty="0" smtClean="0">
                <a:solidFill>
                  <a:srgbClr val="000000"/>
                </a:solidFill>
                <a:latin typeface="Arial" panose="020B0604020202020204" pitchFamily="34" charset="0"/>
                <a:cs typeface="Arial" panose="020B0604020202020204" pitchFamily="34" charset="0"/>
              </a:rPr>
              <a:t> </a:t>
            </a:r>
            <a:r>
              <a:rPr lang="it-IT" sz="2400" dirty="0">
                <a:solidFill>
                  <a:srgbClr val="000000"/>
                </a:solidFill>
                <a:latin typeface="Arial" panose="020B0604020202020204" pitchFamily="34" charset="0"/>
                <a:cs typeface="Arial" panose="020B0604020202020204" pitchFamily="34" charset="0"/>
              </a:rPr>
              <a:t>resolution</a:t>
            </a:r>
          </a:p>
          <a:p>
            <a:pPr marL="342900" indent="-342900" eaLnBrk="0" fontAlgn="base" hangingPunct="0">
              <a:spcBef>
                <a:spcPct val="0"/>
              </a:spcBef>
              <a:spcAft>
                <a:spcPct val="0"/>
              </a:spcAft>
              <a:buFont typeface="Arial" panose="020B0604020202020204" pitchFamily="34" charset="0"/>
              <a:buChar char="•"/>
            </a:pPr>
            <a:r>
              <a:rPr lang="it-IT" sz="2400" dirty="0">
                <a:solidFill>
                  <a:srgbClr val="000000"/>
                </a:solidFill>
                <a:latin typeface="Arial" panose="020B0604020202020204" pitchFamily="34" charset="0"/>
                <a:cs typeface="Arial" panose="020B0604020202020204" pitchFamily="34" charset="0"/>
              </a:rPr>
              <a:t>No </a:t>
            </a:r>
            <a:r>
              <a:rPr lang="it-IT" sz="2400" dirty="0" err="1">
                <a:solidFill>
                  <a:srgbClr val="000000"/>
                </a:solidFill>
                <a:latin typeface="Arial" panose="020B0604020202020204" pitchFamily="34" charset="0"/>
                <a:cs typeface="Arial" panose="020B0604020202020204" pitchFamily="34" charset="0"/>
              </a:rPr>
              <a:t>halo</a:t>
            </a:r>
            <a:endParaRPr lang="it-IT" sz="2400" dirty="0">
              <a:solidFill>
                <a:srgbClr val="000000"/>
              </a:solidFill>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Arial" panose="020B0604020202020204" pitchFamily="34" charset="0"/>
              <a:buChar char="•"/>
            </a:pPr>
            <a:r>
              <a:rPr lang="it-IT" sz="2400" dirty="0">
                <a:solidFill>
                  <a:srgbClr val="000000"/>
                </a:solidFill>
                <a:latin typeface="Arial" panose="020B0604020202020204" pitchFamily="34" charset="0"/>
                <a:cs typeface="Arial" panose="020B0604020202020204" pitchFamily="34" charset="0"/>
              </a:rPr>
              <a:t>3D </a:t>
            </a:r>
            <a:r>
              <a:rPr lang="it-IT" sz="2400" dirty="0" err="1">
                <a:solidFill>
                  <a:srgbClr val="000000"/>
                </a:solidFill>
                <a:latin typeface="Arial" panose="020B0604020202020204" pitchFamily="34" charset="0"/>
                <a:cs typeface="Arial" panose="020B0604020202020204" pitchFamily="34" charset="0"/>
              </a:rPr>
              <a:t>effect</a:t>
            </a:r>
            <a:endParaRPr lang="it-IT" sz="24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24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2400" dirty="0">
                <a:solidFill>
                  <a:srgbClr val="000000"/>
                </a:solidFill>
                <a:latin typeface="Arial" panose="020B0604020202020204" pitchFamily="34" charset="0"/>
                <a:cs typeface="Arial" panose="020B0604020202020204" pitchFamily="34" charset="0"/>
              </a:rPr>
              <a:t> </a:t>
            </a:r>
          </a:p>
          <a:p>
            <a:pPr eaLnBrk="0" fontAlgn="base" hangingPunct="0">
              <a:spcBef>
                <a:spcPct val="0"/>
              </a:spcBef>
              <a:spcAft>
                <a:spcPct val="0"/>
              </a:spcAft>
            </a:pPr>
            <a:r>
              <a:rPr lang="it-IT" sz="2400" u="sng" dirty="0" err="1">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a:t>
            </a:r>
            <a:r>
              <a:rPr lang="it-IT" sz="2400" dirty="0" smtClean="0">
                <a:solidFill>
                  <a:srgbClr val="000000"/>
                </a:solidFill>
                <a:latin typeface="Arial" panose="020B0604020202020204" pitchFamily="34" charset="0"/>
                <a:cs typeface="Arial" panose="020B0604020202020204" pitchFamily="34" charset="0"/>
              </a:rPr>
              <a:t>:</a:t>
            </a:r>
          </a:p>
          <a:p>
            <a:pPr eaLnBrk="0" fontAlgn="base" hangingPunct="0">
              <a:spcBef>
                <a:spcPct val="0"/>
              </a:spcBef>
              <a:spcAft>
                <a:spcPct val="0"/>
              </a:spcAft>
            </a:pPr>
            <a:endParaRPr lang="it-IT" sz="2400" dirty="0">
              <a:solidFill>
                <a:srgbClr val="000000"/>
              </a:solidFill>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Arial" panose="020B0604020202020204" pitchFamily="34" charset="0"/>
              <a:buChar char="•"/>
            </a:pPr>
            <a:r>
              <a:rPr lang="it-IT" sz="2400" dirty="0" err="1" smtClean="0">
                <a:solidFill>
                  <a:srgbClr val="000000"/>
                </a:solidFill>
                <a:latin typeface="Arial" panose="020B0604020202020204" pitchFamily="34" charset="0"/>
                <a:cs typeface="Arial" panose="020B0604020202020204" pitchFamily="34" charset="0"/>
              </a:rPr>
              <a:t>Expensive</a:t>
            </a:r>
            <a:endParaRPr lang="it-IT" sz="2400" dirty="0">
              <a:solidFill>
                <a:srgbClr val="000000"/>
              </a:solidFill>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Arial" panose="020B0604020202020204" pitchFamily="34" charset="0"/>
              <a:buChar char="•"/>
            </a:pPr>
            <a:r>
              <a:rPr lang="it-IT" sz="2400" dirty="0" err="1">
                <a:solidFill>
                  <a:srgbClr val="000000"/>
                </a:solidFill>
                <a:latin typeface="Arial" panose="020B0604020202020204" pitchFamily="34" charset="0"/>
                <a:cs typeface="Arial" panose="020B0604020202020204" pitchFamily="34" charset="0"/>
              </a:rPr>
              <a:t>Complicated</a:t>
            </a:r>
            <a:endParaRPr lang="it-IT" sz="24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2400" dirty="0">
              <a:solidFill>
                <a:srgbClr val="000000"/>
              </a:solidFill>
              <a:latin typeface="Arial" panose="020B0604020202020204" pitchFamily="34" charset="0"/>
              <a:cs typeface="Arial" panose="020B0604020202020204" pitchFamily="34" charset="0"/>
            </a:endParaRPr>
          </a:p>
        </p:txBody>
      </p:sp>
      <p:sp>
        <p:nvSpPr>
          <p:cNvPr id="4" name="Rettangolo 3"/>
          <p:cNvSpPr/>
          <p:nvPr/>
        </p:nvSpPr>
        <p:spPr>
          <a:xfrm>
            <a:off x="589873" y="6091406"/>
            <a:ext cx="8163499" cy="461665"/>
          </a:xfrm>
          <a:prstGeom prst="rect">
            <a:avLst/>
          </a:prstGeom>
        </p:spPr>
        <p:txBody>
          <a:bodyPr wrap="square">
            <a:spAutoFit/>
          </a:bodyPr>
          <a:lstStyle/>
          <a:p>
            <a:r>
              <a:rPr lang="en-US" sz="2400" dirty="0" smtClean="0">
                <a:solidFill>
                  <a:srgbClr val="FF0000"/>
                </a:solidFill>
                <a:latin typeface="Arial" panose="020B0604020202020204" pitchFamily="34" charset="0"/>
                <a:cs typeface="Arial" panose="020B0604020202020204" pitchFamily="34" charset="0"/>
              </a:rPr>
              <a:t>Choose </a:t>
            </a:r>
            <a:r>
              <a:rPr lang="en-US" sz="2400" dirty="0">
                <a:solidFill>
                  <a:srgbClr val="FF0000"/>
                </a:solidFill>
                <a:latin typeface="Arial" panose="020B0604020202020204" pitchFamily="34" charset="0"/>
                <a:cs typeface="Arial" panose="020B0604020202020204" pitchFamily="34" charset="0"/>
              </a:rPr>
              <a:t>one or the other depending on your real </a:t>
            </a:r>
            <a:r>
              <a:rPr lang="en-US" sz="2400" dirty="0" smtClean="0">
                <a:solidFill>
                  <a:srgbClr val="FF0000"/>
                </a:solidFill>
                <a:latin typeface="Arial" panose="020B0604020202020204" pitchFamily="34" charset="0"/>
                <a:cs typeface="Arial" panose="020B0604020202020204" pitchFamily="34" charset="0"/>
              </a:rPr>
              <a:t>needs…</a:t>
            </a:r>
            <a:endParaRPr lang="it-IT"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502228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6FEC4"/>
        </a:solidFill>
        <a:effectLst/>
      </p:bgPr>
    </p:bg>
    <p:spTree>
      <p:nvGrpSpPr>
        <p:cNvPr id="1" name=""/>
        <p:cNvGrpSpPr/>
        <p:nvPr/>
      </p:nvGrpSpPr>
      <p:grpSpPr>
        <a:xfrm>
          <a:off x="0" y="0"/>
          <a:ext cx="0" cy="0"/>
          <a:chOff x="0" y="0"/>
          <a:chExt cx="0" cy="0"/>
        </a:xfrm>
      </p:grpSpPr>
      <p:sp>
        <p:nvSpPr>
          <p:cNvPr id="2" name="CasellaDiTesto 1"/>
          <p:cNvSpPr txBox="1"/>
          <p:nvPr/>
        </p:nvSpPr>
        <p:spPr>
          <a:xfrm>
            <a:off x="755576" y="2636912"/>
            <a:ext cx="7531229" cy="769441"/>
          </a:xfrm>
          <a:prstGeom prst="rect">
            <a:avLst/>
          </a:prstGeom>
          <a:noFill/>
        </p:spPr>
        <p:txBody>
          <a:bodyPr wrap="none" rtlCol="0">
            <a:spAutoFit/>
          </a:bodyPr>
          <a:lstStyle/>
          <a:p>
            <a:pPr eaLnBrk="0" fontAlgn="base" hangingPunct="0">
              <a:spcBef>
                <a:spcPct val="0"/>
              </a:spcBef>
              <a:spcAft>
                <a:spcPct val="0"/>
              </a:spcAft>
            </a:pPr>
            <a:r>
              <a:rPr lang="it-IT" sz="4400" dirty="0" err="1">
                <a:solidFill>
                  <a:srgbClr val="000000"/>
                </a:solidFill>
                <a:latin typeface="Arial" panose="020B0604020202020204" pitchFamily="34" charset="0"/>
                <a:cs typeface="Arial" panose="020B0604020202020204" pitchFamily="34" charset="0"/>
              </a:rPr>
              <a:t>Thank</a:t>
            </a:r>
            <a:r>
              <a:rPr lang="it-IT" sz="4400" dirty="0">
                <a:solidFill>
                  <a:srgbClr val="000000"/>
                </a:solidFill>
                <a:latin typeface="Arial" panose="020B0604020202020204" pitchFamily="34" charset="0"/>
                <a:cs typeface="Arial" panose="020B0604020202020204" pitchFamily="34" charset="0"/>
              </a:rPr>
              <a:t> </a:t>
            </a:r>
            <a:r>
              <a:rPr lang="it-IT" sz="4400" dirty="0" err="1">
                <a:solidFill>
                  <a:srgbClr val="000000"/>
                </a:solidFill>
                <a:latin typeface="Arial" panose="020B0604020202020204" pitchFamily="34" charset="0"/>
                <a:cs typeface="Arial" panose="020B0604020202020204" pitchFamily="34" charset="0"/>
              </a:rPr>
              <a:t>you</a:t>
            </a:r>
            <a:r>
              <a:rPr lang="it-IT" sz="4400" dirty="0">
                <a:solidFill>
                  <a:srgbClr val="000000"/>
                </a:solidFill>
                <a:latin typeface="Arial" panose="020B0604020202020204" pitchFamily="34" charset="0"/>
                <a:cs typeface="Arial" panose="020B0604020202020204" pitchFamily="34" charset="0"/>
              </a:rPr>
              <a:t> for </a:t>
            </a:r>
            <a:r>
              <a:rPr lang="it-IT" sz="4400" dirty="0" err="1">
                <a:solidFill>
                  <a:srgbClr val="000000"/>
                </a:solidFill>
                <a:latin typeface="Arial" panose="020B0604020202020204" pitchFamily="34" charset="0"/>
                <a:cs typeface="Arial" panose="020B0604020202020204" pitchFamily="34" charset="0"/>
              </a:rPr>
              <a:t>your</a:t>
            </a:r>
            <a:r>
              <a:rPr lang="it-IT" sz="4400" dirty="0">
                <a:solidFill>
                  <a:srgbClr val="000000"/>
                </a:solidFill>
                <a:latin typeface="Arial" panose="020B0604020202020204" pitchFamily="34" charset="0"/>
                <a:cs typeface="Arial" panose="020B0604020202020204" pitchFamily="34" charset="0"/>
              </a:rPr>
              <a:t> </a:t>
            </a:r>
            <a:r>
              <a:rPr lang="it-IT" sz="4400" dirty="0" err="1">
                <a:solidFill>
                  <a:srgbClr val="000000"/>
                </a:solidFill>
                <a:latin typeface="Arial" panose="020B0604020202020204" pitchFamily="34" charset="0"/>
                <a:cs typeface="Arial" panose="020B0604020202020204" pitchFamily="34" charset="0"/>
              </a:rPr>
              <a:t>attention</a:t>
            </a:r>
            <a:r>
              <a:rPr lang="it-IT" sz="4400" dirty="0">
                <a:solidFill>
                  <a:srgbClr val="0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508091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0" y="0"/>
            <a:ext cx="9144000" cy="6924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a:spcBef>
                <a:spcPct val="20000"/>
              </a:spcBef>
              <a:buChar char="»"/>
              <a:defRPr sz="2000">
                <a:solidFill>
                  <a:schemeClr val="tx1"/>
                </a:solidFill>
                <a:latin typeface="Times New Roman" panose="02020603050405020304" pitchFamily="18" charset="0"/>
              </a:defRPr>
            </a:lvl5pPr>
            <a:lvl6pPr eaLnBrk="0" fontAlgn="base" hangingPunct="0">
              <a:spcBef>
                <a:spcPct val="20000"/>
              </a:spcBef>
              <a:spcAft>
                <a:spcPct val="0"/>
              </a:spcAft>
              <a:buChar char="»"/>
              <a:defRPr sz="2000">
                <a:solidFill>
                  <a:schemeClr val="tx1"/>
                </a:solidFill>
                <a:latin typeface="Times New Roman" panose="02020603050405020304" pitchFamily="18" charset="0"/>
              </a:defRPr>
            </a:lvl6pPr>
            <a:lvl7pPr eaLnBrk="0" fontAlgn="base" hangingPunct="0">
              <a:spcBef>
                <a:spcPct val="20000"/>
              </a:spcBef>
              <a:spcAft>
                <a:spcPct val="0"/>
              </a:spcAft>
              <a:buChar char="»"/>
              <a:defRPr sz="2000">
                <a:solidFill>
                  <a:schemeClr val="tx1"/>
                </a:solidFill>
                <a:latin typeface="Times New Roman" panose="02020603050405020304" pitchFamily="18" charset="0"/>
              </a:defRPr>
            </a:lvl7pPr>
            <a:lvl8pPr eaLnBrk="0" fontAlgn="base" hangingPunct="0">
              <a:spcBef>
                <a:spcPct val="20000"/>
              </a:spcBef>
              <a:spcAft>
                <a:spcPct val="0"/>
              </a:spcAft>
              <a:buChar char="»"/>
              <a:defRPr sz="2000">
                <a:solidFill>
                  <a:schemeClr val="tx1"/>
                </a:solidFill>
                <a:latin typeface="Times New Roman" panose="02020603050405020304" pitchFamily="18" charset="0"/>
              </a:defRPr>
            </a:lvl8pPr>
            <a:lvl9pPr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FontTx/>
              <a:buNone/>
            </a:pPr>
            <a:r>
              <a:rPr lang="it-IT" altLang="it-IT" dirty="0" smtClean="0">
                <a:solidFill>
                  <a:srgbClr val="000000"/>
                </a:solidFill>
                <a:latin typeface="Arial" panose="020B0604020202020204" pitchFamily="34" charset="0"/>
                <a:cs typeface="Arial" panose="020B0604020202020204" pitchFamily="34" charset="0"/>
              </a:rPr>
              <a:t>THE  </a:t>
            </a:r>
            <a:r>
              <a:rPr lang="it-IT" altLang="it-IT" dirty="0">
                <a:solidFill>
                  <a:srgbClr val="000000"/>
                </a:solidFill>
                <a:latin typeface="Arial" panose="020B0604020202020204" pitchFamily="34" charset="0"/>
                <a:cs typeface="Arial" panose="020B0604020202020204" pitchFamily="34" charset="0"/>
              </a:rPr>
              <a:t>MICROSCOPE</a:t>
            </a:r>
          </a:p>
          <a:p>
            <a:pPr algn="just" fontAlgn="base">
              <a:spcBef>
                <a:spcPct val="50000"/>
              </a:spcBef>
              <a:spcAft>
                <a:spcPct val="0"/>
              </a:spcAft>
              <a:buFontTx/>
              <a:buNone/>
            </a:pPr>
            <a:r>
              <a:rPr lang="en-US" altLang="it-IT" sz="2000" dirty="0" smtClean="0">
                <a:solidFill>
                  <a:srgbClr val="000000"/>
                </a:solidFill>
                <a:latin typeface="Arial" panose="020B0604020202020204" pitchFamily="34" charset="0"/>
                <a:cs typeface="Arial" panose="020B0604020202020204" pitchFamily="34" charset="0"/>
              </a:rPr>
              <a:t>-    It produces enlarged and resolved images of small objects</a:t>
            </a:r>
          </a:p>
          <a:p>
            <a:pPr marL="342900" indent="-342900" algn="just" fontAlgn="base">
              <a:spcBef>
                <a:spcPct val="50000"/>
              </a:spcBef>
              <a:spcAft>
                <a:spcPct val="0"/>
              </a:spcAft>
              <a:buFontTx/>
              <a:buChar char="-"/>
            </a:pPr>
            <a:r>
              <a:rPr lang="en-US" altLang="it-IT" sz="2000" dirty="0" smtClean="0">
                <a:solidFill>
                  <a:srgbClr val="000000"/>
                </a:solidFill>
                <a:latin typeface="Arial" panose="020B0604020202020204" pitchFamily="34" charset="0"/>
                <a:cs typeface="Arial" panose="020B0604020202020204" pitchFamily="34" charset="0"/>
              </a:rPr>
              <a:t>It allows </a:t>
            </a:r>
            <a:r>
              <a:rPr lang="en-US" altLang="it-IT" sz="2000" dirty="0">
                <a:solidFill>
                  <a:srgbClr val="000000"/>
                </a:solidFill>
                <a:latin typeface="Arial" panose="020B0604020202020204" pitchFamily="34" charset="0"/>
                <a:cs typeface="Arial" panose="020B0604020202020204" pitchFamily="34" charset="0"/>
              </a:rPr>
              <a:t>direct </a:t>
            </a:r>
            <a:r>
              <a:rPr lang="en-US" altLang="it-IT" sz="2000" dirty="0" smtClean="0">
                <a:solidFill>
                  <a:srgbClr val="000000"/>
                </a:solidFill>
                <a:latin typeface="Arial" panose="020B0604020202020204" pitchFamily="34" charset="0"/>
                <a:cs typeface="Arial" panose="020B0604020202020204" pitchFamily="34" charset="0"/>
              </a:rPr>
              <a:t>observation, or indirect </a:t>
            </a:r>
            <a:r>
              <a:rPr lang="en-US" altLang="it-IT" sz="2000" dirty="0">
                <a:solidFill>
                  <a:srgbClr val="000000"/>
                </a:solidFill>
                <a:latin typeface="Arial" panose="020B0604020202020204" pitchFamily="34" charset="0"/>
                <a:cs typeface="Arial" panose="020B0604020202020204" pitchFamily="34" charset="0"/>
              </a:rPr>
              <a:t>through photography and/or </a:t>
            </a:r>
            <a:r>
              <a:rPr lang="en-US" altLang="it-IT" sz="2000" dirty="0" smtClean="0">
                <a:solidFill>
                  <a:srgbClr val="000000"/>
                </a:solidFill>
                <a:latin typeface="Arial" panose="020B0604020202020204" pitchFamily="34" charset="0"/>
                <a:cs typeface="Arial" panose="020B0604020202020204" pitchFamily="34" charset="0"/>
              </a:rPr>
              <a:t>electronic  systems</a:t>
            </a:r>
            <a:endParaRPr lang="it-IT" altLang="it-IT" sz="2000" dirty="0">
              <a:solidFill>
                <a:srgbClr val="000000"/>
              </a:solidFill>
              <a:latin typeface="Arial" panose="020B0604020202020204" pitchFamily="34" charset="0"/>
              <a:cs typeface="Arial" panose="020B0604020202020204" pitchFamily="34" charset="0"/>
            </a:endParaRPr>
          </a:p>
          <a:p>
            <a:pPr fontAlgn="base">
              <a:spcBef>
                <a:spcPct val="50000"/>
              </a:spcBef>
              <a:spcAft>
                <a:spcPct val="0"/>
              </a:spcAft>
            </a:pPr>
            <a:r>
              <a:rPr lang="it-IT" altLang="it-IT" sz="1800" dirty="0" smtClean="0">
                <a:solidFill>
                  <a:srgbClr val="000000"/>
                </a:solidFill>
                <a:latin typeface="Arial" panose="020B0604020202020204" pitchFamily="34" charset="0"/>
                <a:cs typeface="Arial" panose="020B0604020202020204" pitchFamily="34" charset="0"/>
              </a:rPr>
              <a:t> </a:t>
            </a:r>
            <a:r>
              <a:rPr lang="it-IT" altLang="it-IT" sz="2400" b="1" dirty="0">
                <a:solidFill>
                  <a:srgbClr val="0000FF"/>
                </a:solidFill>
                <a:latin typeface="Arial" panose="020B0604020202020204" pitchFamily="34" charset="0"/>
                <a:cs typeface="Arial" panose="020B0604020202020204" pitchFamily="34" charset="0"/>
              </a:rPr>
              <a:t>OPTIC</a:t>
            </a:r>
            <a:r>
              <a:rPr lang="it-IT" altLang="it-IT" sz="1800" dirty="0">
                <a:solidFill>
                  <a:srgbClr val="0000FF"/>
                </a:solidFill>
                <a:latin typeface="Arial" panose="020B0604020202020204" pitchFamily="34" charset="0"/>
                <a:cs typeface="Arial" panose="020B0604020202020204" pitchFamily="34" charset="0"/>
              </a:rPr>
              <a:t> </a:t>
            </a:r>
            <a:r>
              <a:rPr lang="it-IT" altLang="it-IT" sz="1800" dirty="0" smtClean="0">
                <a:solidFill>
                  <a:srgbClr val="000000"/>
                </a:solidFill>
                <a:latin typeface="Arial" panose="020B0604020202020204" pitchFamily="34" charset="0"/>
                <a:cs typeface="Arial" panose="020B0604020202020204" pitchFamily="34" charset="0"/>
              </a:rPr>
              <a:t>           </a:t>
            </a:r>
            <a:r>
              <a:rPr lang="en-US" altLang="it-IT" sz="2000" dirty="0">
                <a:solidFill>
                  <a:srgbClr val="000000"/>
                </a:solidFill>
                <a:latin typeface="Arial" panose="020B0604020202020204" pitchFamily="34" charset="0"/>
                <a:cs typeface="Arial" panose="020B0604020202020204" pitchFamily="34" charset="0"/>
              </a:rPr>
              <a:t>- In </a:t>
            </a:r>
            <a:r>
              <a:rPr lang="en-US" altLang="it-IT" sz="2000" dirty="0" err="1">
                <a:solidFill>
                  <a:srgbClr val="000000"/>
                </a:solidFill>
                <a:latin typeface="Arial" panose="020B0604020202020204" pitchFamily="34" charset="0"/>
                <a:cs typeface="Arial" panose="020B0604020202020204" pitchFamily="34" charset="0"/>
              </a:rPr>
              <a:t>Brightfield</a:t>
            </a:r>
            <a:endParaRPr lang="en-US" altLang="it-IT" sz="2000" dirty="0">
              <a:solidFill>
                <a:srgbClr val="000000"/>
              </a:solidFill>
              <a:latin typeface="Arial" panose="020B0604020202020204" pitchFamily="34" charset="0"/>
              <a:cs typeface="Arial" panose="020B0604020202020204" pitchFamily="34" charset="0"/>
            </a:endParaRPr>
          </a:p>
          <a:p>
            <a:pPr fontAlgn="base">
              <a:spcBef>
                <a:spcPct val="50000"/>
              </a:spcBef>
              <a:spcAft>
                <a:spcPct val="0"/>
              </a:spcAft>
              <a:buFontTx/>
              <a:buNone/>
            </a:pPr>
            <a:r>
              <a:rPr lang="en-US" altLang="it-IT" sz="2000" dirty="0">
                <a:solidFill>
                  <a:srgbClr val="000000"/>
                </a:solidFill>
                <a:latin typeface="Arial" panose="020B0604020202020204" pitchFamily="34" charset="0"/>
                <a:cs typeface="Arial" panose="020B0604020202020204" pitchFamily="34" charset="0"/>
              </a:rPr>
              <a:t>		- In Phase Contrast</a:t>
            </a:r>
          </a:p>
          <a:p>
            <a:pPr fontAlgn="base">
              <a:spcBef>
                <a:spcPct val="50000"/>
              </a:spcBef>
              <a:spcAft>
                <a:spcPct val="0"/>
              </a:spcAft>
              <a:buFontTx/>
              <a:buNone/>
            </a:pPr>
            <a:r>
              <a:rPr lang="en-US" altLang="it-IT" sz="2000" dirty="0">
                <a:solidFill>
                  <a:srgbClr val="000000"/>
                </a:solidFill>
                <a:latin typeface="Arial" panose="020B0604020202020204" pitchFamily="34" charset="0"/>
                <a:cs typeface="Arial" panose="020B0604020202020204" pitchFamily="34" charset="0"/>
              </a:rPr>
              <a:t>		- In Differential Interference Contrast (DIC)</a:t>
            </a:r>
          </a:p>
          <a:p>
            <a:pPr fontAlgn="base">
              <a:spcBef>
                <a:spcPct val="50000"/>
              </a:spcBef>
              <a:spcAft>
                <a:spcPct val="0"/>
              </a:spcAft>
              <a:buFontTx/>
              <a:buNone/>
            </a:pPr>
            <a:r>
              <a:rPr lang="en-US" altLang="it-IT" sz="2000" dirty="0">
                <a:solidFill>
                  <a:srgbClr val="000000"/>
                </a:solidFill>
                <a:latin typeface="Arial" panose="020B0604020202020204" pitchFamily="34" charset="0"/>
                <a:cs typeface="Arial" panose="020B0604020202020204" pitchFamily="34" charset="0"/>
              </a:rPr>
              <a:t>		- Confocal</a:t>
            </a:r>
          </a:p>
          <a:p>
            <a:pPr fontAlgn="base">
              <a:spcBef>
                <a:spcPct val="50000"/>
              </a:spcBef>
              <a:spcAft>
                <a:spcPct val="0"/>
              </a:spcAft>
              <a:buFontTx/>
              <a:buNone/>
            </a:pPr>
            <a:r>
              <a:rPr lang="en-US" altLang="it-IT" sz="2000" dirty="0">
                <a:solidFill>
                  <a:srgbClr val="000000"/>
                </a:solidFill>
                <a:latin typeface="Arial" panose="020B0604020202020204" pitchFamily="34" charset="0"/>
                <a:cs typeface="Arial" panose="020B0604020202020204" pitchFamily="34" charset="0"/>
              </a:rPr>
              <a:t>		- Atomic Force</a:t>
            </a:r>
          </a:p>
          <a:p>
            <a:pPr fontAlgn="base">
              <a:spcBef>
                <a:spcPct val="50000"/>
              </a:spcBef>
              <a:spcAft>
                <a:spcPct val="0"/>
              </a:spcAft>
              <a:buFontTx/>
              <a:buNone/>
            </a:pPr>
            <a:r>
              <a:rPr lang="en-US" altLang="it-IT" sz="2000" dirty="0">
                <a:solidFill>
                  <a:srgbClr val="000000"/>
                </a:solidFill>
                <a:latin typeface="Arial" panose="020B0604020202020204" pitchFamily="34" charset="0"/>
                <a:cs typeface="Arial" panose="020B0604020202020204" pitchFamily="34" charset="0"/>
              </a:rPr>
              <a:t>		- Two-photon. . . . etc..</a:t>
            </a:r>
            <a:r>
              <a:rPr lang="it-IT" altLang="it-IT" sz="2000" dirty="0">
                <a:solidFill>
                  <a:srgbClr val="000000"/>
                </a:solidFill>
                <a:latin typeface="Arial" panose="020B0604020202020204" pitchFamily="34" charset="0"/>
                <a:cs typeface="Arial" panose="020B0604020202020204" pitchFamily="34" charset="0"/>
              </a:rPr>
              <a:t> </a:t>
            </a:r>
          </a:p>
          <a:p>
            <a:pPr fontAlgn="base">
              <a:spcBef>
                <a:spcPct val="50000"/>
              </a:spcBef>
              <a:spcAft>
                <a:spcPct val="0"/>
              </a:spcAft>
            </a:pPr>
            <a:r>
              <a:rPr lang="it-IT" altLang="it-IT" sz="1800" b="1" dirty="0">
                <a:solidFill>
                  <a:srgbClr val="000000"/>
                </a:solidFill>
                <a:latin typeface="Arial" panose="020B0604020202020204" pitchFamily="34" charset="0"/>
                <a:cs typeface="Arial" panose="020B0604020202020204" pitchFamily="34" charset="0"/>
              </a:rPr>
              <a:t> </a:t>
            </a:r>
            <a:r>
              <a:rPr lang="it-IT" altLang="it-IT" sz="2400" b="1" dirty="0">
                <a:solidFill>
                  <a:srgbClr val="FF00FF"/>
                </a:solidFill>
                <a:latin typeface="Arial" panose="020B0604020202020204" pitchFamily="34" charset="0"/>
                <a:cs typeface="Arial" panose="020B0604020202020204" pitchFamily="34" charset="0"/>
              </a:rPr>
              <a:t>ELECTRONIC</a:t>
            </a:r>
          </a:p>
          <a:p>
            <a:pPr lvl="4" fontAlgn="base">
              <a:spcBef>
                <a:spcPct val="50000"/>
              </a:spcBef>
              <a:spcAft>
                <a:spcPct val="0"/>
              </a:spcAft>
              <a:buFontTx/>
              <a:buChar char="•"/>
            </a:pPr>
            <a:r>
              <a:rPr lang="it-IT" altLang="it-IT" dirty="0">
                <a:solidFill>
                  <a:srgbClr val="000000"/>
                </a:solidFill>
                <a:latin typeface="Arial" panose="020B0604020202020204" pitchFamily="34" charset="0"/>
                <a:cs typeface="Arial" panose="020B0604020202020204" pitchFamily="34" charset="0"/>
              </a:rPr>
              <a:t> </a:t>
            </a:r>
            <a:r>
              <a:rPr lang="it-IT" altLang="it-IT" dirty="0" err="1">
                <a:solidFill>
                  <a:srgbClr val="000000"/>
                </a:solidFill>
                <a:latin typeface="Arial" panose="020B0604020202020204" pitchFamily="34" charset="0"/>
                <a:cs typeface="Arial" panose="020B0604020202020204" pitchFamily="34" charset="0"/>
              </a:rPr>
              <a:t>Transmission</a:t>
            </a:r>
            <a:r>
              <a:rPr lang="it-IT" altLang="it-IT" dirty="0">
                <a:solidFill>
                  <a:srgbClr val="000000"/>
                </a:solidFill>
                <a:latin typeface="Arial" panose="020B0604020202020204" pitchFamily="34" charset="0"/>
                <a:cs typeface="Arial" panose="020B0604020202020204" pitchFamily="34" charset="0"/>
              </a:rPr>
              <a:t> (TEM) -  </a:t>
            </a:r>
            <a:r>
              <a:rPr lang="en-US" altLang="it-IT" dirty="0">
                <a:solidFill>
                  <a:srgbClr val="000000"/>
                </a:solidFill>
                <a:latin typeface="Arial" panose="020B0604020202020204" pitchFamily="34" charset="0"/>
                <a:cs typeface="Arial" panose="020B0604020202020204" pitchFamily="34" charset="0"/>
              </a:rPr>
              <a:t>based on the observation by electron beam that pass through the specimen</a:t>
            </a:r>
          </a:p>
          <a:p>
            <a:pPr lvl="4" fontAlgn="base">
              <a:spcBef>
                <a:spcPct val="50000"/>
              </a:spcBef>
              <a:spcAft>
                <a:spcPct val="0"/>
              </a:spcAft>
              <a:buFontTx/>
              <a:buChar char="•"/>
            </a:pPr>
            <a:r>
              <a:rPr lang="it-IT" altLang="it-IT" dirty="0">
                <a:solidFill>
                  <a:srgbClr val="000000"/>
                </a:solidFill>
                <a:latin typeface="Arial" panose="020B0604020202020204" pitchFamily="34" charset="0"/>
                <a:cs typeface="Arial" panose="020B0604020202020204" pitchFamily="34" charset="0"/>
              </a:rPr>
              <a:t> </a:t>
            </a:r>
            <a:r>
              <a:rPr lang="it-IT" altLang="it-IT" dirty="0" err="1">
                <a:solidFill>
                  <a:srgbClr val="000000"/>
                </a:solidFill>
                <a:latin typeface="Arial" panose="020B0604020202020204" pitchFamily="34" charset="0"/>
                <a:cs typeface="Arial" panose="020B0604020202020204" pitchFamily="34" charset="0"/>
              </a:rPr>
              <a:t>Scan</a:t>
            </a:r>
            <a:r>
              <a:rPr lang="it-IT" altLang="it-IT" dirty="0">
                <a:solidFill>
                  <a:srgbClr val="000000"/>
                </a:solidFill>
                <a:latin typeface="Arial" panose="020B0604020202020204" pitchFamily="34" charset="0"/>
                <a:cs typeface="Arial" panose="020B0604020202020204" pitchFamily="34" charset="0"/>
              </a:rPr>
              <a:t> (SEM) – </a:t>
            </a:r>
            <a:r>
              <a:rPr lang="it-IT" altLang="it-IT" dirty="0" err="1">
                <a:solidFill>
                  <a:srgbClr val="000000"/>
                </a:solidFill>
                <a:latin typeface="Arial" panose="020B0604020202020204" pitchFamily="34" charset="0"/>
                <a:cs typeface="Arial" panose="020B0604020202020204" pitchFamily="34" charset="0"/>
              </a:rPr>
              <a:t>based</a:t>
            </a:r>
            <a:r>
              <a:rPr lang="it-IT" altLang="it-IT" dirty="0">
                <a:solidFill>
                  <a:srgbClr val="000000"/>
                </a:solidFill>
                <a:latin typeface="Arial" panose="020B0604020202020204" pitchFamily="34" charset="0"/>
                <a:cs typeface="Arial" panose="020B0604020202020204" pitchFamily="34" charset="0"/>
              </a:rPr>
              <a:t> on the </a:t>
            </a:r>
            <a:r>
              <a:rPr lang="it-IT" altLang="it-IT" dirty="0" err="1">
                <a:solidFill>
                  <a:srgbClr val="000000"/>
                </a:solidFill>
                <a:latin typeface="Arial" panose="020B0604020202020204" pitchFamily="34" charset="0"/>
                <a:cs typeface="Arial" panose="020B0604020202020204" pitchFamily="34" charset="0"/>
              </a:rPr>
              <a:t>exploration</a:t>
            </a:r>
            <a:r>
              <a:rPr lang="it-IT" altLang="it-IT" dirty="0">
                <a:solidFill>
                  <a:srgbClr val="000000"/>
                </a:solidFill>
                <a:latin typeface="Arial" panose="020B0604020202020204" pitchFamily="34" charset="0"/>
                <a:cs typeface="Arial" panose="020B0604020202020204" pitchFamily="34" charset="0"/>
              </a:rPr>
              <a:t> of the specimen </a:t>
            </a:r>
            <a:r>
              <a:rPr lang="it-IT" altLang="it-IT" dirty="0" err="1">
                <a:solidFill>
                  <a:srgbClr val="000000"/>
                </a:solidFill>
                <a:latin typeface="Arial" panose="020B0604020202020204" pitchFamily="34" charset="0"/>
                <a:cs typeface="Arial" panose="020B0604020202020204" pitchFamily="34" charset="0"/>
              </a:rPr>
              <a:t>surface</a:t>
            </a:r>
            <a:r>
              <a:rPr lang="it-IT" altLang="it-IT" sz="1800" dirty="0">
                <a:solidFill>
                  <a:srgbClr val="000000"/>
                </a:solidFill>
                <a:latin typeface="Arial" panose="020B0604020202020204" pitchFamily="34" charset="0"/>
                <a:cs typeface="Arial" panose="020B0604020202020204" pitchFamily="34" charset="0"/>
              </a:rPr>
              <a:t> </a:t>
            </a:r>
          </a:p>
        </p:txBody>
      </p:sp>
      <p:sp>
        <p:nvSpPr>
          <p:cNvPr id="2" name="Rettangolo arrotondato 1"/>
          <p:cNvSpPr/>
          <p:nvPr/>
        </p:nvSpPr>
        <p:spPr>
          <a:xfrm>
            <a:off x="1794133" y="1937614"/>
            <a:ext cx="5040560" cy="1368152"/>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spTree>
    <p:extLst>
      <p:ext uri="{BB962C8B-B14F-4D97-AF65-F5344CB8AC3E}">
        <p14:creationId xmlns:p14="http://schemas.microsoft.com/office/powerpoint/2010/main" val="2902858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0" y="547008"/>
            <a:ext cx="9144000"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r>
              <a:rPr lang="en-US" altLang="zh-CN" sz="2800" b="1" dirty="0">
                <a:solidFill>
                  <a:srgbClr val="000000"/>
                </a:solidFill>
                <a:latin typeface="Arial" panose="020B0604020202020204" pitchFamily="34" charset="0"/>
                <a:ea typeface="宋体" panose="02010600030101010101" pitchFamily="2" charset="-122"/>
                <a:cs typeface="Arial" panose="020B0604020202020204" pitchFamily="34" charset="0"/>
              </a:rPr>
              <a:t>The </a:t>
            </a:r>
            <a:r>
              <a:rPr lang="en-US" altLang="zh-CN" sz="2800" b="1" dirty="0" smtClean="0">
                <a:solidFill>
                  <a:srgbClr val="000000"/>
                </a:solidFill>
                <a:latin typeface="Arial" panose="020B0604020202020204" pitchFamily="34" charset="0"/>
                <a:ea typeface="宋体" panose="02010600030101010101" pitchFamily="2" charset="-122"/>
                <a:cs typeface="Arial" panose="020B0604020202020204" pitchFamily="34" charset="0"/>
              </a:rPr>
              <a:t>Optical Microscope has 2 essential features. </a:t>
            </a:r>
          </a:p>
          <a:p>
            <a:pPr fontAlgn="base">
              <a:spcBef>
                <a:spcPct val="0"/>
              </a:spcBef>
              <a:spcAft>
                <a:spcPct val="0"/>
              </a:spcAft>
              <a:buFontTx/>
              <a:buNone/>
            </a:pPr>
            <a:r>
              <a:rPr lang="en-US" altLang="zh-CN" sz="2800" b="1" dirty="0" smtClean="0">
                <a:solidFill>
                  <a:srgbClr val="000000"/>
                </a:solidFill>
                <a:latin typeface="Arial" panose="020B0604020202020204" pitchFamily="34" charset="0"/>
                <a:ea typeface="宋体" panose="02010600030101010101" pitchFamily="2" charset="-122"/>
                <a:cs typeface="Arial" panose="020B0604020202020204" pitchFamily="34" charset="0"/>
              </a:rPr>
              <a:t>He is able</a:t>
            </a:r>
          </a:p>
          <a:p>
            <a:pPr fontAlgn="base">
              <a:spcBef>
                <a:spcPct val="0"/>
              </a:spcBef>
              <a:spcAft>
                <a:spcPct val="0"/>
              </a:spcAft>
              <a:buFontTx/>
              <a:buNone/>
            </a:pPr>
            <a:endParaRPr lang="en-US" altLang="zh-CN" sz="2800" b="1" dirty="0" smtClean="0">
              <a:solidFill>
                <a:srgbClr val="000000"/>
              </a:solidFill>
              <a:latin typeface="Arial" panose="020B0604020202020204" pitchFamily="34" charset="0"/>
              <a:ea typeface="宋体" panose="02010600030101010101" pitchFamily="2" charset="-122"/>
              <a:cs typeface="Arial" panose="020B0604020202020204" pitchFamily="34" charset="0"/>
            </a:endParaRPr>
          </a:p>
          <a:p>
            <a:pPr marL="514350" indent="-514350" fontAlgn="base">
              <a:spcBef>
                <a:spcPct val="0"/>
              </a:spcBef>
              <a:spcAft>
                <a:spcPct val="0"/>
              </a:spcAft>
              <a:buAutoNum type="alphaLcParenR"/>
            </a:pPr>
            <a:r>
              <a:rPr lang="en-US" altLang="zh-CN" sz="2800" b="1" dirty="0" smtClean="0">
                <a:solidFill>
                  <a:srgbClr val="FF0000"/>
                </a:solidFill>
                <a:latin typeface="Arial" panose="020B0604020202020204" pitchFamily="34" charset="0"/>
                <a:ea typeface="宋体" panose="02010600030101010101" pitchFamily="2" charset="-122"/>
                <a:cs typeface="Arial" panose="020B0604020202020204" pitchFamily="34" charset="0"/>
              </a:rPr>
              <a:t>to magnify   </a:t>
            </a:r>
            <a:r>
              <a:rPr lang="en-US" altLang="zh-CN" sz="1800" b="1" dirty="0" smtClean="0">
                <a:solidFill>
                  <a:srgbClr val="000000"/>
                </a:solidFill>
                <a:latin typeface="Arial" panose="020B0604020202020204" pitchFamily="34" charset="0"/>
                <a:ea typeface="宋体" panose="02010600030101010101" pitchFamily="2" charset="-122"/>
                <a:cs typeface="Arial" panose="020B0604020202020204" pitchFamily="34" charset="0"/>
              </a:rPr>
              <a:t>- </a:t>
            </a:r>
            <a:r>
              <a:rPr lang="en-US" altLang="it-IT" sz="1800" dirty="0" smtClean="0">
                <a:latin typeface="Arial" panose="020B0604020202020204" pitchFamily="34" charset="0"/>
                <a:cs typeface="Arial" panose="020B0604020202020204" pitchFamily="34" charset="0"/>
              </a:rPr>
              <a:t>The </a:t>
            </a:r>
            <a:r>
              <a:rPr lang="en-US" altLang="it-IT" sz="1800" dirty="0">
                <a:latin typeface="Arial" panose="020B0604020202020204" pitchFamily="34" charset="0"/>
                <a:cs typeface="Arial" panose="020B0604020202020204" pitchFamily="34" charset="0"/>
              </a:rPr>
              <a:t>magnification of an object at 25 </a:t>
            </a:r>
            <a:r>
              <a:rPr lang="en-US" altLang="it-IT" sz="1800" dirty="0" smtClean="0">
                <a:latin typeface="Arial" panose="020B0604020202020204" pitchFamily="34" charset="0"/>
                <a:cs typeface="Arial" panose="020B0604020202020204" pitchFamily="34" charset="0"/>
              </a:rPr>
              <a:t>cm (accommodation</a:t>
            </a:r>
          </a:p>
          <a:p>
            <a:pPr fontAlgn="base">
              <a:spcBef>
                <a:spcPct val="0"/>
              </a:spcBef>
              <a:spcAft>
                <a:spcPct val="0"/>
              </a:spcAft>
              <a:buNone/>
            </a:pPr>
            <a:r>
              <a:rPr lang="en-US" altLang="it-IT" sz="1800" dirty="0">
                <a:latin typeface="Arial" panose="020B0604020202020204" pitchFamily="34" charset="0"/>
                <a:cs typeface="Arial" panose="020B0604020202020204" pitchFamily="34" charset="0"/>
              </a:rPr>
              <a:t> </a:t>
            </a:r>
            <a:r>
              <a:rPr lang="en-US" altLang="it-IT" sz="1800" dirty="0" smtClean="0">
                <a:latin typeface="Arial" panose="020B0604020202020204" pitchFamily="34" charset="0"/>
                <a:cs typeface="Arial" panose="020B0604020202020204" pitchFamily="34" charset="0"/>
              </a:rPr>
              <a:t>                                           distance of eyes) is </a:t>
            </a:r>
            <a:r>
              <a:rPr lang="en-US" altLang="it-IT" sz="1800" dirty="0">
                <a:latin typeface="Arial" panose="020B0604020202020204" pitchFamily="34" charset="0"/>
                <a:cs typeface="Arial" panose="020B0604020202020204" pitchFamily="34" charset="0"/>
              </a:rPr>
              <a:t>considered </a:t>
            </a:r>
            <a:r>
              <a:rPr lang="en-US" altLang="it-IT" sz="1800" dirty="0" smtClean="0">
                <a:latin typeface="Arial" panose="020B0604020202020204" pitchFamily="34" charset="0"/>
                <a:cs typeface="Arial" panose="020B0604020202020204" pitchFamily="34" charset="0"/>
              </a:rPr>
              <a:t>1x. </a:t>
            </a:r>
          </a:p>
          <a:p>
            <a:pPr fontAlgn="base">
              <a:spcBef>
                <a:spcPct val="0"/>
              </a:spcBef>
              <a:spcAft>
                <a:spcPct val="0"/>
              </a:spcAft>
              <a:buNone/>
            </a:pPr>
            <a:r>
              <a:rPr lang="en-US" altLang="it-IT" sz="1800" dirty="0">
                <a:latin typeface="Arial" panose="020B0604020202020204" pitchFamily="34" charset="0"/>
                <a:cs typeface="Arial" panose="020B0604020202020204" pitchFamily="34" charset="0"/>
              </a:rPr>
              <a:t>                                        </a:t>
            </a:r>
            <a:r>
              <a:rPr lang="en-US" altLang="it-IT" sz="1800" dirty="0" smtClean="0">
                <a:latin typeface="Arial" panose="020B0604020202020204" pitchFamily="34" charset="0"/>
                <a:cs typeface="Arial" panose="020B0604020202020204" pitchFamily="34" charset="0"/>
              </a:rPr>
              <a:t>- </a:t>
            </a:r>
            <a:r>
              <a:rPr lang="en-US" altLang="it-IT" sz="1800" b="1" dirty="0">
                <a:latin typeface="Arial" panose="020B0604020202020204" pitchFamily="34" charset="0"/>
                <a:cs typeface="Arial" panose="020B0604020202020204" pitchFamily="34" charset="0"/>
              </a:rPr>
              <a:t>The microscope offers higher magnifications, </a:t>
            </a:r>
            <a:r>
              <a:rPr lang="en-US" altLang="it-IT" sz="1800" b="1" dirty="0" smtClean="0">
                <a:solidFill>
                  <a:srgbClr val="FF0000"/>
                </a:solidFill>
                <a:latin typeface="Arial" panose="020B0604020202020204" pitchFamily="34" charset="0"/>
                <a:cs typeface="Arial" panose="020B0604020202020204" pitchFamily="34" charset="0"/>
              </a:rPr>
              <a:t>until 1000x</a:t>
            </a:r>
            <a:endParaRPr lang="it-IT" altLang="it-IT" sz="1800" b="1" dirty="0">
              <a:solidFill>
                <a:srgbClr val="FF0000"/>
              </a:solidFill>
              <a:latin typeface="Arial" panose="020B0604020202020204" pitchFamily="34" charset="0"/>
              <a:cs typeface="Arial" panose="020B0604020202020204" pitchFamily="34" charset="0"/>
            </a:endParaRPr>
          </a:p>
          <a:p>
            <a:pPr fontAlgn="base">
              <a:spcBef>
                <a:spcPct val="0"/>
              </a:spcBef>
              <a:spcAft>
                <a:spcPct val="0"/>
              </a:spcAft>
              <a:buFontTx/>
              <a:buNone/>
            </a:pPr>
            <a:endParaRPr lang="en-US" altLang="zh-CN" sz="2800" b="1" dirty="0" smtClean="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spcBef>
                <a:spcPct val="0"/>
              </a:spcBef>
              <a:spcAft>
                <a:spcPct val="0"/>
              </a:spcAft>
              <a:buFontTx/>
              <a:buNone/>
            </a:pPr>
            <a:endParaRPr lang="en-US" altLang="zh-CN" sz="2800" b="1"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spcBef>
                <a:spcPct val="0"/>
              </a:spcBef>
              <a:spcAft>
                <a:spcPct val="0"/>
              </a:spcAft>
              <a:buNone/>
            </a:pPr>
            <a:r>
              <a:rPr lang="en-US" altLang="zh-CN" sz="2800" dirty="0" smtClean="0">
                <a:solidFill>
                  <a:srgbClr val="0000FF"/>
                </a:solidFill>
                <a:latin typeface="Arial" panose="020B0604020202020204" pitchFamily="34" charset="0"/>
                <a:ea typeface="宋体" panose="02010600030101010101" pitchFamily="2" charset="-122"/>
                <a:cs typeface="Arial" panose="020B0604020202020204" pitchFamily="34" charset="0"/>
              </a:rPr>
              <a:t>b</a:t>
            </a:r>
            <a:r>
              <a:rPr lang="en-US" altLang="zh-CN" sz="2800" dirty="0">
                <a:solidFill>
                  <a:srgbClr val="0000FF"/>
                </a:solidFill>
                <a:latin typeface="Arial" panose="020B0604020202020204" pitchFamily="34" charset="0"/>
                <a:ea typeface="宋体" panose="02010600030101010101" pitchFamily="2" charset="-122"/>
                <a:cs typeface="Arial" panose="020B0604020202020204" pitchFamily="34" charset="0"/>
              </a:rPr>
              <a:t>) </a:t>
            </a:r>
            <a:r>
              <a:rPr lang="en-US" altLang="zh-CN" sz="2800" b="1" dirty="0">
                <a:solidFill>
                  <a:srgbClr val="0000FF"/>
                </a:solidFill>
                <a:latin typeface="Arial" panose="020B0604020202020204" pitchFamily="34" charset="0"/>
                <a:ea typeface="宋体" panose="02010600030101010101" pitchFamily="2" charset="-122"/>
                <a:cs typeface="Arial" panose="020B0604020202020204" pitchFamily="34" charset="0"/>
              </a:rPr>
              <a:t>to </a:t>
            </a:r>
            <a:r>
              <a:rPr lang="en-US" altLang="zh-CN" sz="2800" b="1" dirty="0" smtClean="0">
                <a:solidFill>
                  <a:srgbClr val="0000FF"/>
                </a:solidFill>
                <a:latin typeface="Arial" panose="020B0604020202020204" pitchFamily="34" charset="0"/>
                <a:ea typeface="宋体" panose="02010600030101010101" pitchFamily="2" charset="-122"/>
                <a:cs typeface="Arial" panose="020B0604020202020204" pitchFamily="34" charset="0"/>
              </a:rPr>
              <a:t>resolve    </a:t>
            </a:r>
            <a:r>
              <a:rPr lang="en-US" altLang="zh-CN" sz="1800" dirty="0">
                <a:latin typeface="Arial" panose="020B0604020202020204" pitchFamily="34" charset="0"/>
                <a:cs typeface="Arial" panose="020B0604020202020204" pitchFamily="34" charset="0"/>
              </a:rPr>
              <a:t>- </a:t>
            </a:r>
            <a:r>
              <a:rPr lang="en-US" altLang="zh-CN" sz="1800" b="1" dirty="0" smtClean="0">
                <a:solidFill>
                  <a:srgbClr val="0000FF"/>
                </a:solidFill>
                <a:latin typeface="Arial" panose="020B0604020202020204" pitchFamily="34" charset="0"/>
                <a:cs typeface="Arial" panose="020B0604020202020204" pitchFamily="34" charset="0"/>
              </a:rPr>
              <a:t>until </a:t>
            </a:r>
            <a:r>
              <a:rPr lang="en-US" altLang="zh-CN" sz="1800" b="1" dirty="0">
                <a:solidFill>
                  <a:srgbClr val="0000FF"/>
                </a:solidFill>
                <a:latin typeface="Arial" panose="020B0604020202020204" pitchFamily="34" charset="0"/>
                <a:cs typeface="Arial" panose="020B0604020202020204" pitchFamily="34" charset="0"/>
              </a:rPr>
              <a:t>0.0002 mm </a:t>
            </a:r>
          </a:p>
          <a:p>
            <a:pPr fontAlgn="base">
              <a:spcBef>
                <a:spcPct val="0"/>
              </a:spcBef>
              <a:spcAft>
                <a:spcPct val="0"/>
              </a:spcAft>
              <a:buFontTx/>
              <a:buNone/>
            </a:pPr>
            <a:endParaRPr lang="en-US" altLang="zh-CN" sz="2800" dirty="0" smtClean="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spcBef>
                <a:spcPct val="0"/>
              </a:spcBef>
              <a:spcAft>
                <a:spcPct val="0"/>
              </a:spcAft>
              <a:buFontTx/>
              <a:buNone/>
            </a:pPr>
            <a:endParaRPr lang="en-US" altLang="zh-CN" sz="2800" dirty="0" smtClean="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ct val="150000"/>
              </a:lnSpc>
              <a:spcBef>
                <a:spcPct val="0"/>
              </a:spcBef>
              <a:spcAft>
                <a:spcPct val="0"/>
              </a:spcAft>
              <a:buFontTx/>
              <a:buNone/>
            </a:pPr>
            <a:r>
              <a:rPr lang="en-US" altLang="zh-CN" sz="2000" dirty="0" smtClean="0">
                <a:solidFill>
                  <a:srgbClr val="000000"/>
                </a:solidFill>
                <a:latin typeface="Arial" panose="020B0604020202020204" pitchFamily="34" charset="0"/>
                <a:ea typeface="宋体" panose="02010600030101010101" pitchFamily="2" charset="-122"/>
                <a:cs typeface="Arial" panose="020B0604020202020204" pitchFamily="34" charset="0"/>
              </a:rPr>
              <a:t>To form images he use the same </a:t>
            </a:r>
            <a:r>
              <a:rPr lang="en-US" altLang="zh-CN" sz="2000" b="1" dirty="0" smtClean="0">
                <a:solidFill>
                  <a:srgbClr val="000000"/>
                </a:solidFill>
                <a:latin typeface="Arial" panose="020B0604020202020204" pitchFamily="34" charset="0"/>
                <a:ea typeface="宋体" panose="02010600030101010101" pitchFamily="2" charset="-122"/>
                <a:cs typeface="Arial" panose="020B0604020202020204" pitchFamily="34" charset="0"/>
              </a:rPr>
              <a:t>light</a:t>
            </a:r>
            <a:r>
              <a:rPr lang="en-US" altLang="zh-CN" sz="2000" dirty="0" smtClean="0">
                <a:solidFill>
                  <a:srgbClr val="000000"/>
                </a:solidFill>
                <a:latin typeface="Arial" panose="020B0604020202020204" pitchFamily="34" charset="0"/>
                <a:ea typeface="宋体" panose="02010600030101010101" pitchFamily="2" charset="-122"/>
                <a:cs typeface="Arial" panose="020B0604020202020204" pitchFamily="34" charset="0"/>
              </a:rPr>
              <a:t> that normally illuminates object, in particular the </a:t>
            </a:r>
            <a:r>
              <a:rPr lang="en-US" altLang="it-IT" sz="2000" dirty="0" smtClean="0">
                <a:solidFill>
                  <a:srgbClr val="000000"/>
                </a:solidFill>
                <a:latin typeface="Arial" panose="020B0604020202020204" pitchFamily="34" charset="0"/>
                <a:ea typeface="宋体" panose="02010600030101010101" pitchFamily="2" charset="-122"/>
                <a:cs typeface="Arial" panose="020B0604020202020204" pitchFamily="34" charset="0"/>
              </a:rPr>
              <a:t>portion </a:t>
            </a:r>
            <a:r>
              <a:rPr lang="en-US" altLang="it-IT" sz="2000" dirty="0">
                <a:solidFill>
                  <a:srgbClr val="000000"/>
                </a:solidFill>
                <a:latin typeface="Arial" panose="020B0604020202020204" pitchFamily="34" charset="0"/>
                <a:ea typeface="宋体" panose="02010600030101010101" pitchFamily="2" charset="-122"/>
                <a:cs typeface="Arial" panose="020B0604020202020204" pitchFamily="34" charset="0"/>
              </a:rPr>
              <a:t>of the electromagnetic radiation of wavelength (</a:t>
            </a:r>
            <a:r>
              <a:rPr lang="en-US" altLang="it-IT" sz="2000" dirty="0">
                <a:solidFill>
                  <a:srgbClr val="000000"/>
                </a:solidFill>
                <a:latin typeface="+mj-lt"/>
                <a:ea typeface="宋体" panose="02010600030101010101" pitchFamily="2" charset="-122"/>
                <a:cs typeface="Arial" panose="020B0604020202020204" pitchFamily="34" charset="0"/>
              </a:rPr>
              <a:t>λ</a:t>
            </a:r>
            <a:r>
              <a:rPr lang="en-US" altLang="it-IT" sz="2000" dirty="0">
                <a:solidFill>
                  <a:srgbClr val="000000"/>
                </a:solidFill>
                <a:latin typeface="Arial" panose="020B0604020202020204" pitchFamily="34" charset="0"/>
                <a:ea typeface="宋体" panose="02010600030101010101" pitchFamily="2" charset="-122"/>
                <a:cs typeface="Arial" panose="020B0604020202020204" pitchFamily="34" charset="0"/>
              </a:rPr>
              <a:t>) between 400 and 700 </a:t>
            </a:r>
            <a:r>
              <a:rPr lang="en-US" altLang="it-IT" sz="2000" dirty="0" smtClean="0">
                <a:solidFill>
                  <a:srgbClr val="000000"/>
                </a:solidFill>
                <a:latin typeface="Arial" panose="020B0604020202020204" pitchFamily="34" charset="0"/>
                <a:ea typeface="宋体" panose="02010600030101010101" pitchFamily="2" charset="-122"/>
                <a:cs typeface="Arial" panose="020B0604020202020204" pitchFamily="34" charset="0"/>
              </a:rPr>
              <a:t>nm</a:t>
            </a:r>
            <a:endParaRPr lang="en-US" altLang="zh-CN" sz="2000" dirty="0">
              <a:solidFill>
                <a:srgbClr val="000000"/>
              </a:solidFill>
              <a:latin typeface="Comic Sans MS" panose="030F0702030302020204" pitchFamily="66" charset="0"/>
              <a:ea typeface="宋体" panose="02010600030101010101" pitchFamily="2" charset="-122"/>
            </a:endParaRPr>
          </a:p>
        </p:txBody>
      </p:sp>
    </p:spTree>
    <p:extLst>
      <p:ext uri="{BB962C8B-B14F-4D97-AF65-F5344CB8AC3E}">
        <p14:creationId xmlns:p14="http://schemas.microsoft.com/office/powerpoint/2010/main" val="29222785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ChangeArrowheads="1"/>
          </p:cNvSpPr>
          <p:nvPr/>
        </p:nvSpPr>
        <p:spPr bwMode="auto">
          <a:xfrm>
            <a:off x="500173" y="850017"/>
            <a:ext cx="8424863"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lnSpc>
                <a:spcPct val="150000"/>
              </a:lnSpc>
              <a:spcBef>
                <a:spcPct val="0"/>
              </a:spcBef>
              <a:spcAft>
                <a:spcPct val="0"/>
              </a:spcAft>
              <a:buFontTx/>
              <a:buNone/>
            </a:pPr>
            <a:r>
              <a:rPr lang="en-US" altLang="zh-CN" sz="2800" b="1" dirty="0" smtClean="0">
                <a:solidFill>
                  <a:srgbClr val="000000"/>
                </a:solidFill>
                <a:latin typeface="Arial" panose="020B0604020202020204" pitchFamily="34" charset="0"/>
                <a:ea typeface="宋体" panose="02010600030101010101" pitchFamily="2" charset="-122"/>
                <a:cs typeface="Arial" panose="020B0604020202020204" pitchFamily="34" charset="0"/>
              </a:rPr>
              <a:t>An enlarged image without fine details is </a:t>
            </a:r>
            <a:r>
              <a:rPr lang="en-US" altLang="zh-CN" sz="2800" b="1" dirty="0" err="1" smtClean="0">
                <a:solidFill>
                  <a:srgbClr val="000000"/>
                </a:solidFill>
                <a:latin typeface="Arial" panose="020B0604020202020204" pitchFamily="34" charset="0"/>
                <a:ea typeface="宋体" panose="02010600030101010101" pitchFamily="2" charset="-122"/>
                <a:cs typeface="Arial" panose="020B0604020202020204" pitchFamily="34" charset="0"/>
              </a:rPr>
              <a:t>unuseful</a:t>
            </a:r>
            <a:r>
              <a:rPr lang="en-US" altLang="zh-CN" sz="2800" b="1" dirty="0" smtClean="0">
                <a:solidFill>
                  <a:srgbClr val="000000"/>
                </a:solidFill>
                <a:latin typeface="Arial" panose="020B0604020202020204" pitchFamily="34" charset="0"/>
                <a:ea typeface="宋体" panose="02010600030101010101" pitchFamily="2" charset="-122"/>
                <a:cs typeface="Arial" panose="020B0604020202020204" pitchFamily="34" charset="0"/>
              </a:rPr>
              <a:t>, so:</a:t>
            </a:r>
          </a:p>
          <a:p>
            <a:pPr fontAlgn="base">
              <a:lnSpc>
                <a:spcPct val="150000"/>
              </a:lnSpc>
              <a:spcBef>
                <a:spcPct val="0"/>
              </a:spcBef>
              <a:spcAft>
                <a:spcPct val="0"/>
              </a:spcAft>
              <a:buFontTx/>
              <a:buNone/>
            </a:pPr>
            <a:endParaRPr lang="en-US" altLang="zh-CN" sz="2800" b="1" dirty="0" smtClean="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ct val="150000"/>
              </a:lnSpc>
              <a:spcBef>
                <a:spcPct val="0"/>
              </a:spcBef>
              <a:spcAft>
                <a:spcPct val="0"/>
              </a:spcAft>
              <a:buFontTx/>
              <a:buNone/>
            </a:pPr>
            <a:r>
              <a:rPr lang="en-US" altLang="zh-CN" sz="2800" b="1" dirty="0">
                <a:solidFill>
                  <a:srgbClr val="000000"/>
                </a:solidFill>
                <a:latin typeface="Arial" panose="020B0604020202020204" pitchFamily="34" charset="0"/>
                <a:ea typeface="宋体" panose="02010600030101010101" pitchFamily="2" charset="-122"/>
                <a:cs typeface="Arial" panose="020B0604020202020204" pitchFamily="34" charset="0"/>
              </a:rPr>
              <a:t>t</a:t>
            </a:r>
            <a:r>
              <a:rPr lang="en-US" altLang="zh-CN" sz="2800" b="1" dirty="0" smtClean="0">
                <a:solidFill>
                  <a:srgbClr val="000000"/>
                </a:solidFill>
                <a:latin typeface="Arial" panose="020B0604020202020204" pitchFamily="34" charset="0"/>
                <a:ea typeface="宋体" panose="02010600030101010101" pitchFamily="2" charset="-122"/>
                <a:cs typeface="Arial" panose="020B0604020202020204" pitchFamily="34" charset="0"/>
              </a:rPr>
              <a:t>o </a:t>
            </a:r>
            <a:r>
              <a:rPr lang="en-US" altLang="zh-CN" sz="2800" b="1" dirty="0">
                <a:solidFill>
                  <a:srgbClr val="000000"/>
                </a:solidFill>
                <a:latin typeface="Arial" panose="020B0604020202020204" pitchFamily="34" charset="0"/>
                <a:ea typeface="宋体" panose="02010600030101010101" pitchFamily="2" charset="-122"/>
                <a:cs typeface="Arial" panose="020B0604020202020204" pitchFamily="34" charset="0"/>
              </a:rPr>
              <a:t>evaluate </a:t>
            </a:r>
            <a:r>
              <a:rPr lang="en-US" altLang="zh-CN" sz="2800" b="1" dirty="0" smtClean="0">
                <a:solidFill>
                  <a:srgbClr val="000000"/>
                </a:solidFill>
                <a:latin typeface="Arial" panose="020B0604020202020204" pitchFamily="34" charset="0"/>
                <a:ea typeface="宋体" panose="02010600030101010101" pitchFamily="2" charset="-122"/>
                <a:cs typeface="Arial" panose="020B0604020202020204" pitchFamily="34" charset="0"/>
              </a:rPr>
              <a:t>the quality of a </a:t>
            </a:r>
            <a:r>
              <a:rPr lang="en-US" altLang="zh-CN" sz="2800" b="1" dirty="0">
                <a:solidFill>
                  <a:srgbClr val="000000"/>
                </a:solidFill>
                <a:latin typeface="Arial" panose="020B0604020202020204" pitchFamily="34" charset="0"/>
                <a:ea typeface="宋体" panose="02010600030101010101" pitchFamily="2" charset="-122"/>
                <a:cs typeface="Arial" panose="020B0604020202020204" pitchFamily="34" charset="0"/>
              </a:rPr>
              <a:t>microscope, it makes no sense to consider </a:t>
            </a:r>
            <a:r>
              <a:rPr lang="en-US" altLang="zh-CN" sz="2800" b="1" dirty="0" smtClean="0">
                <a:solidFill>
                  <a:srgbClr val="000000"/>
                </a:solidFill>
                <a:latin typeface="Arial" panose="020B0604020202020204" pitchFamily="34" charset="0"/>
                <a:ea typeface="宋体" panose="02010600030101010101" pitchFamily="2" charset="-122"/>
                <a:cs typeface="Arial" panose="020B0604020202020204" pitchFamily="34" charset="0"/>
              </a:rPr>
              <a:t>only its </a:t>
            </a:r>
            <a:r>
              <a:rPr lang="en-US" altLang="zh-CN" sz="2800" b="1" dirty="0">
                <a:solidFill>
                  <a:srgbClr val="000000"/>
                </a:solidFill>
                <a:latin typeface="Arial" panose="020B0604020202020204" pitchFamily="34" charset="0"/>
                <a:ea typeface="宋体" panose="02010600030101010101" pitchFamily="2" charset="-122"/>
                <a:cs typeface="Arial" panose="020B0604020202020204" pitchFamily="34" charset="0"/>
              </a:rPr>
              <a:t>maximum magnification, </a:t>
            </a:r>
            <a:r>
              <a:rPr lang="en-US" altLang="zh-CN" sz="2800" b="1" dirty="0">
                <a:solidFill>
                  <a:srgbClr val="0000FF"/>
                </a:solidFill>
                <a:latin typeface="Arial" panose="020B0604020202020204" pitchFamily="34" charset="0"/>
                <a:ea typeface="宋体" panose="02010600030101010101" pitchFamily="2" charset="-122"/>
                <a:cs typeface="Arial" panose="020B0604020202020204" pitchFamily="34" charset="0"/>
              </a:rPr>
              <a:t>but </a:t>
            </a:r>
            <a:r>
              <a:rPr lang="en-US" altLang="zh-CN" sz="2800" b="1" dirty="0" smtClean="0">
                <a:solidFill>
                  <a:srgbClr val="0000FF"/>
                </a:solidFill>
                <a:latin typeface="Arial" panose="020B0604020202020204" pitchFamily="34" charset="0"/>
                <a:ea typeface="宋体" panose="02010600030101010101" pitchFamily="2" charset="-122"/>
                <a:cs typeface="Arial" panose="020B0604020202020204" pitchFamily="34" charset="0"/>
              </a:rPr>
              <a:t>also its </a:t>
            </a:r>
            <a:r>
              <a:rPr lang="en-US" altLang="zh-CN" sz="2800" b="1" dirty="0">
                <a:solidFill>
                  <a:srgbClr val="0000FF"/>
                </a:solidFill>
                <a:latin typeface="Arial" panose="020B0604020202020204" pitchFamily="34" charset="0"/>
                <a:ea typeface="宋体" panose="02010600030101010101" pitchFamily="2" charset="-122"/>
                <a:cs typeface="Arial" panose="020B0604020202020204" pitchFamily="34" charset="0"/>
              </a:rPr>
              <a:t>maximum resolving power </a:t>
            </a:r>
            <a:r>
              <a:rPr lang="en-US" altLang="zh-CN" sz="2800" b="1" dirty="0" smtClean="0">
                <a:solidFill>
                  <a:srgbClr val="0000FF"/>
                </a:solidFill>
                <a:latin typeface="Arial" panose="020B0604020202020204" pitchFamily="34" charset="0"/>
                <a:ea typeface="宋体" panose="02010600030101010101" pitchFamily="2" charset="-122"/>
                <a:cs typeface="Arial" panose="020B0604020202020204" pitchFamily="34" charset="0"/>
              </a:rPr>
              <a:t> !!!</a:t>
            </a:r>
            <a:endParaRPr lang="it-IT" altLang="it-IT" sz="2800" b="1" dirty="0">
              <a:solidFill>
                <a:srgbClr val="0000FF"/>
              </a:solidFill>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13938254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4"/>
          <p:cNvSpPr txBox="1">
            <a:spLocks noChangeArrowheads="1"/>
          </p:cNvSpPr>
          <p:nvPr/>
        </p:nvSpPr>
        <p:spPr bwMode="auto">
          <a:xfrm>
            <a:off x="684213" y="333375"/>
            <a:ext cx="7632700" cy="263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FontTx/>
              <a:buNone/>
            </a:pPr>
            <a:r>
              <a:rPr lang="it-IT" altLang="it-IT" sz="6600" dirty="0">
                <a:solidFill>
                  <a:srgbClr val="000000"/>
                </a:solidFill>
                <a:latin typeface="Arial" panose="020B0604020202020204" pitchFamily="34" charset="0"/>
                <a:cs typeface="Arial" panose="020B0604020202020204" pitchFamily="34" charset="0"/>
              </a:rPr>
              <a:t>MICROSCOPE</a:t>
            </a:r>
          </a:p>
          <a:p>
            <a:pPr algn="ctr" fontAlgn="base">
              <a:spcBef>
                <a:spcPct val="50000"/>
              </a:spcBef>
              <a:spcAft>
                <a:spcPct val="0"/>
              </a:spcAft>
              <a:buFontTx/>
              <a:buNone/>
            </a:pPr>
            <a:r>
              <a:rPr lang="it-IT" altLang="it-IT" sz="6600" dirty="0">
                <a:solidFill>
                  <a:srgbClr val="000000"/>
                </a:solidFill>
                <a:latin typeface="Arial" panose="020B0604020202020204" pitchFamily="34" charset="0"/>
                <a:cs typeface="Arial" panose="020B0604020202020204" pitchFamily="34" charset="0"/>
              </a:rPr>
              <a:t>STRUCTURE </a:t>
            </a:r>
          </a:p>
        </p:txBody>
      </p:sp>
      <p:pic>
        <p:nvPicPr>
          <p:cNvPr id="4813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3933825"/>
            <a:ext cx="3168650" cy="239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62285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7"/>
          <p:cNvGrpSpPr>
            <a:grpSpLocks/>
          </p:cNvGrpSpPr>
          <p:nvPr/>
        </p:nvGrpSpPr>
        <p:grpSpPr bwMode="auto">
          <a:xfrm>
            <a:off x="827088" y="187036"/>
            <a:ext cx="7273925" cy="6637627"/>
            <a:chOff x="521" y="0"/>
            <a:chExt cx="4582" cy="4299"/>
          </a:xfrm>
        </p:grpSpPr>
        <p:pic>
          <p:nvPicPr>
            <p:cNvPr id="49155" name="Picture 5" descr="cm5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 y="0"/>
              <a:ext cx="4582" cy="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6"/>
            <p:cNvSpPr txBox="1">
              <a:spLocks noChangeArrowheads="1"/>
            </p:cNvSpPr>
            <p:nvPr/>
          </p:nvSpPr>
          <p:spPr bwMode="auto">
            <a:xfrm>
              <a:off x="3696" y="3974"/>
              <a:ext cx="1270" cy="1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50000"/>
                </a:spcBef>
                <a:spcAft>
                  <a:spcPct val="0"/>
                </a:spcAft>
                <a:buFontTx/>
                <a:buNone/>
              </a:pPr>
              <a:endParaRPr lang="it-IT" altLang="it-IT" sz="1200">
                <a:solidFill>
                  <a:srgbClr val="000000"/>
                </a:solidFill>
              </a:endParaRPr>
            </a:p>
          </p:txBody>
        </p:sp>
      </p:grpSp>
      <p:sp>
        <p:nvSpPr>
          <p:cNvPr id="5" name="CasellaDiTesto 4"/>
          <p:cNvSpPr txBox="1"/>
          <p:nvPr/>
        </p:nvSpPr>
        <p:spPr>
          <a:xfrm>
            <a:off x="5462417" y="187036"/>
            <a:ext cx="2826091" cy="707886"/>
          </a:xfrm>
          <a:prstGeom prst="rect">
            <a:avLst/>
          </a:prstGeom>
          <a:solidFill>
            <a:schemeClr val="bg1"/>
          </a:solidFill>
        </p:spPr>
        <p:txBody>
          <a:bodyPr wrap="square" rtlCol="0">
            <a:spAutoFit/>
          </a:bodyPr>
          <a:lstStyle/>
          <a:p>
            <a:pPr algn="ctr"/>
            <a:r>
              <a:rPr lang="it-IT" sz="2000" b="1" dirty="0" smtClean="0">
                <a:solidFill>
                  <a:srgbClr val="000000"/>
                </a:solidFill>
                <a:latin typeface="Arial" panose="020B0604020202020204" pitchFamily="34" charset="0"/>
                <a:cs typeface="Arial" panose="020B0604020202020204" pitchFamily="34" charset="0"/>
              </a:rPr>
              <a:t>Standard compound </a:t>
            </a:r>
            <a:r>
              <a:rPr lang="it-IT" sz="2000" b="1" dirty="0" err="1" smtClean="0">
                <a:solidFill>
                  <a:srgbClr val="000000"/>
                </a:solidFill>
                <a:latin typeface="Arial" panose="020B0604020202020204" pitchFamily="34" charset="0"/>
                <a:cs typeface="Arial" panose="020B0604020202020204" pitchFamily="34" charset="0"/>
              </a:rPr>
              <a:t>microscope</a:t>
            </a:r>
            <a:endParaRPr lang="it-IT" sz="20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09020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6366" y="862353"/>
            <a:ext cx="4303568" cy="5836158"/>
          </a:xfrm>
          <a:prstGeom prst="rect">
            <a:avLst/>
          </a:prstGeom>
        </p:spPr>
      </p:pic>
      <p:sp>
        <p:nvSpPr>
          <p:cNvPr id="4" name="CasellaDiTesto 3"/>
          <p:cNvSpPr txBox="1"/>
          <p:nvPr/>
        </p:nvSpPr>
        <p:spPr>
          <a:xfrm>
            <a:off x="2077414" y="1360967"/>
            <a:ext cx="2105247" cy="369332"/>
          </a:xfrm>
          <a:prstGeom prst="rect">
            <a:avLst/>
          </a:prstGeom>
          <a:noFill/>
        </p:spPr>
        <p:txBody>
          <a:bodyPr wrap="square" rtlCol="0">
            <a:spAutoFit/>
          </a:bodyPr>
          <a:lstStyle/>
          <a:p>
            <a:r>
              <a:rPr lang="it-IT" dirty="0" err="1" smtClean="0">
                <a:solidFill>
                  <a:srgbClr val="000000"/>
                </a:solidFill>
                <a:latin typeface="Arial" panose="020B0604020202020204" pitchFamily="34" charset="0"/>
                <a:cs typeface="Arial" panose="020B0604020202020204" pitchFamily="34" charset="0"/>
              </a:rPr>
              <a:t>Ocular</a:t>
            </a:r>
            <a:r>
              <a:rPr lang="it-IT" dirty="0" smtClean="0">
                <a:solidFill>
                  <a:srgbClr val="000000"/>
                </a:solidFill>
                <a:latin typeface="Arial" panose="020B0604020202020204" pitchFamily="34" charset="0"/>
                <a:cs typeface="Arial" panose="020B0604020202020204" pitchFamily="34" charset="0"/>
              </a:rPr>
              <a:t> (</a:t>
            </a:r>
            <a:r>
              <a:rPr lang="it-IT" dirty="0" err="1" smtClean="0">
                <a:solidFill>
                  <a:srgbClr val="000000"/>
                </a:solidFill>
                <a:latin typeface="Arial" panose="020B0604020202020204" pitchFamily="34" charset="0"/>
                <a:cs typeface="Arial" panose="020B0604020202020204" pitchFamily="34" charset="0"/>
              </a:rPr>
              <a:t>eyepiece</a:t>
            </a:r>
            <a:r>
              <a:rPr lang="it-IT" dirty="0" smtClean="0">
                <a:solidFill>
                  <a:srgbClr val="000000"/>
                </a:solidFill>
                <a:latin typeface="Arial" panose="020B0604020202020204" pitchFamily="34" charset="0"/>
                <a:cs typeface="Arial" panose="020B0604020202020204" pitchFamily="34" charset="0"/>
              </a:rPr>
              <a:t>)</a:t>
            </a:r>
            <a:endParaRPr lang="it-IT" dirty="0">
              <a:solidFill>
                <a:srgbClr val="000000"/>
              </a:solidFill>
              <a:latin typeface="Arial" panose="020B0604020202020204" pitchFamily="34" charset="0"/>
              <a:cs typeface="Arial" panose="020B0604020202020204" pitchFamily="34" charset="0"/>
            </a:endParaRPr>
          </a:p>
        </p:txBody>
      </p:sp>
      <p:sp>
        <p:nvSpPr>
          <p:cNvPr id="5" name="CasellaDiTesto 4"/>
          <p:cNvSpPr txBox="1"/>
          <p:nvPr/>
        </p:nvSpPr>
        <p:spPr>
          <a:xfrm>
            <a:off x="2144493" y="3595766"/>
            <a:ext cx="1176148" cy="369332"/>
          </a:xfrm>
          <a:prstGeom prst="rect">
            <a:avLst/>
          </a:prstGeom>
          <a:noFill/>
        </p:spPr>
        <p:txBody>
          <a:bodyPr wrap="square" rtlCol="0">
            <a:spAutoFit/>
          </a:bodyPr>
          <a:lstStyle/>
          <a:p>
            <a:r>
              <a:rPr lang="it-IT" dirty="0" smtClean="0">
                <a:solidFill>
                  <a:srgbClr val="000000"/>
                </a:solidFill>
                <a:latin typeface="Arial" panose="020B0604020202020204" pitchFamily="34" charset="0"/>
                <a:cs typeface="Arial" panose="020B0604020202020204" pitchFamily="34" charset="0"/>
              </a:rPr>
              <a:t>Objective</a:t>
            </a:r>
            <a:endParaRPr lang="it-IT" dirty="0">
              <a:solidFill>
                <a:srgbClr val="000000"/>
              </a:solidFill>
              <a:latin typeface="Arial" panose="020B0604020202020204" pitchFamily="34" charset="0"/>
              <a:cs typeface="Arial" panose="020B0604020202020204" pitchFamily="34" charset="0"/>
            </a:endParaRPr>
          </a:p>
        </p:txBody>
      </p:sp>
      <p:sp>
        <p:nvSpPr>
          <p:cNvPr id="6" name="CasellaDiTesto 5"/>
          <p:cNvSpPr txBox="1"/>
          <p:nvPr/>
        </p:nvSpPr>
        <p:spPr>
          <a:xfrm>
            <a:off x="2077414" y="4106129"/>
            <a:ext cx="1598952" cy="707886"/>
          </a:xfrm>
          <a:prstGeom prst="rect">
            <a:avLst/>
          </a:prstGeom>
          <a:noFill/>
        </p:spPr>
        <p:txBody>
          <a:bodyPr wrap="square" rtlCol="0">
            <a:spAutoFit/>
          </a:bodyPr>
          <a:lstStyle/>
          <a:p>
            <a:r>
              <a:rPr lang="it-IT" dirty="0" smtClean="0">
                <a:solidFill>
                  <a:srgbClr val="000000"/>
                </a:solidFill>
                <a:latin typeface="Arial" panose="020B0604020202020204" pitchFamily="34" charset="0"/>
                <a:cs typeface="Arial" panose="020B0604020202020204" pitchFamily="34" charset="0"/>
              </a:rPr>
              <a:t>Condenser </a:t>
            </a:r>
            <a:r>
              <a:rPr lang="it-IT" sz="1100" dirty="0" smtClean="0">
                <a:solidFill>
                  <a:srgbClr val="000000"/>
                </a:solidFill>
                <a:latin typeface="Arial" panose="020B0604020202020204" pitchFamily="34" charset="0"/>
                <a:cs typeface="Arial" panose="020B0604020202020204" pitchFamily="34" charset="0"/>
              </a:rPr>
              <a:t>(with diaphragm)</a:t>
            </a:r>
          </a:p>
          <a:p>
            <a:r>
              <a:rPr lang="it-IT" sz="1100" dirty="0" smtClean="0">
                <a:solidFill>
                  <a:srgbClr val="000000"/>
                </a:solidFill>
                <a:latin typeface="Arial" panose="020B0604020202020204" pitchFamily="34" charset="0"/>
                <a:cs typeface="Arial" panose="020B0604020202020204" pitchFamily="34" charset="0"/>
              </a:rPr>
              <a:t>Aperture Diaphragm</a:t>
            </a:r>
            <a:endParaRPr lang="it-IT" sz="1100" dirty="0">
              <a:solidFill>
                <a:srgbClr val="000000"/>
              </a:solidFill>
              <a:latin typeface="Arial" panose="020B0604020202020204" pitchFamily="34" charset="0"/>
              <a:cs typeface="Arial" panose="020B0604020202020204" pitchFamily="34" charset="0"/>
            </a:endParaRPr>
          </a:p>
        </p:txBody>
      </p:sp>
      <p:sp>
        <p:nvSpPr>
          <p:cNvPr id="7" name="CasellaDiTesto 6"/>
          <p:cNvSpPr txBox="1"/>
          <p:nvPr/>
        </p:nvSpPr>
        <p:spPr>
          <a:xfrm>
            <a:off x="1777669" y="5296975"/>
            <a:ext cx="1909795" cy="369332"/>
          </a:xfrm>
          <a:prstGeom prst="rect">
            <a:avLst/>
          </a:prstGeom>
          <a:noFill/>
        </p:spPr>
        <p:txBody>
          <a:bodyPr wrap="square" rtlCol="0">
            <a:spAutoFit/>
          </a:bodyPr>
          <a:lstStyle/>
          <a:p>
            <a:r>
              <a:rPr lang="it-IT" dirty="0" smtClean="0">
                <a:solidFill>
                  <a:srgbClr val="000000"/>
                </a:solidFill>
                <a:latin typeface="Arial" panose="020B0604020202020204" pitchFamily="34" charset="0"/>
                <a:cs typeface="Arial" panose="020B0604020202020204" pitchFamily="34" charset="0"/>
              </a:rPr>
              <a:t>Field diaphragm</a:t>
            </a:r>
            <a:endParaRPr lang="it-IT" dirty="0">
              <a:solidFill>
                <a:srgbClr val="000000"/>
              </a:solidFill>
              <a:latin typeface="Arial" panose="020B0604020202020204" pitchFamily="34" charset="0"/>
              <a:cs typeface="Arial" panose="020B0604020202020204" pitchFamily="34" charset="0"/>
            </a:endParaRPr>
          </a:p>
        </p:txBody>
      </p:sp>
      <p:sp>
        <p:nvSpPr>
          <p:cNvPr id="8" name="CasellaDiTesto 7"/>
          <p:cNvSpPr txBox="1"/>
          <p:nvPr/>
        </p:nvSpPr>
        <p:spPr>
          <a:xfrm>
            <a:off x="7967852" y="5557610"/>
            <a:ext cx="1176148" cy="646331"/>
          </a:xfrm>
          <a:prstGeom prst="rect">
            <a:avLst/>
          </a:prstGeom>
          <a:noFill/>
        </p:spPr>
        <p:txBody>
          <a:bodyPr wrap="square" rtlCol="0">
            <a:spAutoFit/>
          </a:bodyPr>
          <a:lstStyle/>
          <a:p>
            <a:r>
              <a:rPr lang="it-IT" dirty="0" smtClean="0">
                <a:solidFill>
                  <a:srgbClr val="000000"/>
                </a:solidFill>
                <a:latin typeface="Arial" panose="020B0604020202020204" pitchFamily="34" charset="0"/>
                <a:cs typeface="Arial" panose="020B0604020202020204" pitchFamily="34" charset="0"/>
              </a:rPr>
              <a:t>Light source</a:t>
            </a:r>
            <a:endParaRPr lang="it-IT" dirty="0">
              <a:solidFill>
                <a:srgbClr val="000000"/>
              </a:solidFill>
              <a:latin typeface="Arial" panose="020B0604020202020204" pitchFamily="34" charset="0"/>
              <a:cs typeface="Arial" panose="020B0604020202020204" pitchFamily="34" charset="0"/>
            </a:endParaRPr>
          </a:p>
        </p:txBody>
      </p:sp>
      <p:sp>
        <p:nvSpPr>
          <p:cNvPr id="9" name="CasellaDiTesto 8"/>
          <p:cNvSpPr txBox="1"/>
          <p:nvPr/>
        </p:nvSpPr>
        <p:spPr>
          <a:xfrm>
            <a:off x="2335800" y="3906420"/>
            <a:ext cx="1176148" cy="276999"/>
          </a:xfrm>
          <a:prstGeom prst="rect">
            <a:avLst/>
          </a:prstGeom>
          <a:noFill/>
        </p:spPr>
        <p:txBody>
          <a:bodyPr wrap="square" rtlCol="0">
            <a:spAutoFit/>
          </a:bodyPr>
          <a:lstStyle/>
          <a:p>
            <a:r>
              <a:rPr lang="it-IT" sz="1200" i="1" dirty="0" smtClean="0">
                <a:solidFill>
                  <a:srgbClr val="FF0000"/>
                </a:solidFill>
                <a:latin typeface="Arial" panose="020B0604020202020204" pitchFamily="34" charset="0"/>
                <a:cs typeface="Arial" panose="020B0604020202020204" pitchFamily="34" charset="0"/>
              </a:rPr>
              <a:t>specimen</a:t>
            </a:r>
            <a:endParaRPr lang="it-IT" sz="1200" i="1" dirty="0">
              <a:solidFill>
                <a:srgbClr val="FF0000"/>
              </a:solidFill>
              <a:latin typeface="Arial" panose="020B0604020202020204" pitchFamily="34" charset="0"/>
              <a:cs typeface="Arial" panose="020B0604020202020204" pitchFamily="34" charset="0"/>
            </a:endParaRPr>
          </a:p>
        </p:txBody>
      </p:sp>
      <p:cxnSp>
        <p:nvCxnSpPr>
          <p:cNvPr id="11" name="Connettore 2 10"/>
          <p:cNvCxnSpPr/>
          <p:nvPr/>
        </p:nvCxnSpPr>
        <p:spPr>
          <a:xfrm>
            <a:off x="3130037" y="4064212"/>
            <a:ext cx="1556263" cy="116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2144493" y="251541"/>
            <a:ext cx="4831773" cy="369332"/>
          </a:xfrm>
          <a:prstGeom prst="rect">
            <a:avLst/>
          </a:prstGeom>
          <a:noFill/>
        </p:spPr>
        <p:txBody>
          <a:bodyPr wrap="square" rtlCol="0">
            <a:spAutoFit/>
          </a:bodyPr>
          <a:lstStyle/>
          <a:p>
            <a:r>
              <a:rPr lang="it-IT" b="1" dirty="0" smtClean="0">
                <a:solidFill>
                  <a:srgbClr val="000000"/>
                </a:solidFill>
                <a:latin typeface="Arial" panose="020B0604020202020204" pitchFamily="34" charset="0"/>
                <a:cs typeface="Arial" panose="020B0604020202020204" pitchFamily="34" charset="0"/>
              </a:rPr>
              <a:t>Standard compound </a:t>
            </a:r>
            <a:r>
              <a:rPr lang="it-IT" b="1" dirty="0" err="1" smtClean="0">
                <a:solidFill>
                  <a:srgbClr val="000000"/>
                </a:solidFill>
                <a:latin typeface="Arial" panose="020B0604020202020204" pitchFamily="34" charset="0"/>
                <a:cs typeface="Arial" panose="020B0604020202020204" pitchFamily="34" charset="0"/>
              </a:rPr>
              <a:t>microscope</a:t>
            </a:r>
            <a:r>
              <a:rPr lang="it-IT" b="1" dirty="0" smtClean="0">
                <a:solidFill>
                  <a:srgbClr val="000000"/>
                </a:solidFill>
                <a:latin typeface="Arial" panose="020B0604020202020204" pitchFamily="34" charset="0"/>
                <a:cs typeface="Arial" panose="020B0604020202020204" pitchFamily="34" charset="0"/>
              </a:rPr>
              <a:t> </a:t>
            </a:r>
            <a:r>
              <a:rPr lang="it-IT" b="1" dirty="0" err="1" smtClean="0">
                <a:solidFill>
                  <a:srgbClr val="000000"/>
                </a:solidFill>
                <a:latin typeface="Arial" panose="020B0604020202020204" pitchFamily="34" charset="0"/>
                <a:cs typeface="Arial" panose="020B0604020202020204" pitchFamily="34" charset="0"/>
              </a:rPr>
              <a:t>scheme</a:t>
            </a:r>
            <a:endParaRPr lang="it-IT"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7987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50"/>
          <p:cNvSpPr>
            <a:spLocks noChangeArrowheads="1"/>
          </p:cNvSpPr>
          <p:nvPr/>
        </p:nvSpPr>
        <p:spPr bwMode="auto">
          <a:xfrm>
            <a:off x="0" y="475803"/>
            <a:ext cx="91440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fontAlgn="base">
              <a:spcBef>
                <a:spcPct val="0"/>
              </a:spcBef>
              <a:spcAft>
                <a:spcPct val="0"/>
              </a:spcAft>
              <a:buFontTx/>
              <a:buNone/>
            </a:pPr>
            <a:r>
              <a:rPr lang="en-US" altLang="it-IT" sz="2400" dirty="0">
                <a:solidFill>
                  <a:srgbClr val="FF0000"/>
                </a:solidFill>
                <a:latin typeface="Arial" panose="020B0604020202020204" pitchFamily="34" charset="0"/>
                <a:cs typeface="Arial" panose="020B0604020202020204" pitchFamily="34" charset="0"/>
              </a:rPr>
              <a:t>The optical microscope is constituted by the following functional parts:</a:t>
            </a:r>
          </a:p>
          <a:p>
            <a:pPr algn="just" fontAlgn="base">
              <a:spcBef>
                <a:spcPct val="0"/>
              </a:spcBef>
              <a:spcAft>
                <a:spcPct val="0"/>
              </a:spcAft>
              <a:buFontTx/>
              <a:buNone/>
            </a:pPr>
            <a:endParaRPr lang="it-IT" altLang="it-IT" sz="1800" dirty="0">
              <a:solidFill>
                <a:srgbClr val="FF0000"/>
              </a:solidFill>
              <a:latin typeface="Arial" panose="020B0604020202020204" pitchFamily="34" charset="0"/>
              <a:cs typeface="Arial" panose="020B0604020202020204" pitchFamily="34" charset="0"/>
            </a:endParaRPr>
          </a:p>
          <a:p>
            <a:pPr fontAlgn="base">
              <a:spcBef>
                <a:spcPct val="0"/>
              </a:spcBef>
              <a:spcAft>
                <a:spcPct val="0"/>
              </a:spcAft>
              <a:buFontTx/>
              <a:buNone/>
            </a:pPr>
            <a:r>
              <a:rPr lang="it-IT" altLang="it-IT" sz="2000" b="1" dirty="0" smtClean="0">
                <a:solidFill>
                  <a:srgbClr val="3333CC"/>
                </a:solidFill>
                <a:latin typeface="Arial" panose="020B0604020202020204" pitchFamily="34" charset="0"/>
                <a:cs typeface="Arial" panose="020B0604020202020204" pitchFamily="34" charset="0"/>
              </a:rPr>
              <a:t>- STAND</a:t>
            </a:r>
            <a:endParaRPr lang="it-IT" altLang="it-IT" sz="2000" b="1" dirty="0">
              <a:solidFill>
                <a:srgbClr val="3333CC"/>
              </a:solidFill>
              <a:latin typeface="Arial" panose="020B0604020202020204" pitchFamily="34" charset="0"/>
              <a:cs typeface="Arial" panose="020B0604020202020204" pitchFamily="34" charset="0"/>
            </a:endParaRPr>
          </a:p>
          <a:p>
            <a:pPr fontAlgn="base">
              <a:spcBef>
                <a:spcPct val="0"/>
              </a:spcBef>
              <a:spcAft>
                <a:spcPct val="0"/>
              </a:spcAft>
              <a:buFontTx/>
              <a:buNone/>
            </a:pPr>
            <a:r>
              <a:rPr lang="it-IT" altLang="it-IT" sz="1800" dirty="0">
                <a:solidFill>
                  <a:srgbClr val="3333CC"/>
                </a:solidFill>
                <a:latin typeface="Arial" panose="020B0604020202020204" pitchFamily="34" charset="0"/>
                <a:cs typeface="Arial" panose="020B0604020202020204" pitchFamily="34" charset="0"/>
              </a:rPr>
              <a:t> </a:t>
            </a:r>
          </a:p>
          <a:p>
            <a:pPr fontAlgn="base">
              <a:spcBef>
                <a:spcPct val="0"/>
              </a:spcBef>
              <a:spcAft>
                <a:spcPct val="0"/>
              </a:spcAft>
              <a:buFontTx/>
              <a:buNone/>
            </a:pPr>
            <a:r>
              <a:rPr lang="en-US" altLang="it-IT" sz="2000" dirty="0">
                <a:solidFill>
                  <a:srgbClr val="000000"/>
                </a:solidFill>
                <a:latin typeface="Arial" panose="020B0604020202020204" pitchFamily="34" charset="0"/>
                <a:cs typeface="Arial" panose="020B0604020202020204" pitchFamily="34" charset="0"/>
              </a:rPr>
              <a:t>It is the backbone of the microscope that supports or incorporates optical and mechanical parts. In modern microscopes, </a:t>
            </a:r>
            <a:r>
              <a:rPr lang="en-US" altLang="it-IT" sz="2000" dirty="0" smtClean="0">
                <a:solidFill>
                  <a:srgbClr val="000000"/>
                </a:solidFill>
                <a:latin typeface="Arial" panose="020B0604020202020204" pitchFamily="34" charset="0"/>
                <a:cs typeface="Arial" panose="020B0604020202020204" pitchFamily="34" charset="0"/>
              </a:rPr>
              <a:t>has the </a:t>
            </a:r>
            <a:r>
              <a:rPr lang="en-US" altLang="it-IT" sz="2000" dirty="0">
                <a:solidFill>
                  <a:srgbClr val="000000"/>
                </a:solidFill>
                <a:latin typeface="Arial" panose="020B0604020202020204" pitchFamily="34" charset="0"/>
                <a:cs typeface="Arial" panose="020B0604020202020204" pitchFamily="34" charset="0"/>
              </a:rPr>
              <a:t>appearance of an arch-shaped metal C.</a:t>
            </a:r>
          </a:p>
          <a:p>
            <a:pPr fontAlgn="base">
              <a:spcBef>
                <a:spcPct val="0"/>
              </a:spcBef>
              <a:spcAft>
                <a:spcPct val="0"/>
              </a:spcAft>
              <a:buFontTx/>
              <a:buNone/>
            </a:pPr>
            <a:endParaRPr lang="it-IT" altLang="it-IT" sz="2000" dirty="0" smtClean="0">
              <a:solidFill>
                <a:srgbClr val="000000"/>
              </a:solidFill>
              <a:latin typeface="Arial" panose="020B0604020202020204" pitchFamily="34" charset="0"/>
              <a:cs typeface="Arial" panose="020B0604020202020204" pitchFamily="34" charset="0"/>
            </a:endParaRPr>
          </a:p>
          <a:p>
            <a:pPr fontAlgn="base">
              <a:spcBef>
                <a:spcPct val="0"/>
              </a:spcBef>
              <a:spcAft>
                <a:spcPct val="0"/>
              </a:spcAft>
              <a:buFontTx/>
              <a:buNone/>
            </a:pPr>
            <a:endParaRPr lang="it-IT" altLang="it-IT" sz="20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buFontTx/>
              <a:buNone/>
            </a:pPr>
            <a:r>
              <a:rPr lang="it-IT" altLang="it-IT" sz="2000" b="1" dirty="0" smtClean="0">
                <a:solidFill>
                  <a:srgbClr val="3333CC"/>
                </a:solidFill>
                <a:latin typeface="Arial" panose="020B0604020202020204" pitchFamily="34" charset="0"/>
                <a:cs typeface="Arial" panose="020B0604020202020204" pitchFamily="34" charset="0"/>
              </a:rPr>
              <a:t>- ILLUMINATOR WITH LIGHT SOURCE</a:t>
            </a:r>
            <a:endParaRPr lang="it-IT" altLang="it-IT" sz="2000" b="1" dirty="0">
              <a:solidFill>
                <a:srgbClr val="3333CC"/>
              </a:solidFill>
              <a:latin typeface="Arial" panose="020B0604020202020204" pitchFamily="34" charset="0"/>
              <a:cs typeface="Arial" panose="020B0604020202020204" pitchFamily="34" charset="0"/>
            </a:endParaRPr>
          </a:p>
          <a:p>
            <a:pPr fontAlgn="base">
              <a:spcBef>
                <a:spcPct val="0"/>
              </a:spcBef>
              <a:spcAft>
                <a:spcPct val="0"/>
              </a:spcAft>
              <a:buFontTx/>
              <a:buNone/>
            </a:pPr>
            <a:endParaRPr lang="it-IT" altLang="it-IT" sz="2000" b="1" dirty="0">
              <a:solidFill>
                <a:srgbClr val="3333CC"/>
              </a:solidFill>
              <a:latin typeface="Arial" panose="020B0604020202020204" pitchFamily="34" charset="0"/>
              <a:cs typeface="Arial" panose="020B0604020202020204" pitchFamily="34" charset="0"/>
            </a:endParaRPr>
          </a:p>
          <a:p>
            <a:pPr fontAlgn="base">
              <a:spcBef>
                <a:spcPct val="0"/>
              </a:spcBef>
              <a:spcAft>
                <a:spcPct val="0"/>
              </a:spcAft>
              <a:buFontTx/>
              <a:buNone/>
            </a:pPr>
            <a:r>
              <a:rPr lang="en-US" altLang="it-IT" sz="2000" dirty="0">
                <a:solidFill>
                  <a:srgbClr val="000000"/>
                </a:solidFill>
                <a:latin typeface="Arial" panose="020B0604020202020204" pitchFamily="34" charset="0"/>
                <a:cs typeface="Arial" panose="020B0604020202020204" pitchFamily="34" charset="0"/>
              </a:rPr>
              <a:t>The light source </a:t>
            </a:r>
            <a:r>
              <a:rPr lang="en-US" altLang="it-IT" sz="2000" dirty="0" smtClean="0">
                <a:solidFill>
                  <a:srgbClr val="000000"/>
                </a:solidFill>
                <a:latin typeface="Arial" panose="020B0604020202020204" pitchFamily="34" charset="0"/>
                <a:cs typeface="Arial" panose="020B0604020202020204" pitchFamily="34" charset="0"/>
              </a:rPr>
              <a:t>often used </a:t>
            </a:r>
            <a:r>
              <a:rPr lang="en-US" altLang="it-IT" sz="2000" dirty="0">
                <a:solidFill>
                  <a:srgbClr val="000000"/>
                </a:solidFill>
                <a:latin typeface="Arial" panose="020B0604020202020204" pitchFamily="34" charset="0"/>
                <a:cs typeface="Arial" panose="020B0604020202020204" pitchFamily="34" charset="0"/>
              </a:rPr>
              <a:t>is a </a:t>
            </a:r>
            <a:r>
              <a:rPr lang="en-US" altLang="it-IT" sz="2000" u="sng" dirty="0">
                <a:solidFill>
                  <a:srgbClr val="000000"/>
                </a:solidFill>
                <a:latin typeface="Arial" panose="020B0604020202020204" pitchFamily="34" charset="0"/>
                <a:cs typeface="Arial" panose="020B0604020202020204" pitchFamily="34" charset="0"/>
              </a:rPr>
              <a:t>"traditional“ tungsten </a:t>
            </a:r>
            <a:r>
              <a:rPr lang="en-US" altLang="it-IT" sz="2000" u="sng" dirty="0" smtClean="0">
                <a:solidFill>
                  <a:srgbClr val="000000"/>
                </a:solidFill>
                <a:latin typeface="Arial" panose="020B0604020202020204" pitchFamily="34" charset="0"/>
                <a:cs typeface="Arial" panose="020B0604020202020204" pitchFamily="34" charset="0"/>
              </a:rPr>
              <a:t>lamp</a:t>
            </a:r>
            <a:r>
              <a:rPr lang="en-US" altLang="it-IT" sz="2000" dirty="0" smtClean="0">
                <a:solidFill>
                  <a:srgbClr val="000000"/>
                </a:solidFill>
                <a:latin typeface="Arial" panose="020B0604020202020204" pitchFamily="34" charset="0"/>
                <a:cs typeface="Arial" panose="020B0604020202020204" pitchFamily="34" charset="0"/>
              </a:rPr>
              <a:t>. </a:t>
            </a:r>
            <a:r>
              <a:rPr lang="en-US" altLang="it-IT" sz="2000" dirty="0">
                <a:solidFill>
                  <a:srgbClr val="000000"/>
                </a:solidFill>
                <a:latin typeface="Arial" panose="020B0604020202020204" pitchFamily="34" charset="0"/>
                <a:cs typeface="Arial" panose="020B0604020202020204" pitchFamily="34" charset="0"/>
              </a:rPr>
              <a:t>This light source emits waves of different wavelength. The total range of wavelengths is the </a:t>
            </a:r>
            <a:r>
              <a:rPr lang="en-US" altLang="it-IT" sz="2000" dirty="0">
                <a:solidFill>
                  <a:srgbClr val="FF0000"/>
                </a:solidFill>
                <a:latin typeface="Arial" panose="020B0604020202020204" pitchFamily="34" charset="0"/>
                <a:cs typeface="Arial" panose="020B0604020202020204" pitchFamily="34" charset="0"/>
              </a:rPr>
              <a:t>light spectrum </a:t>
            </a:r>
            <a:r>
              <a:rPr lang="en-US" altLang="it-IT" sz="2000" dirty="0">
                <a:solidFill>
                  <a:srgbClr val="000000"/>
                </a:solidFill>
                <a:latin typeface="Arial" panose="020B0604020202020204" pitchFamily="34" charset="0"/>
                <a:cs typeface="Arial" panose="020B0604020202020204" pitchFamily="34" charset="0"/>
              </a:rPr>
              <a:t>of the source</a:t>
            </a:r>
            <a:r>
              <a:rPr lang="en-US" altLang="it-IT" sz="2000" dirty="0" smtClean="0">
                <a:solidFill>
                  <a:srgbClr val="000000"/>
                </a:solidFill>
                <a:latin typeface="Arial" panose="020B0604020202020204" pitchFamily="34" charset="0"/>
                <a:cs typeface="Arial" panose="020B0604020202020204" pitchFamily="34" charset="0"/>
              </a:rPr>
              <a:t>.</a:t>
            </a:r>
            <a:endParaRPr lang="en-US" altLang="it-IT" sz="20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buFontTx/>
              <a:buNone/>
            </a:pPr>
            <a:r>
              <a:rPr lang="en-US" altLang="it-IT" sz="2000" dirty="0" smtClean="0">
                <a:solidFill>
                  <a:srgbClr val="000000"/>
                </a:solidFill>
                <a:latin typeface="Arial" panose="020B0604020202020204" pitchFamily="34" charset="0"/>
                <a:cs typeface="Arial" panose="020B0604020202020204" pitchFamily="34" charset="0"/>
              </a:rPr>
              <a:t>The spectrum could be a  </a:t>
            </a:r>
            <a:r>
              <a:rPr lang="en-US" altLang="it-IT" sz="2000" dirty="0">
                <a:solidFill>
                  <a:srgbClr val="9900CC"/>
                </a:solidFill>
                <a:latin typeface="Arial" panose="020B0604020202020204" pitchFamily="34" charset="0"/>
                <a:cs typeface="Arial" panose="020B0604020202020204" pitchFamily="34" charset="0"/>
              </a:rPr>
              <a:t>continuous</a:t>
            </a:r>
            <a:r>
              <a:rPr lang="en-US" altLang="it-IT" sz="2000" dirty="0" smtClean="0">
                <a:solidFill>
                  <a:srgbClr val="9900CC"/>
                </a:solidFill>
                <a:latin typeface="Arial" panose="020B0604020202020204" pitchFamily="34" charset="0"/>
                <a:cs typeface="Arial" panose="020B0604020202020204" pitchFamily="34" charset="0"/>
              </a:rPr>
              <a:t> </a:t>
            </a:r>
            <a:r>
              <a:rPr lang="en-US" altLang="it-IT" sz="2000" dirty="0">
                <a:solidFill>
                  <a:srgbClr val="9900CC"/>
                </a:solidFill>
                <a:latin typeface="Arial" panose="020B0604020202020204" pitchFamily="34" charset="0"/>
                <a:cs typeface="Arial" panose="020B0604020202020204" pitchFamily="34" charset="0"/>
              </a:rPr>
              <a:t>spectrum</a:t>
            </a:r>
            <a:r>
              <a:rPr lang="en-US" altLang="it-IT" sz="2000" dirty="0">
                <a:solidFill>
                  <a:srgbClr val="000000"/>
                </a:solidFill>
                <a:latin typeface="Arial" panose="020B0604020202020204" pitchFamily="34" charset="0"/>
                <a:cs typeface="Arial" panose="020B0604020202020204" pitchFamily="34" charset="0"/>
              </a:rPr>
              <a:t>, but if it lacks some </a:t>
            </a:r>
            <a:r>
              <a:rPr lang="en-US" altLang="it-IT" sz="2000" dirty="0" smtClean="0">
                <a:solidFill>
                  <a:srgbClr val="000000"/>
                </a:solidFill>
                <a:latin typeface="Arial" panose="020B0604020202020204" pitchFamily="34" charset="0"/>
                <a:cs typeface="Arial" panose="020B0604020202020204" pitchFamily="34" charset="0"/>
              </a:rPr>
              <a:t>wavelengths </a:t>
            </a:r>
            <a:r>
              <a:rPr lang="en-US" altLang="it-IT" sz="2000" dirty="0">
                <a:solidFill>
                  <a:srgbClr val="000000"/>
                </a:solidFill>
                <a:latin typeface="Arial" panose="020B0604020202020204" pitchFamily="34" charset="0"/>
                <a:cs typeface="Arial" panose="020B0604020202020204" pitchFamily="34" charset="0"/>
              </a:rPr>
              <a:t>is defined </a:t>
            </a:r>
            <a:r>
              <a:rPr lang="en-US" altLang="it-IT" sz="2000" dirty="0">
                <a:solidFill>
                  <a:srgbClr val="9900CC"/>
                </a:solidFill>
                <a:latin typeface="Arial" panose="020B0604020202020204" pitchFamily="34" charset="0"/>
                <a:cs typeface="Arial" panose="020B0604020202020204" pitchFamily="34" charset="0"/>
              </a:rPr>
              <a:t>band spectrum</a:t>
            </a:r>
            <a:r>
              <a:rPr lang="en-US" altLang="it-IT" sz="2000" dirty="0">
                <a:solidFill>
                  <a:srgbClr val="000000"/>
                </a:solidFill>
                <a:latin typeface="Arial" panose="020B0604020202020204" pitchFamily="34" charset="0"/>
                <a:cs typeface="Arial" panose="020B0604020202020204" pitchFamily="34" charset="0"/>
              </a:rPr>
              <a:t>.</a:t>
            </a:r>
          </a:p>
          <a:p>
            <a:pPr fontAlgn="base">
              <a:spcBef>
                <a:spcPct val="0"/>
              </a:spcBef>
              <a:spcAft>
                <a:spcPct val="0"/>
              </a:spcAft>
              <a:buFontTx/>
              <a:buNone/>
            </a:pPr>
            <a:endParaRPr lang="en-US" altLang="it-IT" sz="20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buFontTx/>
              <a:buNone/>
            </a:pPr>
            <a:r>
              <a:rPr lang="en-US" altLang="it-IT" sz="2000" b="1" dirty="0" smtClean="0">
                <a:solidFill>
                  <a:srgbClr val="000000"/>
                </a:solidFill>
                <a:latin typeface="Arial" panose="020B0604020202020204" pitchFamily="34" charset="0"/>
                <a:cs typeface="Arial" panose="020B0604020202020204" pitchFamily="34" charset="0"/>
              </a:rPr>
              <a:t>TODAY</a:t>
            </a:r>
            <a:r>
              <a:rPr lang="en-US" altLang="it-IT" sz="2000" dirty="0" smtClean="0">
                <a:solidFill>
                  <a:srgbClr val="000000"/>
                </a:solidFill>
                <a:latin typeface="Arial" panose="020B0604020202020204" pitchFamily="34" charset="0"/>
                <a:cs typeface="Arial" panose="020B0604020202020204" pitchFamily="34" charset="0"/>
              </a:rPr>
              <a:t>: developing </a:t>
            </a:r>
            <a:r>
              <a:rPr lang="en-US" altLang="it-IT" sz="2000" b="1" dirty="0">
                <a:solidFill>
                  <a:srgbClr val="000000"/>
                </a:solidFill>
                <a:latin typeface="Arial" panose="020B0604020202020204" pitchFamily="34" charset="0"/>
                <a:cs typeface="Arial" panose="020B0604020202020204" pitchFamily="34" charset="0"/>
              </a:rPr>
              <a:t>LED</a:t>
            </a:r>
            <a:r>
              <a:rPr lang="en-US" altLang="it-IT" sz="2000" dirty="0">
                <a:solidFill>
                  <a:srgbClr val="000000"/>
                </a:solidFill>
                <a:latin typeface="Arial" panose="020B0604020202020204" pitchFamily="34" charset="0"/>
                <a:cs typeface="Arial" panose="020B0604020202020204" pitchFamily="34" charset="0"/>
              </a:rPr>
              <a:t> (Light Emitting Diode) as light </a:t>
            </a:r>
            <a:r>
              <a:rPr lang="en-US" altLang="it-IT" sz="2000" dirty="0" smtClean="0">
                <a:solidFill>
                  <a:srgbClr val="000000"/>
                </a:solidFill>
                <a:latin typeface="Arial" panose="020B0604020202020204" pitchFamily="34" charset="0"/>
                <a:cs typeface="Arial" panose="020B0604020202020204" pitchFamily="34" charset="0"/>
              </a:rPr>
              <a:t>source, more durable</a:t>
            </a:r>
            <a:endParaRPr lang="it-IT" altLang="it-IT"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230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692150"/>
            <a:ext cx="3384550" cy="566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3" name="CasellaDiTesto 1"/>
          <p:cNvSpPr txBox="1">
            <a:spLocks noChangeArrowheads="1"/>
          </p:cNvSpPr>
          <p:nvPr/>
        </p:nvSpPr>
        <p:spPr bwMode="auto">
          <a:xfrm>
            <a:off x="317500" y="692150"/>
            <a:ext cx="4319588"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New Roman" panose="02020603050405020304" pitchFamily="18" charset="0"/>
              </a:defRPr>
            </a:lvl1pPr>
            <a:lvl2pPr marL="742950" indent="-285750">
              <a:defRPr sz="1200">
                <a:solidFill>
                  <a:schemeClr val="tx1"/>
                </a:solidFill>
                <a:latin typeface="Times New Roman" panose="02020603050405020304" pitchFamily="18" charset="0"/>
              </a:defRPr>
            </a:lvl2pPr>
            <a:lvl3pPr marL="1143000" indent="-228600">
              <a:defRPr sz="1200">
                <a:solidFill>
                  <a:schemeClr val="tx1"/>
                </a:solidFill>
                <a:latin typeface="Times New Roman" panose="02020603050405020304" pitchFamily="18" charset="0"/>
              </a:defRPr>
            </a:lvl3pPr>
            <a:lvl4pPr marL="1600200" indent="-228600">
              <a:defRPr sz="1200">
                <a:solidFill>
                  <a:schemeClr val="tx1"/>
                </a:solidFill>
                <a:latin typeface="Times New Roman" panose="02020603050405020304" pitchFamily="18" charset="0"/>
              </a:defRPr>
            </a:lvl4pPr>
            <a:lvl5pPr marL="2057400" indent="-22860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eaLnBrk="0" fontAlgn="base" hangingPunct="0">
              <a:spcBef>
                <a:spcPct val="0"/>
              </a:spcBef>
              <a:spcAft>
                <a:spcPct val="0"/>
              </a:spcAft>
            </a:pPr>
            <a:r>
              <a:rPr lang="it-IT" altLang="it-IT" sz="4000" dirty="0">
                <a:solidFill>
                  <a:srgbClr val="000000"/>
                </a:solidFill>
                <a:latin typeface="Arial" panose="020B0604020202020204" pitchFamily="34" charset="0"/>
                <a:cs typeface="Arial" panose="020B0604020202020204" pitchFamily="34" charset="0"/>
              </a:rPr>
              <a:t>The </a:t>
            </a:r>
            <a:r>
              <a:rPr lang="it-IT" altLang="it-IT" sz="4000" dirty="0" err="1">
                <a:solidFill>
                  <a:srgbClr val="000000"/>
                </a:solidFill>
                <a:latin typeface="Arial" panose="020B0604020202020204" pitchFamily="34" charset="0"/>
                <a:cs typeface="Arial" panose="020B0604020202020204" pitchFamily="34" charset="0"/>
              </a:rPr>
              <a:t>microscope</a:t>
            </a:r>
            <a:r>
              <a:rPr lang="it-IT" altLang="it-IT" sz="4000" dirty="0">
                <a:solidFill>
                  <a:srgbClr val="000000"/>
                </a:solidFill>
                <a:latin typeface="Arial" panose="020B0604020202020204" pitchFamily="34" charset="0"/>
                <a:cs typeface="Arial" panose="020B0604020202020204" pitchFamily="34" charset="0"/>
              </a:rPr>
              <a:t>… </a:t>
            </a:r>
          </a:p>
          <a:p>
            <a:pPr eaLnBrk="0" fontAlgn="base" hangingPunct="0">
              <a:spcBef>
                <a:spcPct val="0"/>
              </a:spcBef>
              <a:spcAft>
                <a:spcPct val="0"/>
              </a:spcAft>
            </a:pPr>
            <a:r>
              <a:rPr lang="it-IT" altLang="it-IT" sz="4000" dirty="0">
                <a:solidFill>
                  <a:srgbClr val="000000"/>
                </a:solidFill>
                <a:latin typeface="Arial" panose="020B0604020202020204" pitchFamily="34" charset="0"/>
                <a:cs typeface="Arial" panose="020B0604020202020204" pitchFamily="34" charset="0"/>
              </a:rPr>
              <a:t>...</a:t>
            </a:r>
            <a:r>
              <a:rPr lang="it-IT" altLang="it-IT" sz="4000" dirty="0" err="1">
                <a:solidFill>
                  <a:srgbClr val="000000"/>
                </a:solidFill>
                <a:latin typeface="Arial" panose="020B0604020202020204" pitchFamily="34" charset="0"/>
                <a:cs typeface="Arial" panose="020B0604020202020204" pitchFamily="34" charset="0"/>
              </a:rPr>
              <a:t>this</a:t>
            </a:r>
            <a:r>
              <a:rPr lang="it-IT" altLang="it-IT" sz="4000" dirty="0">
                <a:solidFill>
                  <a:srgbClr val="000000"/>
                </a:solidFill>
                <a:latin typeface="Arial" panose="020B0604020202020204" pitchFamily="34" charset="0"/>
                <a:cs typeface="Arial" panose="020B0604020202020204" pitchFamily="34" charset="0"/>
              </a:rPr>
              <a:t> </a:t>
            </a:r>
            <a:r>
              <a:rPr lang="it-IT" altLang="it-IT" sz="4000" dirty="0" err="1">
                <a:solidFill>
                  <a:srgbClr val="000000"/>
                </a:solidFill>
                <a:latin typeface="Arial" panose="020B0604020202020204" pitchFamily="34" charset="0"/>
                <a:cs typeface="Arial" panose="020B0604020202020204" pitchFamily="34" charset="0"/>
              </a:rPr>
              <a:t>unknown</a:t>
            </a:r>
            <a:r>
              <a:rPr lang="it-IT" altLang="it-IT" sz="4000" dirty="0">
                <a:solidFill>
                  <a:srgbClr val="000000"/>
                </a:solidFill>
                <a:latin typeface="Arial" panose="020B0604020202020204" pitchFamily="34" charset="0"/>
                <a:cs typeface="Arial" panose="020B0604020202020204" pitchFamily="34" charset="0"/>
              </a:rPr>
              <a:t>…</a:t>
            </a:r>
          </a:p>
          <a:p>
            <a:pPr eaLnBrk="0" fontAlgn="base" hangingPunct="0">
              <a:spcBef>
                <a:spcPct val="0"/>
              </a:spcBef>
              <a:spcAft>
                <a:spcPct val="0"/>
              </a:spcAft>
            </a:pPr>
            <a:endParaRPr lang="it-IT" altLang="it-IT" sz="40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altLang="it-IT" sz="2400" dirty="0">
                <a:solidFill>
                  <a:srgbClr val="000000"/>
                </a:solidFill>
                <a:latin typeface="Arial" panose="020B0604020202020204" pitchFamily="34" charset="0"/>
                <a:cs typeface="Arial" panose="020B0604020202020204" pitchFamily="34" charset="0"/>
              </a:rPr>
              <a:t>The most common </a:t>
            </a:r>
            <a:r>
              <a:rPr lang="it-IT" altLang="it-IT" sz="2400" dirty="0" err="1">
                <a:solidFill>
                  <a:srgbClr val="000000"/>
                </a:solidFill>
                <a:latin typeface="Arial" panose="020B0604020202020204" pitchFamily="34" charset="0"/>
                <a:cs typeface="Arial" panose="020B0604020202020204" pitchFamily="34" charset="0"/>
              </a:rPr>
              <a:t>tool</a:t>
            </a:r>
            <a:r>
              <a:rPr lang="it-IT" altLang="it-IT" sz="2400" dirty="0">
                <a:solidFill>
                  <a:srgbClr val="000000"/>
                </a:solidFill>
                <a:latin typeface="Arial" panose="020B0604020202020204" pitchFamily="34" charset="0"/>
                <a:cs typeface="Arial" panose="020B0604020202020204" pitchFamily="34" charset="0"/>
              </a:rPr>
              <a:t> for the </a:t>
            </a:r>
            <a:r>
              <a:rPr lang="it-IT" altLang="it-IT" sz="2400" dirty="0" err="1">
                <a:solidFill>
                  <a:srgbClr val="000000"/>
                </a:solidFill>
                <a:latin typeface="Arial" panose="020B0604020202020204" pitchFamily="34" charset="0"/>
                <a:cs typeface="Arial" panose="020B0604020202020204" pitchFamily="34" charset="0"/>
              </a:rPr>
              <a:t>biologist</a:t>
            </a:r>
            <a:r>
              <a:rPr lang="it-IT" altLang="it-IT" sz="2400" dirty="0">
                <a:solidFill>
                  <a:srgbClr val="000000"/>
                </a:solidFill>
                <a:latin typeface="Arial" panose="020B0604020202020204" pitchFamily="34" charset="0"/>
                <a:cs typeface="Arial" panose="020B0604020202020204" pitchFamily="34" charset="0"/>
              </a:rPr>
              <a:t>, </a:t>
            </a:r>
            <a:r>
              <a:rPr lang="it-IT" altLang="it-IT" sz="2400" dirty="0" err="1">
                <a:solidFill>
                  <a:srgbClr val="000000"/>
                </a:solidFill>
                <a:latin typeface="Arial" panose="020B0604020202020204" pitchFamily="34" charset="0"/>
                <a:cs typeface="Arial" panose="020B0604020202020204" pitchFamily="34" charset="0"/>
              </a:rPr>
              <a:t>but</a:t>
            </a:r>
            <a:r>
              <a:rPr lang="it-IT" altLang="it-IT" sz="2400" dirty="0">
                <a:solidFill>
                  <a:srgbClr val="000000"/>
                </a:solidFill>
                <a:latin typeface="Arial" panose="020B0604020202020204" pitchFamily="34" charset="0"/>
                <a:cs typeface="Arial" panose="020B0604020202020204" pitchFamily="34" charset="0"/>
              </a:rPr>
              <a:t> </a:t>
            </a:r>
            <a:r>
              <a:rPr lang="it-IT" altLang="it-IT" sz="2400" dirty="0" err="1">
                <a:solidFill>
                  <a:srgbClr val="000000"/>
                </a:solidFill>
                <a:latin typeface="Arial" panose="020B0604020202020204" pitchFamily="34" charset="0"/>
                <a:cs typeface="Arial" panose="020B0604020202020204" pitchFamily="34" charset="0"/>
              </a:rPr>
              <a:t>also</a:t>
            </a:r>
            <a:r>
              <a:rPr lang="it-IT" altLang="it-IT" sz="2400" dirty="0">
                <a:solidFill>
                  <a:srgbClr val="000000"/>
                </a:solidFill>
                <a:latin typeface="Arial" panose="020B0604020202020204" pitchFamily="34" charset="0"/>
                <a:cs typeface="Arial" panose="020B0604020202020204" pitchFamily="34" charset="0"/>
              </a:rPr>
              <a:t> </a:t>
            </a:r>
            <a:r>
              <a:rPr lang="it-IT" altLang="it-IT" sz="2400" dirty="0" err="1">
                <a:solidFill>
                  <a:srgbClr val="000000"/>
                </a:solidFill>
                <a:latin typeface="Arial" panose="020B0604020202020204" pitchFamily="34" charset="0"/>
                <a:cs typeface="Arial" panose="020B0604020202020204" pitchFamily="34" charset="0"/>
              </a:rPr>
              <a:t>one</a:t>
            </a:r>
            <a:r>
              <a:rPr lang="it-IT" altLang="it-IT" sz="2400" dirty="0">
                <a:solidFill>
                  <a:srgbClr val="000000"/>
                </a:solidFill>
                <a:latin typeface="Arial" panose="020B0604020202020204" pitchFamily="34" charset="0"/>
                <a:cs typeface="Arial" panose="020B0604020202020204" pitchFamily="34" charset="0"/>
              </a:rPr>
              <a:t> </a:t>
            </a:r>
            <a:r>
              <a:rPr lang="it-IT" altLang="it-IT" sz="2400" dirty="0" smtClean="0">
                <a:solidFill>
                  <a:srgbClr val="000000"/>
                </a:solidFill>
                <a:latin typeface="Arial" panose="020B0604020202020204" pitchFamily="34" charset="0"/>
                <a:cs typeface="Arial" panose="020B0604020202020204" pitchFamily="34" charset="0"/>
              </a:rPr>
              <a:t>of the </a:t>
            </a:r>
            <a:r>
              <a:rPr lang="it-IT" altLang="it-IT" sz="2400" dirty="0">
                <a:solidFill>
                  <a:srgbClr val="000000"/>
                </a:solidFill>
                <a:latin typeface="Arial" panose="020B0604020202020204" pitchFamily="34" charset="0"/>
                <a:cs typeface="Arial" panose="020B0604020202020204" pitchFamily="34" charset="0"/>
              </a:rPr>
              <a:t>most </a:t>
            </a:r>
            <a:r>
              <a:rPr lang="it-IT" altLang="it-IT" sz="2400" dirty="0" err="1">
                <a:solidFill>
                  <a:srgbClr val="000000"/>
                </a:solidFill>
                <a:latin typeface="Arial" panose="020B0604020202020204" pitchFamily="34" charset="0"/>
                <a:cs typeface="Arial" panose="020B0604020202020204" pitchFamily="34" charset="0"/>
              </a:rPr>
              <a:t>neglected</a:t>
            </a:r>
            <a:r>
              <a:rPr lang="it-IT" altLang="it-IT" sz="2400" dirty="0">
                <a:solidFill>
                  <a:srgbClr val="000000"/>
                </a:solidFill>
                <a:latin typeface="Arial" panose="020B0604020202020204" pitchFamily="34" charset="0"/>
                <a:cs typeface="Arial" panose="020B0604020202020204" pitchFamily="34" charset="0"/>
              </a:rPr>
              <a:t>…</a:t>
            </a:r>
          </a:p>
          <a:p>
            <a:pPr eaLnBrk="0" fontAlgn="base" hangingPunct="0">
              <a:spcBef>
                <a:spcPct val="0"/>
              </a:spcBef>
              <a:spcAft>
                <a:spcPct val="0"/>
              </a:spcAft>
            </a:pPr>
            <a:endParaRPr lang="it-IT" altLang="it-IT" sz="24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altLang="it-IT" sz="24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altLang="it-IT" sz="2400" dirty="0">
                <a:solidFill>
                  <a:srgbClr val="000000"/>
                </a:solidFill>
                <a:latin typeface="Arial" panose="020B0604020202020204" pitchFamily="34" charset="0"/>
                <a:cs typeface="Arial" panose="020B0604020202020204" pitchFamily="34" charset="0"/>
              </a:rPr>
              <a:t>Ancient </a:t>
            </a:r>
            <a:r>
              <a:rPr lang="it-IT" altLang="it-IT" sz="2400" dirty="0" err="1">
                <a:solidFill>
                  <a:srgbClr val="000000"/>
                </a:solidFill>
                <a:latin typeface="Arial" panose="020B0604020202020204" pitchFamily="34" charset="0"/>
                <a:cs typeface="Arial" panose="020B0604020202020204" pitchFamily="34" charset="0"/>
              </a:rPr>
              <a:t>tool</a:t>
            </a:r>
            <a:r>
              <a:rPr lang="it-IT" altLang="it-IT" sz="2400" dirty="0">
                <a:solidFill>
                  <a:srgbClr val="000000"/>
                </a:solidFill>
                <a:latin typeface="Arial" panose="020B0604020202020204" pitchFamily="34" charset="0"/>
                <a:cs typeface="Arial" panose="020B0604020202020204" pitchFamily="34" charset="0"/>
              </a:rPr>
              <a:t>. </a:t>
            </a:r>
            <a:r>
              <a:rPr lang="it-IT" altLang="it-IT" sz="2400" dirty="0" err="1">
                <a:solidFill>
                  <a:srgbClr val="000000"/>
                </a:solidFill>
                <a:latin typeface="Arial" panose="020B0604020202020204" pitchFamily="34" charset="0"/>
                <a:cs typeface="Arial" panose="020B0604020202020204" pitchFamily="34" charset="0"/>
              </a:rPr>
              <a:t>But</a:t>
            </a:r>
            <a:r>
              <a:rPr lang="it-IT" altLang="it-IT" sz="2400" dirty="0">
                <a:solidFill>
                  <a:srgbClr val="000000"/>
                </a:solidFill>
                <a:latin typeface="Arial" panose="020B0604020202020204" pitchFamily="34" charset="0"/>
                <a:cs typeface="Arial" panose="020B0604020202020204" pitchFamily="34" charset="0"/>
              </a:rPr>
              <a:t> </a:t>
            </a:r>
            <a:r>
              <a:rPr lang="it-IT" altLang="it-IT" sz="2400" dirty="0" err="1">
                <a:solidFill>
                  <a:srgbClr val="000000"/>
                </a:solidFill>
                <a:latin typeface="Arial" panose="020B0604020202020204" pitchFamily="34" charset="0"/>
                <a:cs typeface="Arial" panose="020B0604020202020204" pitchFamily="34" charset="0"/>
              </a:rPr>
              <a:t>not</a:t>
            </a:r>
            <a:r>
              <a:rPr lang="it-IT" altLang="it-IT" sz="2400" dirty="0">
                <a:solidFill>
                  <a:srgbClr val="000000"/>
                </a:solidFill>
                <a:latin typeface="Arial" panose="020B0604020202020204" pitchFamily="34" charset="0"/>
                <a:cs typeface="Arial" panose="020B0604020202020204" pitchFamily="34" charset="0"/>
              </a:rPr>
              <a:t> </a:t>
            </a:r>
            <a:r>
              <a:rPr lang="it-IT" altLang="it-IT" sz="2400" dirty="0" err="1">
                <a:solidFill>
                  <a:srgbClr val="000000"/>
                </a:solidFill>
                <a:latin typeface="Arial" panose="020B0604020202020204" pitchFamily="34" charset="0"/>
                <a:cs typeface="Arial" panose="020B0604020202020204" pitchFamily="34" charset="0"/>
              </a:rPr>
              <a:t>old</a:t>
            </a:r>
            <a:r>
              <a:rPr lang="it-IT" altLang="it-IT" sz="2400" dirty="0">
                <a:solidFill>
                  <a:srgbClr val="0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131887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ChangeArrowheads="1"/>
          </p:cNvSpPr>
          <p:nvPr/>
        </p:nvSpPr>
        <p:spPr bwMode="auto">
          <a:xfrm>
            <a:off x="221167" y="571499"/>
            <a:ext cx="8569325" cy="59216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fontAlgn="base">
              <a:spcBef>
                <a:spcPct val="0"/>
              </a:spcBef>
              <a:spcAft>
                <a:spcPct val="0"/>
              </a:spcAft>
              <a:buFontTx/>
              <a:buNone/>
            </a:pPr>
            <a:r>
              <a:rPr lang="it-IT" altLang="it-IT" sz="2000" b="1" dirty="0" smtClean="0">
                <a:solidFill>
                  <a:srgbClr val="3333CC"/>
                </a:solidFill>
                <a:latin typeface="Arial" panose="020B0604020202020204" pitchFamily="34" charset="0"/>
                <a:cs typeface="Arial" panose="020B0604020202020204" pitchFamily="34" charset="0"/>
              </a:rPr>
              <a:t>- CONDENSER</a:t>
            </a:r>
            <a:endParaRPr lang="it-IT" altLang="it-IT" sz="2000" b="1" dirty="0">
              <a:solidFill>
                <a:srgbClr val="3333CC"/>
              </a:solidFill>
              <a:latin typeface="Arial" panose="020B0604020202020204" pitchFamily="34" charset="0"/>
              <a:cs typeface="Arial" panose="020B0604020202020204" pitchFamily="34" charset="0"/>
            </a:endParaRPr>
          </a:p>
          <a:p>
            <a:pPr algn="just" fontAlgn="base">
              <a:spcBef>
                <a:spcPct val="0"/>
              </a:spcBef>
              <a:spcAft>
                <a:spcPct val="0"/>
              </a:spcAft>
              <a:buFontTx/>
              <a:buNone/>
            </a:pPr>
            <a:endParaRPr lang="it-IT" altLang="it-IT" sz="800" dirty="0">
              <a:solidFill>
                <a:srgbClr val="3333CC"/>
              </a:solidFill>
              <a:latin typeface="Arial" panose="020B0604020202020204" pitchFamily="34" charset="0"/>
              <a:cs typeface="Arial" panose="020B0604020202020204" pitchFamily="34" charset="0"/>
            </a:endParaRPr>
          </a:p>
          <a:p>
            <a:pPr algn="just" fontAlgn="base">
              <a:lnSpc>
                <a:spcPct val="130000"/>
              </a:lnSpc>
              <a:spcBef>
                <a:spcPct val="0"/>
              </a:spcBef>
              <a:spcAft>
                <a:spcPct val="0"/>
              </a:spcAft>
              <a:buFontTx/>
              <a:buNone/>
            </a:pPr>
            <a:r>
              <a:rPr lang="en-US" altLang="it-IT" sz="2000" dirty="0">
                <a:solidFill>
                  <a:srgbClr val="000000"/>
                </a:solidFill>
                <a:latin typeface="Arial" panose="020B0604020202020204" pitchFamily="34" charset="0"/>
                <a:cs typeface="Arial" panose="020B0604020202020204" pitchFamily="34" charset="0"/>
              </a:rPr>
              <a:t>Lens that </a:t>
            </a:r>
            <a:r>
              <a:rPr lang="en-US" altLang="it-IT" sz="2000" dirty="0">
                <a:solidFill>
                  <a:srgbClr val="FF0000"/>
                </a:solidFill>
                <a:latin typeface="Arial" panose="020B0604020202020204" pitchFamily="34" charset="0"/>
                <a:cs typeface="Arial" panose="020B0604020202020204" pitchFamily="34" charset="0"/>
              </a:rPr>
              <a:t>focuses the light on the specimen</a:t>
            </a:r>
            <a:r>
              <a:rPr lang="en-US" altLang="it-IT" sz="2000" dirty="0">
                <a:solidFill>
                  <a:srgbClr val="000000"/>
                </a:solidFill>
                <a:latin typeface="Arial" panose="020B0604020202020204" pitchFamily="34" charset="0"/>
                <a:cs typeface="Arial" panose="020B0604020202020204" pitchFamily="34" charset="0"/>
              </a:rPr>
              <a:t>, to make it brighter and better observable. </a:t>
            </a:r>
            <a:r>
              <a:rPr lang="en-US" altLang="it-IT" sz="2000" dirty="0" smtClean="0">
                <a:solidFill>
                  <a:srgbClr val="000000"/>
                </a:solidFill>
                <a:latin typeface="Arial" panose="020B0604020202020204" pitchFamily="34" charset="0"/>
                <a:cs typeface="Arial" panose="020B0604020202020204" pitchFamily="34" charset="0"/>
              </a:rPr>
              <a:t>It has a </a:t>
            </a:r>
            <a:r>
              <a:rPr lang="en-US" altLang="it-IT" sz="2000" u="sng" dirty="0" smtClean="0">
                <a:solidFill>
                  <a:srgbClr val="000000"/>
                </a:solidFill>
                <a:latin typeface="Arial" panose="020B0604020202020204" pitchFamily="34" charset="0"/>
                <a:cs typeface="Arial" panose="020B0604020202020204" pitchFamily="34" charset="0"/>
              </a:rPr>
              <a:t>diaphragm (</a:t>
            </a:r>
            <a:r>
              <a:rPr lang="en-US" altLang="it-IT" sz="2000" u="sng" dirty="0">
                <a:solidFill>
                  <a:srgbClr val="000000"/>
                </a:solidFill>
                <a:latin typeface="Arial" panose="020B0604020202020204" pitchFamily="34" charset="0"/>
                <a:cs typeface="Arial" panose="020B0604020202020204" pitchFamily="34" charset="0"/>
              </a:rPr>
              <a:t>A</a:t>
            </a:r>
            <a:r>
              <a:rPr lang="en-US" altLang="it-IT" sz="2000" u="sng" dirty="0" smtClean="0">
                <a:solidFill>
                  <a:srgbClr val="000000"/>
                </a:solidFill>
                <a:latin typeface="Arial" panose="020B0604020202020204" pitchFamily="34" charset="0"/>
                <a:cs typeface="Arial" panose="020B0604020202020204" pitchFamily="34" charset="0"/>
              </a:rPr>
              <a:t>perture Diaphragm)</a:t>
            </a:r>
            <a:r>
              <a:rPr lang="en-US" altLang="it-IT" sz="2000" dirty="0" smtClean="0">
                <a:solidFill>
                  <a:srgbClr val="000000"/>
                </a:solidFill>
                <a:latin typeface="Arial" panose="020B0604020202020204" pitchFamily="34" charset="0"/>
                <a:cs typeface="Arial" panose="020B0604020202020204" pitchFamily="34" charset="0"/>
              </a:rPr>
              <a:t>, it can be </a:t>
            </a:r>
            <a:r>
              <a:rPr lang="en-US" altLang="it-IT" sz="2000" u="sng" dirty="0" smtClean="0">
                <a:solidFill>
                  <a:srgbClr val="000000"/>
                </a:solidFill>
                <a:latin typeface="Arial" panose="020B0604020202020204" pitchFamily="34" charset="0"/>
                <a:cs typeface="Arial" panose="020B0604020202020204" pitchFamily="34" charset="0"/>
              </a:rPr>
              <a:t>moved up and down</a:t>
            </a:r>
            <a:r>
              <a:rPr lang="en-US" altLang="it-IT" sz="2000" dirty="0" smtClean="0">
                <a:solidFill>
                  <a:srgbClr val="000000"/>
                </a:solidFill>
                <a:latin typeface="Arial" panose="020B0604020202020204" pitchFamily="34" charset="0"/>
                <a:cs typeface="Arial" panose="020B0604020202020204" pitchFamily="34" charset="0"/>
              </a:rPr>
              <a:t> and </a:t>
            </a:r>
            <a:r>
              <a:rPr lang="en-US" altLang="it-IT" sz="2000" u="sng" dirty="0" smtClean="0">
                <a:solidFill>
                  <a:srgbClr val="000000"/>
                </a:solidFill>
                <a:latin typeface="Arial" panose="020B0604020202020204" pitchFamily="34" charset="0"/>
                <a:cs typeface="Arial" panose="020B0604020202020204" pitchFamily="34" charset="0"/>
              </a:rPr>
              <a:t>centered</a:t>
            </a:r>
            <a:endParaRPr lang="en-US" altLang="it-IT" sz="2000" u="sng" dirty="0">
              <a:solidFill>
                <a:srgbClr val="000000"/>
              </a:solidFill>
              <a:latin typeface="Arial" panose="020B0604020202020204" pitchFamily="34" charset="0"/>
              <a:cs typeface="Arial" panose="020B0604020202020204" pitchFamily="34" charset="0"/>
            </a:endParaRPr>
          </a:p>
          <a:p>
            <a:pPr algn="just" fontAlgn="base">
              <a:lnSpc>
                <a:spcPct val="130000"/>
              </a:lnSpc>
              <a:spcBef>
                <a:spcPct val="0"/>
              </a:spcBef>
              <a:spcAft>
                <a:spcPct val="0"/>
              </a:spcAft>
              <a:buFontTx/>
              <a:buNone/>
            </a:pPr>
            <a:endParaRPr lang="it-IT" altLang="it-IT" sz="2000" dirty="0">
              <a:solidFill>
                <a:srgbClr val="000000"/>
              </a:solidFill>
              <a:latin typeface="Arial" panose="020B0604020202020204" pitchFamily="34" charset="0"/>
              <a:cs typeface="Arial" panose="020B0604020202020204" pitchFamily="34" charset="0"/>
            </a:endParaRPr>
          </a:p>
          <a:p>
            <a:pPr algn="just" fontAlgn="base">
              <a:lnSpc>
                <a:spcPct val="130000"/>
              </a:lnSpc>
              <a:spcBef>
                <a:spcPct val="0"/>
              </a:spcBef>
              <a:spcAft>
                <a:spcPct val="0"/>
              </a:spcAft>
              <a:buFontTx/>
              <a:buNone/>
            </a:pPr>
            <a:r>
              <a:rPr lang="it-IT" altLang="it-IT" sz="2000" b="1" dirty="0" smtClean="0">
                <a:solidFill>
                  <a:srgbClr val="3333CC"/>
                </a:solidFill>
                <a:latin typeface="Arial" panose="020B0604020202020204" pitchFamily="34" charset="0"/>
                <a:cs typeface="Arial" panose="020B0604020202020204" pitchFamily="34" charset="0"/>
              </a:rPr>
              <a:t>- OBJECT STAGE</a:t>
            </a:r>
            <a:endParaRPr lang="it-IT" altLang="it-IT" sz="2000" b="1" dirty="0">
              <a:solidFill>
                <a:srgbClr val="3333CC"/>
              </a:solidFill>
              <a:latin typeface="Arial" panose="020B0604020202020204" pitchFamily="34" charset="0"/>
              <a:cs typeface="Arial" panose="020B0604020202020204" pitchFamily="34" charset="0"/>
            </a:endParaRPr>
          </a:p>
          <a:p>
            <a:pPr algn="just" fontAlgn="base">
              <a:lnSpc>
                <a:spcPct val="130000"/>
              </a:lnSpc>
              <a:spcBef>
                <a:spcPct val="0"/>
              </a:spcBef>
              <a:spcAft>
                <a:spcPct val="0"/>
              </a:spcAft>
              <a:buFontTx/>
              <a:buNone/>
            </a:pPr>
            <a:endParaRPr lang="it-IT" altLang="it-IT" sz="800" dirty="0">
              <a:solidFill>
                <a:srgbClr val="3333CC"/>
              </a:solidFill>
              <a:latin typeface="Arial" panose="020B0604020202020204" pitchFamily="34" charset="0"/>
              <a:cs typeface="Arial" panose="020B0604020202020204" pitchFamily="34" charset="0"/>
            </a:endParaRPr>
          </a:p>
          <a:p>
            <a:pPr algn="just" fontAlgn="base">
              <a:spcBef>
                <a:spcPct val="0"/>
              </a:spcBef>
              <a:spcAft>
                <a:spcPct val="0"/>
              </a:spcAft>
              <a:buFontTx/>
              <a:buNone/>
            </a:pPr>
            <a:r>
              <a:rPr lang="en-US" altLang="it-IT" sz="2000" dirty="0">
                <a:solidFill>
                  <a:srgbClr val="000000"/>
                </a:solidFill>
                <a:latin typeface="Arial" panose="020B0604020202020204" pitchFamily="34" charset="0"/>
                <a:cs typeface="Arial" panose="020B0604020202020204" pitchFamily="34" charset="0"/>
              </a:rPr>
              <a:t>Support for the specimen. </a:t>
            </a:r>
            <a:r>
              <a:rPr lang="en-US" altLang="it-IT" sz="2000" dirty="0" smtClean="0">
                <a:solidFill>
                  <a:srgbClr val="000000"/>
                </a:solidFill>
                <a:latin typeface="Arial" panose="020B0604020202020204" pitchFamily="34" charset="0"/>
                <a:cs typeface="Arial" panose="020B0604020202020204" pitchFamily="34" charset="0"/>
              </a:rPr>
              <a:t>It has x-y movements</a:t>
            </a:r>
            <a:r>
              <a:rPr lang="en-US" altLang="it-IT" sz="2000" dirty="0">
                <a:solidFill>
                  <a:srgbClr val="000000"/>
                </a:solidFill>
                <a:latin typeface="Arial" panose="020B0604020202020204" pitchFamily="34" charset="0"/>
                <a:cs typeface="Arial" panose="020B0604020202020204" pitchFamily="34" charset="0"/>
              </a:rPr>
              <a:t>, in order to bring the particular interest to the center of the visual field.</a:t>
            </a:r>
          </a:p>
          <a:p>
            <a:pPr algn="just" fontAlgn="base">
              <a:spcBef>
                <a:spcPct val="0"/>
              </a:spcBef>
              <a:spcAft>
                <a:spcPct val="0"/>
              </a:spcAft>
              <a:buFontTx/>
              <a:buNone/>
            </a:pPr>
            <a:endParaRPr lang="en-US" altLang="it-IT" sz="2000" dirty="0">
              <a:solidFill>
                <a:srgbClr val="3333CC"/>
              </a:solidFill>
              <a:latin typeface="Arial" panose="020B0604020202020204" pitchFamily="34" charset="0"/>
              <a:cs typeface="Arial" panose="020B0604020202020204" pitchFamily="34" charset="0"/>
            </a:endParaRPr>
          </a:p>
          <a:p>
            <a:pPr algn="just" fontAlgn="base">
              <a:lnSpc>
                <a:spcPct val="130000"/>
              </a:lnSpc>
              <a:spcBef>
                <a:spcPct val="0"/>
              </a:spcBef>
              <a:spcAft>
                <a:spcPct val="0"/>
              </a:spcAft>
              <a:buFontTx/>
              <a:buNone/>
            </a:pPr>
            <a:endParaRPr lang="it-IT" altLang="it-IT" sz="800" b="1" dirty="0">
              <a:solidFill>
                <a:srgbClr val="3333CC"/>
              </a:solidFill>
              <a:latin typeface="Arial" panose="020B0604020202020204" pitchFamily="34" charset="0"/>
              <a:cs typeface="Arial" panose="020B0604020202020204" pitchFamily="34" charset="0"/>
            </a:endParaRPr>
          </a:p>
          <a:p>
            <a:pPr algn="just" fontAlgn="base">
              <a:spcBef>
                <a:spcPct val="0"/>
              </a:spcBef>
              <a:spcAft>
                <a:spcPct val="0"/>
              </a:spcAft>
              <a:buFontTx/>
              <a:buNone/>
            </a:pPr>
            <a:r>
              <a:rPr lang="it-IT" altLang="it-IT" sz="2000" b="1" dirty="0" smtClean="0">
                <a:solidFill>
                  <a:srgbClr val="3333CC"/>
                </a:solidFill>
                <a:latin typeface="Arial" panose="020B0604020202020204" pitchFamily="34" charset="0"/>
                <a:cs typeface="Arial" panose="020B0604020202020204" pitchFamily="34" charset="0"/>
              </a:rPr>
              <a:t>- FOCUSING MOVEMENTS</a:t>
            </a:r>
            <a:endParaRPr lang="it-IT" altLang="it-IT" sz="2000" b="1" dirty="0">
              <a:solidFill>
                <a:srgbClr val="3333CC"/>
              </a:solidFill>
              <a:latin typeface="Arial" panose="020B0604020202020204" pitchFamily="34" charset="0"/>
              <a:cs typeface="Arial" panose="020B0604020202020204" pitchFamily="34" charset="0"/>
            </a:endParaRPr>
          </a:p>
          <a:p>
            <a:pPr algn="just" fontAlgn="base">
              <a:spcBef>
                <a:spcPct val="0"/>
              </a:spcBef>
              <a:spcAft>
                <a:spcPct val="0"/>
              </a:spcAft>
              <a:buFontTx/>
              <a:buNone/>
            </a:pPr>
            <a:endParaRPr lang="it-IT" altLang="it-IT" sz="2000" b="1" dirty="0">
              <a:solidFill>
                <a:srgbClr val="3333CC"/>
              </a:solidFill>
              <a:latin typeface="Arial" panose="020B0604020202020204" pitchFamily="34" charset="0"/>
              <a:cs typeface="Arial" panose="020B0604020202020204" pitchFamily="34" charset="0"/>
            </a:endParaRPr>
          </a:p>
          <a:p>
            <a:pPr algn="just" fontAlgn="base">
              <a:spcBef>
                <a:spcPct val="0"/>
              </a:spcBef>
              <a:spcAft>
                <a:spcPct val="0"/>
              </a:spcAft>
              <a:buFontTx/>
              <a:buNone/>
            </a:pPr>
            <a:r>
              <a:rPr lang="en-US" altLang="it-IT" sz="2000" dirty="0">
                <a:solidFill>
                  <a:srgbClr val="000000"/>
                </a:solidFill>
                <a:latin typeface="Arial" panose="020B0604020202020204" pitchFamily="34" charset="0"/>
                <a:cs typeface="Arial" panose="020B0604020202020204" pitchFamily="34" charset="0"/>
              </a:rPr>
              <a:t>A device that allows you to vary the distance between lens and object stage, in order to have a clear image ("Focused"). It is sometimes distinguished in a mechanism of approach, with a wide stroke but not very sensitive (</a:t>
            </a:r>
            <a:r>
              <a:rPr lang="en-US" altLang="it-IT" sz="2000" u="sng" dirty="0" err="1">
                <a:solidFill>
                  <a:srgbClr val="FF0000"/>
                </a:solidFill>
                <a:latin typeface="Arial" panose="020B0604020202020204" pitchFamily="34" charset="0"/>
                <a:cs typeface="Arial" panose="020B0604020202020204" pitchFamily="34" charset="0"/>
              </a:rPr>
              <a:t>macrometric</a:t>
            </a:r>
            <a:r>
              <a:rPr lang="en-US" altLang="it-IT" sz="2000" dirty="0">
                <a:solidFill>
                  <a:srgbClr val="000000"/>
                </a:solidFill>
                <a:latin typeface="Arial" panose="020B0604020202020204" pitchFamily="34" charset="0"/>
                <a:cs typeface="Arial" panose="020B0604020202020204" pitchFamily="34" charset="0"/>
              </a:rPr>
              <a:t>), and </a:t>
            </a:r>
            <a:r>
              <a:rPr lang="en-US" altLang="it-IT" sz="2000" dirty="0" smtClean="0">
                <a:solidFill>
                  <a:srgbClr val="000000"/>
                </a:solidFill>
                <a:latin typeface="Arial" panose="020B0604020202020204" pitchFamily="34" charset="0"/>
                <a:cs typeface="Arial" panose="020B0604020202020204" pitchFamily="34" charset="0"/>
              </a:rPr>
              <a:t>a finest </a:t>
            </a:r>
            <a:r>
              <a:rPr lang="en-US" altLang="it-IT" sz="2000" dirty="0">
                <a:solidFill>
                  <a:srgbClr val="000000"/>
                </a:solidFill>
                <a:latin typeface="Arial" panose="020B0604020202020204" pitchFamily="34" charset="0"/>
                <a:cs typeface="Arial" panose="020B0604020202020204" pitchFamily="34" charset="0"/>
              </a:rPr>
              <a:t>mechanism with short stroke but more gradual (</a:t>
            </a:r>
            <a:r>
              <a:rPr lang="en-US" altLang="it-IT" sz="2000" u="sng" dirty="0">
                <a:solidFill>
                  <a:srgbClr val="FF0000"/>
                </a:solidFill>
                <a:latin typeface="Arial" panose="020B0604020202020204" pitchFamily="34" charset="0"/>
                <a:cs typeface="Arial" panose="020B0604020202020204" pitchFamily="34" charset="0"/>
              </a:rPr>
              <a:t>micrometric</a:t>
            </a:r>
            <a:r>
              <a:rPr lang="en-US" altLang="it-IT" sz="2000" dirty="0">
                <a:solidFill>
                  <a:srgbClr val="000000"/>
                </a:solidFill>
                <a:latin typeface="Arial" panose="020B0604020202020204" pitchFamily="34" charset="0"/>
                <a:cs typeface="Arial" panose="020B0604020202020204" pitchFamily="34" charset="0"/>
              </a:rPr>
              <a:t>).</a:t>
            </a:r>
            <a:endParaRPr lang="it-IT" altLang="it-IT" sz="2000" dirty="0">
              <a:solidFill>
                <a:srgbClr val="000000"/>
              </a:solidFill>
              <a:latin typeface="Arial" panose="020B0604020202020204" pitchFamily="34" charset="0"/>
              <a:cs typeface="Arial" panose="020B0604020202020204" pitchFamily="34" charset="0"/>
            </a:endParaRPr>
          </a:p>
        </p:txBody>
      </p:sp>
      <p:sp>
        <p:nvSpPr>
          <p:cNvPr id="3" name="Rettangolo arrotondato 2"/>
          <p:cNvSpPr/>
          <p:nvPr/>
        </p:nvSpPr>
        <p:spPr>
          <a:xfrm>
            <a:off x="179388" y="519545"/>
            <a:ext cx="8652885" cy="185997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224170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4907"/>
            <a:ext cx="4322064" cy="4773168"/>
          </a:xfrm>
          <a:prstGeom prst="rect">
            <a:avLst/>
          </a:prstGeom>
        </p:spPr>
      </p:pic>
      <p:sp>
        <p:nvSpPr>
          <p:cNvPr id="52228" name="TextBox 1"/>
          <p:cNvSpPr txBox="1">
            <a:spLocks noChangeArrowheads="1"/>
          </p:cNvSpPr>
          <p:nvPr/>
        </p:nvSpPr>
        <p:spPr bwMode="auto">
          <a:xfrm>
            <a:off x="4813695" y="2218683"/>
            <a:ext cx="4330305" cy="211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41427">
            <a:spAutoFit/>
          </a:bodyPr>
          <a:lstStyle>
            <a:lvl1pPr defTabSz="828675">
              <a:spcBef>
                <a:spcPct val="20000"/>
              </a:spcBef>
              <a:buChar char="•"/>
              <a:tabLst>
                <a:tab pos="68263" algn="l"/>
                <a:tab pos="127000" algn="l"/>
                <a:tab pos="219075" algn="l"/>
                <a:tab pos="265113" algn="l"/>
                <a:tab pos="322263" algn="l"/>
                <a:tab pos="333375" algn="l"/>
                <a:tab pos="712788" algn="l"/>
                <a:tab pos="758825" algn="l"/>
                <a:tab pos="955675" algn="l"/>
              </a:tabLst>
              <a:defRPr sz="3200">
                <a:solidFill>
                  <a:schemeClr val="tx1"/>
                </a:solidFill>
                <a:latin typeface="Times New Roman" panose="02020603050405020304" pitchFamily="18" charset="0"/>
              </a:defRPr>
            </a:lvl1pPr>
            <a:lvl2pPr marL="673100" indent="-258763" defTabSz="828675">
              <a:spcBef>
                <a:spcPct val="20000"/>
              </a:spcBef>
              <a:buChar char="–"/>
              <a:tabLst>
                <a:tab pos="68263" algn="l"/>
                <a:tab pos="127000" algn="l"/>
                <a:tab pos="219075" algn="l"/>
                <a:tab pos="265113" algn="l"/>
                <a:tab pos="322263" algn="l"/>
                <a:tab pos="333375" algn="l"/>
                <a:tab pos="712788" algn="l"/>
                <a:tab pos="758825" algn="l"/>
                <a:tab pos="955675" algn="l"/>
              </a:tabLst>
              <a:defRPr sz="2800">
                <a:solidFill>
                  <a:schemeClr val="tx1"/>
                </a:solidFill>
                <a:latin typeface="Times New Roman" panose="02020603050405020304" pitchFamily="18" charset="0"/>
              </a:defRPr>
            </a:lvl2pPr>
            <a:lvl3pPr marL="1035050" indent="-206375" defTabSz="828675">
              <a:spcBef>
                <a:spcPct val="20000"/>
              </a:spcBef>
              <a:buChar char="•"/>
              <a:tabLst>
                <a:tab pos="68263" algn="l"/>
                <a:tab pos="127000" algn="l"/>
                <a:tab pos="219075" algn="l"/>
                <a:tab pos="265113" algn="l"/>
                <a:tab pos="322263" algn="l"/>
                <a:tab pos="333375" algn="l"/>
                <a:tab pos="712788" algn="l"/>
                <a:tab pos="758825" algn="l"/>
                <a:tab pos="955675" algn="l"/>
              </a:tabLst>
              <a:defRPr sz="2400">
                <a:solidFill>
                  <a:schemeClr val="tx1"/>
                </a:solidFill>
                <a:latin typeface="Times New Roman" panose="02020603050405020304" pitchFamily="18" charset="0"/>
              </a:defRPr>
            </a:lvl3pPr>
            <a:lvl4pPr marL="1449388" indent="-206375" defTabSz="828675">
              <a:spcBef>
                <a:spcPct val="20000"/>
              </a:spcBef>
              <a:buChar char="–"/>
              <a:tabLst>
                <a:tab pos="68263" algn="l"/>
                <a:tab pos="127000" algn="l"/>
                <a:tab pos="219075" algn="l"/>
                <a:tab pos="265113" algn="l"/>
                <a:tab pos="322263" algn="l"/>
                <a:tab pos="333375" algn="l"/>
                <a:tab pos="712788" algn="l"/>
                <a:tab pos="758825" algn="l"/>
                <a:tab pos="955675" algn="l"/>
              </a:tabLst>
              <a:defRPr sz="2000">
                <a:solidFill>
                  <a:schemeClr val="tx1"/>
                </a:solidFill>
                <a:latin typeface="Times New Roman" panose="02020603050405020304" pitchFamily="18" charset="0"/>
              </a:defRPr>
            </a:lvl4pPr>
            <a:lvl5pPr marL="1863725" indent="-206375" defTabSz="828675">
              <a:spcBef>
                <a:spcPct val="20000"/>
              </a:spcBef>
              <a:buChar char="»"/>
              <a:tabLst>
                <a:tab pos="68263" algn="l"/>
                <a:tab pos="127000" algn="l"/>
                <a:tab pos="219075" algn="l"/>
                <a:tab pos="265113" algn="l"/>
                <a:tab pos="322263" algn="l"/>
                <a:tab pos="333375" algn="l"/>
                <a:tab pos="712788" algn="l"/>
                <a:tab pos="758825" algn="l"/>
                <a:tab pos="955675" algn="l"/>
              </a:tabLst>
              <a:defRPr sz="2000">
                <a:solidFill>
                  <a:schemeClr val="tx1"/>
                </a:solidFill>
                <a:latin typeface="Times New Roman" panose="02020603050405020304" pitchFamily="18" charset="0"/>
              </a:defRPr>
            </a:lvl5pPr>
            <a:lvl6pPr marL="2320925" indent="-206375" defTabSz="828675" eaLnBrk="0" fontAlgn="base" hangingPunct="0">
              <a:spcBef>
                <a:spcPct val="20000"/>
              </a:spcBef>
              <a:spcAft>
                <a:spcPct val="0"/>
              </a:spcAft>
              <a:buChar char="»"/>
              <a:tabLst>
                <a:tab pos="68263" algn="l"/>
                <a:tab pos="127000" algn="l"/>
                <a:tab pos="219075" algn="l"/>
                <a:tab pos="265113" algn="l"/>
                <a:tab pos="322263" algn="l"/>
                <a:tab pos="333375" algn="l"/>
                <a:tab pos="712788" algn="l"/>
                <a:tab pos="758825" algn="l"/>
                <a:tab pos="955675" algn="l"/>
              </a:tabLst>
              <a:defRPr sz="2000">
                <a:solidFill>
                  <a:schemeClr val="tx1"/>
                </a:solidFill>
                <a:latin typeface="Times New Roman" panose="02020603050405020304" pitchFamily="18" charset="0"/>
              </a:defRPr>
            </a:lvl6pPr>
            <a:lvl7pPr marL="2778125" indent="-206375" defTabSz="828675" eaLnBrk="0" fontAlgn="base" hangingPunct="0">
              <a:spcBef>
                <a:spcPct val="20000"/>
              </a:spcBef>
              <a:spcAft>
                <a:spcPct val="0"/>
              </a:spcAft>
              <a:buChar char="»"/>
              <a:tabLst>
                <a:tab pos="68263" algn="l"/>
                <a:tab pos="127000" algn="l"/>
                <a:tab pos="219075" algn="l"/>
                <a:tab pos="265113" algn="l"/>
                <a:tab pos="322263" algn="l"/>
                <a:tab pos="333375" algn="l"/>
                <a:tab pos="712788" algn="l"/>
                <a:tab pos="758825" algn="l"/>
                <a:tab pos="955675" algn="l"/>
              </a:tabLst>
              <a:defRPr sz="2000">
                <a:solidFill>
                  <a:schemeClr val="tx1"/>
                </a:solidFill>
                <a:latin typeface="Times New Roman" panose="02020603050405020304" pitchFamily="18" charset="0"/>
              </a:defRPr>
            </a:lvl7pPr>
            <a:lvl8pPr marL="3235325" indent="-206375" defTabSz="828675" eaLnBrk="0" fontAlgn="base" hangingPunct="0">
              <a:spcBef>
                <a:spcPct val="20000"/>
              </a:spcBef>
              <a:spcAft>
                <a:spcPct val="0"/>
              </a:spcAft>
              <a:buChar char="»"/>
              <a:tabLst>
                <a:tab pos="68263" algn="l"/>
                <a:tab pos="127000" algn="l"/>
                <a:tab pos="219075" algn="l"/>
                <a:tab pos="265113" algn="l"/>
                <a:tab pos="322263" algn="l"/>
                <a:tab pos="333375" algn="l"/>
                <a:tab pos="712788" algn="l"/>
                <a:tab pos="758825" algn="l"/>
                <a:tab pos="955675" algn="l"/>
              </a:tabLst>
              <a:defRPr sz="2000">
                <a:solidFill>
                  <a:schemeClr val="tx1"/>
                </a:solidFill>
                <a:latin typeface="Times New Roman" panose="02020603050405020304" pitchFamily="18" charset="0"/>
              </a:defRPr>
            </a:lvl8pPr>
            <a:lvl9pPr marL="3692525" indent="-206375" defTabSz="828675" eaLnBrk="0" fontAlgn="base" hangingPunct="0">
              <a:spcBef>
                <a:spcPct val="20000"/>
              </a:spcBef>
              <a:spcAft>
                <a:spcPct val="0"/>
              </a:spcAft>
              <a:buChar char="»"/>
              <a:tabLst>
                <a:tab pos="68263" algn="l"/>
                <a:tab pos="127000" algn="l"/>
                <a:tab pos="219075" algn="l"/>
                <a:tab pos="265113" algn="l"/>
                <a:tab pos="322263" algn="l"/>
                <a:tab pos="333375" algn="l"/>
                <a:tab pos="712788" algn="l"/>
                <a:tab pos="758825" algn="l"/>
                <a:tab pos="955675" algn="l"/>
              </a:tabLst>
              <a:defRPr sz="2000">
                <a:solidFill>
                  <a:schemeClr val="tx1"/>
                </a:solidFill>
                <a:latin typeface="Times New Roman" panose="02020603050405020304" pitchFamily="18" charset="0"/>
              </a:defRPr>
            </a:lvl9pPr>
          </a:lstStyle>
          <a:p>
            <a:pPr fontAlgn="base">
              <a:lnSpc>
                <a:spcPct val="105000"/>
              </a:lnSpc>
              <a:spcBef>
                <a:spcPct val="0"/>
              </a:spcBef>
              <a:spcAft>
                <a:spcPct val="0"/>
              </a:spcAft>
              <a:buFontTx/>
              <a:buNone/>
            </a:pPr>
            <a:r>
              <a:rPr lang="it-IT" altLang="zh-CN" sz="2400" b="1" dirty="0" smtClean="0">
                <a:solidFill>
                  <a:srgbClr val="000000"/>
                </a:solidFill>
                <a:ea typeface="宋体" panose="02010600030101010101" pitchFamily="2" charset="-122"/>
              </a:rPr>
              <a:t>                        </a:t>
            </a:r>
            <a:r>
              <a:rPr lang="el-GR" altLang="zh-CN" sz="2400" b="1" dirty="0" smtClean="0">
                <a:solidFill>
                  <a:srgbClr val="000000"/>
                </a:solidFill>
                <a:ea typeface="宋体" panose="02010600030101010101" pitchFamily="2" charset="-122"/>
              </a:rPr>
              <a:t>λ</a:t>
            </a:r>
            <a:endParaRPr lang="en-US" altLang="zh-CN" sz="2400" b="1" dirty="0">
              <a:solidFill>
                <a:srgbClr val="000000"/>
              </a:solidFill>
              <a:ea typeface="宋体" panose="02010600030101010101" pitchFamily="2" charset="-122"/>
            </a:endParaRPr>
          </a:p>
          <a:p>
            <a:pPr fontAlgn="base">
              <a:lnSpc>
                <a:spcPct val="105000"/>
              </a:lnSpc>
              <a:spcBef>
                <a:spcPct val="0"/>
              </a:spcBef>
              <a:spcAft>
                <a:spcPct val="0"/>
              </a:spcAft>
              <a:buFontTx/>
              <a:buNone/>
            </a:pPr>
            <a:r>
              <a:rPr lang="en-US" altLang="zh-CN" sz="2000" dirty="0">
                <a:solidFill>
                  <a:srgbClr val="000000"/>
                </a:solidFill>
                <a:latin typeface="Comic Sans MS" panose="030F0702030302020204" pitchFamily="66" charset="0"/>
                <a:ea typeface="宋体" panose="02010600030101010101" pitchFamily="2" charset="-122"/>
              </a:rPr>
              <a:t>          </a:t>
            </a:r>
            <a:r>
              <a:rPr lang="en-US" altLang="zh-CN" sz="2000" dirty="0">
                <a:solidFill>
                  <a:srgbClr val="000000"/>
                </a:solidFill>
                <a:latin typeface="Arial" panose="020B0604020202020204" pitchFamily="34" charset="0"/>
                <a:ea typeface="宋体" panose="02010600030101010101" pitchFamily="2" charset="-122"/>
                <a:cs typeface="Arial" panose="020B0604020202020204" pitchFamily="34" charset="0"/>
              </a:rPr>
              <a:t>NA = </a:t>
            </a:r>
            <a:r>
              <a:rPr lang="en-US" altLang="zh-CN" sz="2000" dirty="0" smtClean="0">
                <a:solidFill>
                  <a:srgbClr val="000000"/>
                </a:solidFill>
                <a:latin typeface="Arial" panose="020B0604020202020204" pitchFamily="34" charset="0"/>
                <a:ea typeface="宋体" panose="02010600030101010101" pitchFamily="2" charset="-122"/>
                <a:cs typeface="Arial" panose="020B0604020202020204" pitchFamily="34" charset="0"/>
              </a:rPr>
              <a:t>------------</a:t>
            </a:r>
            <a:endParaRPr lang="en-US" altLang="zh-CN" sz="20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ct val="105000"/>
              </a:lnSpc>
              <a:spcBef>
                <a:spcPct val="0"/>
              </a:spcBef>
              <a:spcAft>
                <a:spcPct val="0"/>
              </a:spcAft>
              <a:buFontTx/>
              <a:buNone/>
            </a:pPr>
            <a:r>
              <a:rPr lang="en-US" altLang="zh-CN" sz="2000" dirty="0">
                <a:solidFill>
                  <a:srgbClr val="000000"/>
                </a:solidFill>
                <a:latin typeface="Arial" panose="020B0604020202020204" pitchFamily="34" charset="0"/>
                <a:ea typeface="宋体" panose="02010600030101010101" pitchFamily="2" charset="-122"/>
                <a:cs typeface="Arial" panose="020B0604020202020204" pitchFamily="34" charset="0"/>
              </a:rPr>
              <a:t>                    </a:t>
            </a:r>
            <a:r>
              <a:rPr lang="en-US" altLang="zh-CN" sz="2000" dirty="0">
                <a:solidFill>
                  <a:srgbClr val="007E39"/>
                </a:solidFill>
                <a:latin typeface="Arial" panose="020B0604020202020204" pitchFamily="34" charset="0"/>
                <a:ea typeface="宋体" panose="02010600030101010101" pitchFamily="2" charset="-122"/>
                <a:cs typeface="Arial" panose="020B0604020202020204" pitchFamily="34" charset="0"/>
              </a:rPr>
              <a:t>n</a:t>
            </a:r>
            <a:r>
              <a:rPr lang="en-US" altLang="zh-CN" sz="2000" dirty="0">
                <a:solidFill>
                  <a:srgbClr val="000000"/>
                </a:solidFill>
                <a:latin typeface="Arial" panose="020B0604020202020204" pitchFamily="34" charset="0"/>
                <a:ea typeface="宋体" panose="02010600030101010101" pitchFamily="2" charset="-122"/>
                <a:cs typeface="Arial" panose="020B0604020202020204" pitchFamily="34" charset="0"/>
              </a:rPr>
              <a:t> </a:t>
            </a:r>
            <a:r>
              <a:rPr lang="en-US" altLang="zh-CN" sz="2000" baseline="-25000" dirty="0">
                <a:solidFill>
                  <a:srgbClr val="000000"/>
                </a:solidFill>
                <a:latin typeface="Arial" panose="020B0604020202020204" pitchFamily="34" charset="0"/>
                <a:ea typeface="宋体" panose="02010600030101010101" pitchFamily="2" charset="-122"/>
                <a:cs typeface="Arial" panose="020B0604020202020204" pitchFamily="34" charset="0"/>
              </a:rPr>
              <a:t>*</a:t>
            </a:r>
            <a:r>
              <a:rPr lang="en-US" altLang="zh-CN" sz="2000" dirty="0">
                <a:solidFill>
                  <a:srgbClr val="000000"/>
                </a:solidFill>
                <a:latin typeface="Arial" panose="020B0604020202020204" pitchFamily="34" charset="0"/>
                <a:ea typeface="宋体" panose="02010600030101010101" pitchFamily="2" charset="-122"/>
                <a:cs typeface="Arial" panose="020B0604020202020204" pitchFamily="34" charset="0"/>
              </a:rPr>
              <a:t> sin</a:t>
            </a:r>
            <a:r>
              <a:rPr lang="el-GR" altLang="zh-CN" sz="2400" dirty="0">
                <a:solidFill>
                  <a:srgbClr val="0000FF"/>
                </a:solidFill>
                <a:latin typeface="Times New Roman"/>
                <a:ea typeface="宋体" panose="02010600030101010101" pitchFamily="2" charset="-122"/>
                <a:cs typeface="Arial" panose="020B0604020202020204" pitchFamily="34" charset="0"/>
              </a:rPr>
              <a:t>α</a:t>
            </a:r>
            <a:endParaRPr lang="en-US" altLang="zh-CN" sz="2400" dirty="0">
              <a:solidFill>
                <a:srgbClr val="0000FF"/>
              </a:solidFill>
              <a:latin typeface="Times New Roman"/>
              <a:ea typeface="宋体" panose="02010600030101010101" pitchFamily="2" charset="-122"/>
              <a:cs typeface="Arial" panose="020B0604020202020204" pitchFamily="34" charset="0"/>
            </a:endParaRPr>
          </a:p>
          <a:p>
            <a:pPr fontAlgn="base">
              <a:lnSpc>
                <a:spcPct val="105000"/>
              </a:lnSpc>
              <a:spcBef>
                <a:spcPct val="0"/>
              </a:spcBef>
              <a:spcAft>
                <a:spcPct val="0"/>
              </a:spcAft>
              <a:buFontTx/>
              <a:buNone/>
            </a:pPr>
            <a:endParaRPr lang="en-US" altLang="zh-CN" sz="800" dirty="0">
              <a:solidFill>
                <a:srgbClr val="000000"/>
              </a:solidFill>
              <a:latin typeface="Comic Sans MS" panose="030F0702030302020204" pitchFamily="66" charset="0"/>
              <a:ea typeface="宋体" panose="02010600030101010101" pitchFamily="2" charset="-122"/>
            </a:endParaRPr>
          </a:p>
          <a:p>
            <a:pPr fontAlgn="base">
              <a:lnSpc>
                <a:spcPct val="105000"/>
              </a:lnSpc>
              <a:spcBef>
                <a:spcPct val="0"/>
              </a:spcBef>
              <a:spcAft>
                <a:spcPct val="0"/>
              </a:spcAft>
              <a:buFontTx/>
              <a:buNone/>
            </a:pPr>
            <a:r>
              <a:rPr lang="el-GR" altLang="zh-CN" sz="1600" b="1" dirty="0" smtClean="0">
                <a:solidFill>
                  <a:srgbClr val="000000"/>
                </a:solidFill>
                <a:ea typeface="宋体" panose="02010600030101010101" pitchFamily="2" charset="-122"/>
              </a:rPr>
              <a:t>λ</a:t>
            </a:r>
            <a:r>
              <a:rPr lang="it-IT" altLang="zh-CN" sz="1600" b="1" dirty="0" smtClean="0">
                <a:solidFill>
                  <a:srgbClr val="000000"/>
                </a:solidFill>
                <a:ea typeface="宋体" panose="02010600030101010101" pitchFamily="2" charset="-122"/>
              </a:rPr>
              <a:t>  = </a:t>
            </a:r>
            <a:r>
              <a:rPr lang="it-IT" altLang="zh-CN" sz="1600" dirty="0" err="1" smtClean="0">
                <a:solidFill>
                  <a:srgbClr val="000000"/>
                </a:solidFill>
                <a:latin typeface="Arial" panose="020B0604020202020204" pitchFamily="34" charset="0"/>
                <a:ea typeface="宋体" panose="02010600030101010101" pitchFamily="2" charset="-122"/>
                <a:cs typeface="Arial" panose="020B0604020202020204" pitchFamily="34" charset="0"/>
              </a:rPr>
              <a:t>wavelenght</a:t>
            </a:r>
            <a:endParaRPr lang="en-US" altLang="zh-CN" sz="16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ct val="105000"/>
              </a:lnSpc>
              <a:spcBef>
                <a:spcPct val="0"/>
              </a:spcBef>
              <a:spcAft>
                <a:spcPct val="0"/>
              </a:spcAft>
              <a:buFontTx/>
              <a:buNone/>
            </a:pPr>
            <a:r>
              <a:rPr lang="en-US" altLang="zh-CN" sz="1600" dirty="0" smtClean="0">
                <a:solidFill>
                  <a:srgbClr val="009242"/>
                </a:solidFill>
                <a:latin typeface="Arial" panose="020B0604020202020204" pitchFamily="34" charset="0"/>
                <a:ea typeface="宋体" panose="02010600030101010101" pitchFamily="2" charset="-122"/>
                <a:cs typeface="Arial" panose="020B0604020202020204" pitchFamily="34" charset="0"/>
              </a:rPr>
              <a:t>n </a:t>
            </a:r>
            <a:r>
              <a:rPr lang="en-US" altLang="zh-CN" sz="1600" dirty="0">
                <a:solidFill>
                  <a:srgbClr val="009242"/>
                </a:solidFill>
                <a:latin typeface="Arial" panose="020B0604020202020204" pitchFamily="34" charset="0"/>
                <a:ea typeface="宋体" panose="02010600030101010101" pitchFamily="2" charset="-122"/>
                <a:cs typeface="Arial" panose="020B0604020202020204" pitchFamily="34" charset="0"/>
              </a:rPr>
              <a:t>= medium refraction </a:t>
            </a:r>
            <a:r>
              <a:rPr lang="en-US" altLang="zh-CN" sz="1600" dirty="0" smtClean="0">
                <a:solidFill>
                  <a:srgbClr val="009242"/>
                </a:solidFill>
                <a:latin typeface="Arial" panose="020B0604020202020204" pitchFamily="34" charset="0"/>
                <a:ea typeface="宋体" panose="02010600030101010101" pitchFamily="2" charset="-122"/>
                <a:cs typeface="Arial" panose="020B0604020202020204" pitchFamily="34" charset="0"/>
              </a:rPr>
              <a:t>index   (air in this case…)</a:t>
            </a:r>
            <a:endParaRPr lang="en-US" altLang="zh-CN" sz="1600" dirty="0">
              <a:solidFill>
                <a:srgbClr val="009242"/>
              </a:solidFill>
              <a:latin typeface="Arial" panose="020B0604020202020204" pitchFamily="34" charset="0"/>
              <a:ea typeface="宋体" panose="02010600030101010101" pitchFamily="2" charset="-122"/>
              <a:cs typeface="Arial" panose="020B0604020202020204" pitchFamily="34" charset="0"/>
            </a:endParaRPr>
          </a:p>
          <a:p>
            <a:pPr fontAlgn="base">
              <a:lnSpc>
                <a:spcPct val="105000"/>
              </a:lnSpc>
              <a:spcBef>
                <a:spcPct val="0"/>
              </a:spcBef>
              <a:spcAft>
                <a:spcPct val="0"/>
              </a:spcAft>
              <a:buFontTx/>
              <a:buNone/>
            </a:pPr>
            <a:r>
              <a:rPr lang="en-US" altLang="zh-CN" sz="2000" dirty="0">
                <a:solidFill>
                  <a:srgbClr val="3333CC"/>
                </a:solidFill>
                <a:latin typeface="Times New Roman"/>
                <a:ea typeface="宋体" panose="02010600030101010101" pitchFamily="2" charset="-122"/>
              </a:rPr>
              <a:t>α</a:t>
            </a:r>
            <a:r>
              <a:rPr lang="it-IT" altLang="zh-CN" sz="1600" dirty="0">
                <a:solidFill>
                  <a:srgbClr val="3333CC"/>
                </a:solidFill>
                <a:latin typeface="Comic Sans MS" panose="030F0702030302020204" pitchFamily="66" charset="0"/>
                <a:ea typeface="宋体" panose="02010600030101010101" pitchFamily="2" charset="-122"/>
              </a:rPr>
              <a:t> = </a:t>
            </a:r>
            <a:r>
              <a:rPr lang="it-IT" altLang="zh-CN" sz="1600" dirty="0" err="1">
                <a:solidFill>
                  <a:srgbClr val="3333CC"/>
                </a:solidFill>
                <a:latin typeface="Arial" panose="020B0604020202020204" pitchFamily="34" charset="0"/>
                <a:ea typeface="宋体" panose="02010600030101010101" pitchFamily="2" charset="-122"/>
                <a:cs typeface="Arial" panose="020B0604020202020204" pitchFamily="34" charset="0"/>
              </a:rPr>
              <a:t>half</a:t>
            </a:r>
            <a:r>
              <a:rPr lang="it-IT" altLang="zh-CN" sz="1600" dirty="0">
                <a:solidFill>
                  <a:srgbClr val="3333CC"/>
                </a:solidFill>
                <a:latin typeface="Arial" panose="020B0604020202020204" pitchFamily="34" charset="0"/>
                <a:ea typeface="宋体" panose="02010600030101010101" pitchFamily="2" charset="-122"/>
                <a:cs typeface="Arial" panose="020B0604020202020204" pitchFamily="34" charset="0"/>
              </a:rPr>
              <a:t> </a:t>
            </a:r>
            <a:r>
              <a:rPr lang="it-IT" altLang="zh-CN" sz="1600" dirty="0" err="1">
                <a:solidFill>
                  <a:srgbClr val="3333CC"/>
                </a:solidFill>
                <a:latin typeface="Arial" panose="020B0604020202020204" pitchFamily="34" charset="0"/>
                <a:ea typeface="宋体" panose="02010600030101010101" pitchFamily="2" charset="-122"/>
                <a:cs typeface="Arial" panose="020B0604020202020204" pitchFamily="34" charset="0"/>
              </a:rPr>
              <a:t>cone</a:t>
            </a:r>
            <a:r>
              <a:rPr lang="it-IT" altLang="zh-CN" sz="1600" dirty="0">
                <a:solidFill>
                  <a:srgbClr val="3333CC"/>
                </a:solidFill>
                <a:latin typeface="Arial" panose="020B0604020202020204" pitchFamily="34" charset="0"/>
                <a:ea typeface="宋体" panose="02010600030101010101" pitchFamily="2" charset="-122"/>
                <a:cs typeface="Arial" panose="020B0604020202020204" pitchFamily="34" charset="0"/>
              </a:rPr>
              <a:t> </a:t>
            </a:r>
            <a:r>
              <a:rPr lang="it-IT" altLang="zh-CN" sz="1600" dirty="0" smtClean="0">
                <a:solidFill>
                  <a:srgbClr val="3333CC"/>
                </a:solidFill>
                <a:latin typeface="Arial" panose="020B0604020202020204" pitchFamily="34" charset="0"/>
                <a:ea typeface="宋体" panose="02010600030101010101" pitchFamily="2" charset="-122"/>
                <a:cs typeface="Arial" panose="020B0604020202020204" pitchFamily="34" charset="0"/>
              </a:rPr>
              <a:t>angle</a:t>
            </a:r>
            <a:endParaRPr lang="en-US" altLang="zh-CN" sz="1600" dirty="0">
              <a:solidFill>
                <a:srgbClr val="3333CC"/>
              </a:solidFill>
              <a:latin typeface="Arial" panose="020B0604020202020204" pitchFamily="34" charset="0"/>
              <a:ea typeface="宋体" panose="02010600030101010101" pitchFamily="2" charset="-122"/>
              <a:cs typeface="Arial" panose="020B0604020202020204" pitchFamily="34" charset="0"/>
            </a:endParaRPr>
          </a:p>
        </p:txBody>
      </p:sp>
      <p:sp>
        <p:nvSpPr>
          <p:cNvPr id="3" name="CasellaDiTesto 2"/>
          <p:cNvSpPr txBox="1"/>
          <p:nvPr/>
        </p:nvSpPr>
        <p:spPr>
          <a:xfrm>
            <a:off x="394855" y="235818"/>
            <a:ext cx="6608618" cy="400110"/>
          </a:xfrm>
          <a:prstGeom prst="rect">
            <a:avLst/>
          </a:prstGeom>
          <a:noFill/>
        </p:spPr>
        <p:txBody>
          <a:bodyPr wrap="square" rtlCol="0">
            <a:spAutoFit/>
          </a:bodyPr>
          <a:lstStyle/>
          <a:p>
            <a:r>
              <a:rPr lang="it-IT" sz="2000" b="1" dirty="0" err="1" smtClean="0">
                <a:solidFill>
                  <a:srgbClr val="0033CC"/>
                </a:solidFill>
                <a:latin typeface="Arial" panose="020B0604020202020204" pitchFamily="34" charset="0"/>
                <a:cs typeface="Arial" panose="020B0604020202020204" pitchFamily="34" charset="0"/>
              </a:rPr>
              <a:t>Properties</a:t>
            </a:r>
            <a:r>
              <a:rPr lang="it-IT" sz="2000" b="1" dirty="0" smtClean="0">
                <a:solidFill>
                  <a:srgbClr val="0033CC"/>
                </a:solidFill>
                <a:latin typeface="Arial" panose="020B0604020202020204" pitchFamily="34" charset="0"/>
                <a:cs typeface="Arial" panose="020B0604020202020204" pitchFamily="34" charset="0"/>
              </a:rPr>
              <a:t> of the </a:t>
            </a:r>
            <a:r>
              <a:rPr lang="it-IT" sz="2000" b="1" dirty="0">
                <a:solidFill>
                  <a:srgbClr val="0033CC"/>
                </a:solidFill>
                <a:latin typeface="Arial" panose="020B0604020202020204" pitchFamily="34" charset="0"/>
                <a:cs typeface="Arial" panose="020B0604020202020204" pitchFamily="34" charset="0"/>
              </a:rPr>
              <a:t>C</a:t>
            </a:r>
            <a:r>
              <a:rPr lang="it-IT" sz="2000" b="1" dirty="0" smtClean="0">
                <a:solidFill>
                  <a:srgbClr val="0033CC"/>
                </a:solidFill>
                <a:latin typeface="Arial" panose="020B0604020202020204" pitchFamily="34" charset="0"/>
                <a:cs typeface="Arial" panose="020B0604020202020204" pitchFamily="34" charset="0"/>
              </a:rPr>
              <a:t>ondenser</a:t>
            </a:r>
            <a:endParaRPr lang="it-IT" sz="2000" b="1" dirty="0">
              <a:solidFill>
                <a:srgbClr val="0033CC"/>
              </a:solidFill>
              <a:latin typeface="Arial" panose="020B0604020202020204" pitchFamily="34" charset="0"/>
              <a:cs typeface="Arial" panose="020B0604020202020204" pitchFamily="34" charset="0"/>
            </a:endParaRPr>
          </a:p>
        </p:txBody>
      </p:sp>
      <p:sp>
        <p:nvSpPr>
          <p:cNvPr id="5" name="CasellaDiTesto 4"/>
          <p:cNvSpPr txBox="1"/>
          <p:nvPr/>
        </p:nvSpPr>
        <p:spPr>
          <a:xfrm>
            <a:off x="2821886" y="5327831"/>
            <a:ext cx="1960636" cy="523220"/>
          </a:xfrm>
          <a:prstGeom prst="rect">
            <a:avLst/>
          </a:prstGeom>
          <a:solidFill>
            <a:schemeClr val="bg1"/>
          </a:solidFill>
        </p:spPr>
        <p:txBody>
          <a:bodyPr wrap="square" rtlCol="0">
            <a:spAutoFit/>
          </a:bodyPr>
          <a:lstStyle/>
          <a:p>
            <a:r>
              <a:rPr lang="it-IT" sz="1400" dirty="0" smtClean="0">
                <a:solidFill>
                  <a:srgbClr val="000000"/>
                </a:solidFill>
                <a:latin typeface="Arial" panose="020B0604020202020204" pitchFamily="34" charset="0"/>
                <a:cs typeface="Arial" panose="020B0604020202020204" pitchFamily="34" charset="0"/>
              </a:rPr>
              <a:t>condenser diaphragm</a:t>
            </a:r>
          </a:p>
          <a:p>
            <a:r>
              <a:rPr lang="it-IT" sz="1400" dirty="0" smtClean="0">
                <a:solidFill>
                  <a:srgbClr val="000000"/>
                </a:solidFill>
                <a:latin typeface="Arial" panose="020B0604020202020204" pitchFamily="34" charset="0"/>
                <a:cs typeface="Arial" panose="020B0604020202020204" pitchFamily="34" charset="0"/>
              </a:rPr>
              <a:t>(Aperture Diaphragm)</a:t>
            </a:r>
            <a:endParaRPr lang="it-IT" sz="1400" dirty="0">
              <a:solidFill>
                <a:srgbClr val="000000"/>
              </a:solidFill>
              <a:latin typeface="Arial" panose="020B0604020202020204" pitchFamily="34" charset="0"/>
              <a:cs typeface="Arial" panose="020B0604020202020204" pitchFamily="34" charset="0"/>
            </a:endParaRPr>
          </a:p>
        </p:txBody>
      </p:sp>
      <p:sp>
        <p:nvSpPr>
          <p:cNvPr id="6" name="Rettangolo 5"/>
          <p:cNvSpPr/>
          <p:nvPr/>
        </p:nvSpPr>
        <p:spPr>
          <a:xfrm>
            <a:off x="195316" y="745560"/>
            <a:ext cx="8749145" cy="1384995"/>
          </a:xfrm>
          <a:prstGeom prst="rect">
            <a:avLst/>
          </a:prstGeom>
        </p:spPr>
        <p:txBody>
          <a:bodyPr wrap="square">
            <a:spAutoFit/>
          </a:bodyPr>
          <a:lstStyle/>
          <a:p>
            <a:pPr marL="285750" indent="-285750">
              <a:lnSpc>
                <a:spcPct val="150000"/>
              </a:lnSpc>
              <a:buFont typeface="Arial" panose="020B0604020202020204" pitchFamily="34" charset="0"/>
              <a:buChar char="•"/>
            </a:pPr>
            <a:r>
              <a:rPr lang="it-IT" dirty="0" smtClean="0">
                <a:solidFill>
                  <a:srgbClr val="000000"/>
                </a:solidFill>
                <a:latin typeface="Arial" panose="020B0604020202020204" pitchFamily="34" charset="0"/>
                <a:cs typeface="Arial" panose="020B0604020202020204" pitchFamily="34" charset="0"/>
              </a:rPr>
              <a:t>He </a:t>
            </a:r>
            <a:r>
              <a:rPr lang="it-IT" dirty="0" err="1" smtClean="0">
                <a:solidFill>
                  <a:srgbClr val="000000"/>
                </a:solidFill>
                <a:latin typeface="Arial" panose="020B0604020202020204" pitchFamily="34" charset="0"/>
                <a:cs typeface="Arial" panose="020B0604020202020204" pitchFamily="34" charset="0"/>
              </a:rPr>
              <a:t>produces</a:t>
            </a:r>
            <a:r>
              <a:rPr lang="it-IT" dirty="0" smtClean="0">
                <a:solidFill>
                  <a:srgbClr val="000000"/>
                </a:solidFill>
                <a:latin typeface="Arial" panose="020B0604020202020204" pitchFamily="34" charset="0"/>
                <a:cs typeface="Arial" panose="020B0604020202020204" pitchFamily="34" charset="0"/>
              </a:rPr>
              <a:t> a </a:t>
            </a:r>
            <a:r>
              <a:rPr lang="it-IT" b="1" dirty="0" err="1" smtClean="0">
                <a:solidFill>
                  <a:srgbClr val="000000"/>
                </a:solidFill>
                <a:latin typeface="Arial" panose="020B0604020202020204" pitchFamily="34" charset="0"/>
                <a:cs typeface="Arial" panose="020B0604020202020204" pitchFamily="34" charset="0"/>
              </a:rPr>
              <a:t>cone</a:t>
            </a:r>
            <a:r>
              <a:rPr lang="it-IT" b="1" dirty="0" smtClean="0">
                <a:solidFill>
                  <a:srgbClr val="000000"/>
                </a:solidFill>
                <a:latin typeface="Arial" panose="020B0604020202020204" pitchFamily="34" charset="0"/>
                <a:cs typeface="Arial" panose="020B0604020202020204" pitchFamily="34" charset="0"/>
              </a:rPr>
              <a:t> </a:t>
            </a:r>
            <a:r>
              <a:rPr lang="it-IT" b="1" dirty="0">
                <a:solidFill>
                  <a:srgbClr val="000000"/>
                </a:solidFill>
                <a:latin typeface="Arial" panose="020B0604020202020204" pitchFamily="34" charset="0"/>
                <a:cs typeface="Arial" panose="020B0604020202020204" pitchFamily="34" charset="0"/>
              </a:rPr>
              <a:t>of light </a:t>
            </a:r>
            <a:r>
              <a:rPr lang="it-IT" b="1" dirty="0" err="1" smtClean="0">
                <a:solidFill>
                  <a:srgbClr val="000000"/>
                </a:solidFill>
                <a:latin typeface="Arial" panose="020B0604020202020204" pitchFamily="34" charset="0"/>
                <a:cs typeface="Arial" panose="020B0604020202020204" pitchFamily="34" charset="0"/>
              </a:rPr>
              <a:t>focused</a:t>
            </a:r>
            <a:r>
              <a:rPr lang="it-IT" b="1" dirty="0" smtClean="0">
                <a:solidFill>
                  <a:srgbClr val="000000"/>
                </a:solidFill>
                <a:latin typeface="Arial" panose="020B0604020202020204" pitchFamily="34" charset="0"/>
                <a:cs typeface="Arial" panose="020B0604020202020204" pitchFamily="34" charset="0"/>
              </a:rPr>
              <a:t> </a:t>
            </a:r>
            <a:r>
              <a:rPr lang="it-IT" dirty="0" smtClean="0">
                <a:solidFill>
                  <a:srgbClr val="000000"/>
                </a:solidFill>
                <a:latin typeface="Arial" panose="020B0604020202020204" pitchFamily="34" charset="0"/>
                <a:cs typeface="Arial" panose="020B0604020202020204" pitchFamily="34" charset="0"/>
              </a:rPr>
              <a:t>oh the specimen</a:t>
            </a:r>
          </a:p>
          <a:p>
            <a:pPr marL="285750" indent="-285750" fontAlgn="base">
              <a:lnSpc>
                <a:spcPct val="150000"/>
              </a:lnSpc>
              <a:spcBef>
                <a:spcPct val="0"/>
              </a:spcBef>
              <a:spcAft>
                <a:spcPct val="0"/>
              </a:spcAft>
              <a:buFont typeface="Arial" panose="020B0604020202020204" pitchFamily="34" charset="0"/>
              <a:buChar char="•"/>
            </a:pPr>
            <a:r>
              <a:rPr lang="en-US" altLang="zh-CN" dirty="0" smtClean="0">
                <a:solidFill>
                  <a:srgbClr val="000000"/>
                </a:solidFill>
                <a:latin typeface="Arial" panose="020B0604020202020204" pitchFamily="34" charset="0"/>
                <a:ea typeface="宋体" panose="02010600030101010101" pitchFamily="2" charset="-122"/>
                <a:cs typeface="Arial" panose="020B0604020202020204" pitchFamily="34" charset="0"/>
              </a:rPr>
              <a:t>It’s characterized by the </a:t>
            </a:r>
            <a:r>
              <a:rPr lang="en-US" altLang="zh-CN" sz="2000" b="1" dirty="0" smtClean="0">
                <a:solidFill>
                  <a:srgbClr val="3333CC"/>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Numerical Aperture (NA), </a:t>
            </a:r>
            <a:r>
              <a:rPr lang="en-US" altLang="zh-CN" b="1" dirty="0" smtClean="0">
                <a:solidFill>
                  <a:srgbClr val="3333CC"/>
                </a:solidFill>
                <a:latin typeface="Arial" panose="020B0604020202020204" pitchFamily="34" charset="0"/>
                <a:ea typeface="宋体" panose="02010600030101010101" pitchFamily="2" charset="-122"/>
                <a:cs typeface="Arial" panose="020B0604020202020204" pitchFamily="34" charset="0"/>
              </a:rPr>
              <a:t>an </a:t>
            </a:r>
            <a:r>
              <a:rPr lang="en-US" altLang="zh-CN" b="1" dirty="0" err="1">
                <a:solidFill>
                  <a:srgbClr val="3333CC"/>
                </a:solidFill>
                <a:latin typeface="Arial" panose="020B0604020202020204" pitchFamily="34" charset="0"/>
                <a:ea typeface="宋体" panose="02010600030101010101" pitchFamily="2" charset="-122"/>
                <a:cs typeface="Arial" panose="020B0604020202020204" pitchFamily="34" charset="0"/>
              </a:rPr>
              <a:t>adimensional</a:t>
            </a:r>
            <a:r>
              <a:rPr lang="en-US" altLang="zh-CN" b="1" dirty="0">
                <a:solidFill>
                  <a:srgbClr val="3333CC"/>
                </a:solidFill>
                <a:latin typeface="Arial" panose="020B0604020202020204" pitchFamily="34" charset="0"/>
                <a:ea typeface="宋体" panose="02010600030101010101" pitchFamily="2" charset="-122"/>
                <a:cs typeface="Arial" panose="020B0604020202020204" pitchFamily="34" charset="0"/>
              </a:rPr>
              <a:t> </a:t>
            </a:r>
            <a:r>
              <a:rPr lang="en-US" altLang="zh-CN" b="1" dirty="0" smtClean="0">
                <a:solidFill>
                  <a:srgbClr val="3333CC"/>
                </a:solidFill>
                <a:latin typeface="Arial" panose="020B0604020202020204" pitchFamily="34" charset="0"/>
                <a:ea typeface="宋体" panose="02010600030101010101" pitchFamily="2" charset="-122"/>
                <a:cs typeface="Arial" panose="020B0604020202020204" pitchFamily="34" charset="0"/>
              </a:rPr>
              <a:t>number</a:t>
            </a:r>
            <a:r>
              <a:rPr lang="en-US" altLang="zh-CN" dirty="0">
                <a:solidFill>
                  <a:srgbClr val="3333CC"/>
                </a:solidFill>
                <a:latin typeface="Arial" panose="020B0604020202020204" pitchFamily="34" charset="0"/>
                <a:ea typeface="宋体" panose="02010600030101010101" pitchFamily="2" charset="-122"/>
                <a:cs typeface="Arial" panose="020B0604020202020204" pitchFamily="34" charset="0"/>
              </a:rPr>
              <a:t> </a:t>
            </a:r>
            <a:r>
              <a:rPr lang="en-US" altLang="zh-CN" dirty="0" smtClean="0">
                <a:solidFill>
                  <a:srgbClr val="3333CC"/>
                </a:solidFill>
                <a:latin typeface="Arial" panose="020B0604020202020204" pitchFamily="34" charset="0"/>
                <a:ea typeface="宋体" panose="02010600030101010101" pitchFamily="2" charset="-122"/>
                <a:cs typeface="Arial" panose="020B0604020202020204" pitchFamily="34" charset="0"/>
              </a:rPr>
              <a:t>that </a:t>
            </a:r>
            <a:r>
              <a:rPr lang="en-US" altLang="zh-CN" dirty="0">
                <a:solidFill>
                  <a:srgbClr val="3333CC"/>
                </a:solidFill>
                <a:latin typeface="Arial" panose="020B0604020202020204" pitchFamily="34" charset="0"/>
                <a:ea typeface="宋体" panose="02010600030101010101" pitchFamily="2" charset="-122"/>
                <a:cs typeface="Arial" panose="020B0604020202020204" pitchFamily="34" charset="0"/>
              </a:rPr>
              <a:t>indicate </a:t>
            </a:r>
            <a:r>
              <a:rPr lang="en-US" altLang="zh-CN" b="1" dirty="0">
                <a:solidFill>
                  <a:srgbClr val="3333CC"/>
                </a:solidFill>
                <a:latin typeface="Arial" panose="020B0604020202020204" pitchFamily="34" charset="0"/>
                <a:ea typeface="宋体" panose="02010600030101010101" pitchFamily="2" charset="-122"/>
                <a:cs typeface="Arial" panose="020B0604020202020204" pitchFamily="34" charset="0"/>
              </a:rPr>
              <a:t>the maximum angle</a:t>
            </a:r>
            <a:r>
              <a:rPr lang="en-US" altLang="zh-CN" b="1" dirty="0">
                <a:solidFill>
                  <a:srgbClr val="000000"/>
                </a:solidFill>
                <a:latin typeface="Arial" panose="020B0604020202020204" pitchFamily="34" charset="0"/>
                <a:ea typeface="宋体" panose="02010600030101010101" pitchFamily="2" charset="-122"/>
                <a:cs typeface="Arial" panose="020B0604020202020204" pitchFamily="34" charset="0"/>
              </a:rPr>
              <a:t> </a:t>
            </a:r>
            <a:r>
              <a:rPr lang="en-US" altLang="zh-CN" b="1" dirty="0">
                <a:solidFill>
                  <a:srgbClr val="3333CC"/>
                </a:solidFill>
                <a:latin typeface="Arial" panose="020B0604020202020204" pitchFamily="34" charset="0"/>
                <a:ea typeface="宋体" panose="02010600030101010101" pitchFamily="2" charset="-122"/>
                <a:cs typeface="Arial" panose="020B0604020202020204" pitchFamily="34" charset="0"/>
              </a:rPr>
              <a:t>of the </a:t>
            </a:r>
            <a:r>
              <a:rPr lang="en-US" altLang="zh-CN" b="1" u="sng" dirty="0">
                <a:solidFill>
                  <a:srgbClr val="3333CC"/>
                </a:solidFill>
                <a:latin typeface="Arial" panose="020B0604020202020204" pitchFamily="34" charset="0"/>
                <a:ea typeface="宋体" panose="02010600030101010101" pitchFamily="2" charset="-122"/>
                <a:cs typeface="Arial" panose="020B0604020202020204" pitchFamily="34" charset="0"/>
              </a:rPr>
              <a:t>light </a:t>
            </a:r>
            <a:r>
              <a:rPr lang="en-US" altLang="zh-CN" b="1" u="sng" dirty="0" smtClean="0">
                <a:solidFill>
                  <a:srgbClr val="3333CC"/>
                </a:solidFill>
                <a:latin typeface="Arial" panose="020B0604020202020204" pitchFamily="34" charset="0"/>
                <a:ea typeface="宋体" panose="02010600030101010101" pitchFamily="2" charset="-122"/>
                <a:cs typeface="Arial" panose="020B0604020202020204" pitchFamily="34" charset="0"/>
              </a:rPr>
              <a:t>cone</a:t>
            </a:r>
            <a:r>
              <a:rPr lang="en-US" altLang="zh-CN" dirty="0" smtClean="0">
                <a:solidFill>
                  <a:srgbClr val="3333CC"/>
                </a:solidFill>
                <a:latin typeface="Arial" panose="020B0604020202020204" pitchFamily="34" charset="0"/>
                <a:ea typeface="宋体" panose="02010600030101010101" pitchFamily="2" charset="-122"/>
                <a:cs typeface="Arial" panose="020B0604020202020204" pitchFamily="34" charset="0"/>
              </a:rPr>
              <a:t> focused on specimen</a:t>
            </a:r>
            <a:endParaRPr lang="it-IT" b="1" dirty="0">
              <a:solidFill>
                <a:srgbClr val="000000"/>
              </a:solidFill>
              <a:latin typeface="Arial" panose="020B0604020202020204" pitchFamily="34" charset="0"/>
              <a:cs typeface="Arial" panose="020B0604020202020204" pitchFamily="34" charset="0"/>
            </a:endParaRPr>
          </a:p>
        </p:txBody>
      </p:sp>
      <p:pic>
        <p:nvPicPr>
          <p:cNvPr id="13" name="Immagine 12"/>
          <p:cNvPicPr>
            <a:picLocks noChangeAspect="1"/>
          </p:cNvPicPr>
          <p:nvPr/>
        </p:nvPicPr>
        <p:blipFill>
          <a:blip r:embed="rId3"/>
          <a:stretch>
            <a:fillRect/>
          </a:stretch>
        </p:blipFill>
        <p:spPr>
          <a:xfrm>
            <a:off x="5098993" y="4594095"/>
            <a:ext cx="2361680" cy="2257073"/>
          </a:xfrm>
          <a:prstGeom prst="rect">
            <a:avLst/>
          </a:prstGeom>
        </p:spPr>
      </p:pic>
      <p:sp>
        <p:nvSpPr>
          <p:cNvPr id="11" name="Parentesi graffa chiusa 10"/>
          <p:cNvSpPr/>
          <p:nvPr/>
        </p:nvSpPr>
        <p:spPr>
          <a:xfrm>
            <a:off x="2597727" y="3936211"/>
            <a:ext cx="192987" cy="2360680"/>
          </a:xfrm>
          <a:prstGeom prst="rightBrace">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6" name="CasellaDiTesto 15"/>
          <p:cNvSpPr txBox="1"/>
          <p:nvPr/>
        </p:nvSpPr>
        <p:spPr>
          <a:xfrm>
            <a:off x="2814150" y="4928406"/>
            <a:ext cx="1095486" cy="307777"/>
          </a:xfrm>
          <a:prstGeom prst="rect">
            <a:avLst/>
          </a:prstGeom>
          <a:solidFill>
            <a:schemeClr val="bg1"/>
          </a:solidFill>
        </p:spPr>
        <p:txBody>
          <a:bodyPr wrap="square" rtlCol="0">
            <a:spAutoFit/>
          </a:bodyPr>
          <a:lstStyle/>
          <a:p>
            <a:r>
              <a:rPr lang="it-IT" sz="1400" b="1" dirty="0" smtClean="0">
                <a:solidFill>
                  <a:srgbClr val="FF0000"/>
                </a:solidFill>
                <a:latin typeface="Arial" panose="020B0604020202020204" pitchFamily="34" charset="0"/>
                <a:cs typeface="Arial" panose="020B0604020202020204" pitchFamily="34" charset="0"/>
              </a:rPr>
              <a:t>condenser</a:t>
            </a:r>
            <a:endParaRPr lang="it-IT" sz="1400" b="1" dirty="0">
              <a:solidFill>
                <a:srgbClr val="FF0000"/>
              </a:solidFill>
              <a:latin typeface="Arial" panose="020B0604020202020204" pitchFamily="34" charset="0"/>
              <a:cs typeface="Arial" panose="020B0604020202020204" pitchFamily="34" charset="0"/>
            </a:endParaRPr>
          </a:p>
        </p:txBody>
      </p:sp>
      <p:sp>
        <p:nvSpPr>
          <p:cNvPr id="17" name="CasellaDiTesto 16"/>
          <p:cNvSpPr txBox="1"/>
          <p:nvPr/>
        </p:nvSpPr>
        <p:spPr>
          <a:xfrm>
            <a:off x="2531810" y="3273728"/>
            <a:ext cx="949145" cy="307777"/>
          </a:xfrm>
          <a:prstGeom prst="rect">
            <a:avLst/>
          </a:prstGeom>
          <a:solidFill>
            <a:schemeClr val="bg1"/>
          </a:solidFill>
        </p:spPr>
        <p:txBody>
          <a:bodyPr wrap="square" rtlCol="0">
            <a:spAutoFit/>
          </a:bodyPr>
          <a:lstStyle/>
          <a:p>
            <a:r>
              <a:rPr lang="it-IT" sz="1400" dirty="0" smtClean="0">
                <a:solidFill>
                  <a:srgbClr val="000000"/>
                </a:solidFill>
                <a:latin typeface="Arial" panose="020B0604020202020204" pitchFamily="34" charset="0"/>
                <a:cs typeface="Arial" panose="020B0604020202020204" pitchFamily="34" charset="0"/>
              </a:rPr>
              <a:t>specimen</a:t>
            </a:r>
            <a:endParaRPr lang="it-IT" sz="1400" dirty="0">
              <a:solidFill>
                <a:srgbClr val="000000"/>
              </a:solidFill>
              <a:latin typeface="Arial" panose="020B0604020202020204" pitchFamily="34" charset="0"/>
              <a:cs typeface="Arial" panose="020B0604020202020204" pitchFamily="34" charset="0"/>
            </a:endParaRPr>
          </a:p>
        </p:txBody>
      </p:sp>
      <p:cxnSp>
        <p:nvCxnSpPr>
          <p:cNvPr id="14" name="Connettore 2 13"/>
          <p:cNvCxnSpPr/>
          <p:nvPr/>
        </p:nvCxnSpPr>
        <p:spPr>
          <a:xfrm flipH="1">
            <a:off x="6286501" y="5839093"/>
            <a:ext cx="1267691" cy="113747"/>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7553878" y="5709261"/>
            <a:ext cx="1049795" cy="307777"/>
          </a:xfrm>
          <a:prstGeom prst="rect">
            <a:avLst/>
          </a:prstGeom>
          <a:solidFill>
            <a:schemeClr val="bg1"/>
          </a:solidFill>
        </p:spPr>
        <p:txBody>
          <a:bodyPr wrap="square" rtlCol="0">
            <a:spAutoFit/>
          </a:bodyPr>
          <a:lstStyle/>
          <a:p>
            <a:r>
              <a:rPr lang="it-IT" sz="1400" dirty="0" smtClean="0">
                <a:solidFill>
                  <a:srgbClr val="0000FF"/>
                </a:solidFill>
                <a:latin typeface="Arial" panose="020B0604020202020204" pitchFamily="34" charset="0"/>
                <a:cs typeface="Arial" panose="020B0604020202020204" pitchFamily="34" charset="0"/>
              </a:rPr>
              <a:t>Light </a:t>
            </a:r>
            <a:r>
              <a:rPr lang="it-IT" sz="1400" dirty="0" err="1" smtClean="0">
                <a:solidFill>
                  <a:srgbClr val="0000FF"/>
                </a:solidFill>
                <a:latin typeface="Arial" panose="020B0604020202020204" pitchFamily="34" charset="0"/>
                <a:cs typeface="Arial" panose="020B0604020202020204" pitchFamily="34" charset="0"/>
              </a:rPr>
              <a:t>cone</a:t>
            </a:r>
            <a:endParaRPr lang="it-IT" sz="1400" dirty="0">
              <a:solidFill>
                <a:srgbClr val="0000FF"/>
              </a:solidFill>
              <a:latin typeface="Arial" panose="020B0604020202020204" pitchFamily="34" charset="0"/>
              <a:cs typeface="Arial" panose="020B0604020202020204" pitchFamily="34" charset="0"/>
            </a:endParaRPr>
          </a:p>
        </p:txBody>
      </p:sp>
      <p:cxnSp>
        <p:nvCxnSpPr>
          <p:cNvPr id="21" name="Connettore 2 20"/>
          <p:cNvCxnSpPr/>
          <p:nvPr/>
        </p:nvCxnSpPr>
        <p:spPr>
          <a:xfrm flipH="1">
            <a:off x="6172201" y="5225321"/>
            <a:ext cx="1267691" cy="113747"/>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flipH="1">
            <a:off x="2531810" y="2649682"/>
            <a:ext cx="564681" cy="103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CasellaDiTesto 23"/>
          <p:cNvSpPr txBox="1"/>
          <p:nvPr/>
        </p:nvSpPr>
        <p:spPr>
          <a:xfrm>
            <a:off x="3086100" y="2484453"/>
            <a:ext cx="949145" cy="307777"/>
          </a:xfrm>
          <a:prstGeom prst="rect">
            <a:avLst/>
          </a:prstGeom>
          <a:solidFill>
            <a:schemeClr val="bg1"/>
          </a:solidFill>
        </p:spPr>
        <p:txBody>
          <a:bodyPr wrap="square" rtlCol="0">
            <a:spAutoFit/>
          </a:bodyPr>
          <a:lstStyle/>
          <a:p>
            <a:r>
              <a:rPr lang="it-IT" sz="1400" dirty="0" smtClean="0">
                <a:solidFill>
                  <a:srgbClr val="000000"/>
                </a:solidFill>
                <a:latin typeface="Arial" panose="020B0604020202020204" pitchFamily="34" charset="0"/>
                <a:cs typeface="Arial" panose="020B0604020202020204" pitchFamily="34" charset="0"/>
              </a:rPr>
              <a:t>objective</a:t>
            </a:r>
            <a:endParaRPr lang="it-IT" sz="1400" dirty="0">
              <a:solidFill>
                <a:srgbClr val="000000"/>
              </a:solidFill>
              <a:latin typeface="Arial" panose="020B0604020202020204" pitchFamily="34" charset="0"/>
              <a:cs typeface="Arial" panose="020B0604020202020204" pitchFamily="34" charset="0"/>
            </a:endParaRPr>
          </a:p>
        </p:txBody>
      </p:sp>
      <p:sp>
        <p:nvSpPr>
          <p:cNvPr id="25" name="CasellaDiTesto 24"/>
          <p:cNvSpPr txBox="1"/>
          <p:nvPr/>
        </p:nvSpPr>
        <p:spPr>
          <a:xfrm>
            <a:off x="7481193" y="5051121"/>
            <a:ext cx="1049795" cy="307777"/>
          </a:xfrm>
          <a:prstGeom prst="rect">
            <a:avLst/>
          </a:prstGeom>
          <a:solidFill>
            <a:schemeClr val="bg1"/>
          </a:solidFill>
        </p:spPr>
        <p:txBody>
          <a:bodyPr wrap="square" rtlCol="0">
            <a:spAutoFit/>
          </a:bodyPr>
          <a:lstStyle/>
          <a:p>
            <a:r>
              <a:rPr lang="it-IT" sz="1400" dirty="0" smtClean="0">
                <a:solidFill>
                  <a:srgbClr val="0000FF"/>
                </a:solidFill>
                <a:latin typeface="Arial" panose="020B0604020202020204" pitchFamily="34" charset="0"/>
                <a:cs typeface="Arial" panose="020B0604020202020204" pitchFamily="34" charset="0"/>
              </a:rPr>
              <a:t>Light </a:t>
            </a:r>
            <a:r>
              <a:rPr lang="it-IT" sz="1400" dirty="0" err="1" smtClean="0">
                <a:solidFill>
                  <a:srgbClr val="0000FF"/>
                </a:solidFill>
                <a:latin typeface="Arial" panose="020B0604020202020204" pitchFamily="34" charset="0"/>
                <a:cs typeface="Arial" panose="020B0604020202020204" pitchFamily="34" charset="0"/>
              </a:rPr>
              <a:t>cone</a:t>
            </a:r>
            <a:endParaRPr lang="it-IT" sz="14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81242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96191" y="872003"/>
            <a:ext cx="7772400" cy="5032147"/>
          </a:xfrm>
          <a:prstGeom prst="rect">
            <a:avLst/>
          </a:prstGeom>
        </p:spPr>
        <p:txBody>
          <a:bodyPr wrap="square">
            <a:spAutoFit/>
          </a:bodyPr>
          <a:lstStyle/>
          <a:p>
            <a:pPr fontAlgn="base">
              <a:lnSpc>
                <a:spcPct val="150000"/>
              </a:lnSpc>
              <a:spcBef>
                <a:spcPct val="0"/>
              </a:spcBef>
              <a:spcAft>
                <a:spcPct val="0"/>
              </a:spcAft>
              <a:buFontTx/>
              <a:buNone/>
            </a:pPr>
            <a:r>
              <a:rPr lang="en-US" altLang="zh-CN" sz="2800" dirty="0">
                <a:solidFill>
                  <a:srgbClr val="000000"/>
                </a:solidFill>
                <a:latin typeface="Arial" panose="020B0604020202020204" pitchFamily="34" charset="0"/>
                <a:ea typeface="宋体" panose="02010600030101010101" pitchFamily="2" charset="-122"/>
                <a:cs typeface="Arial" panose="020B0604020202020204" pitchFamily="34" charset="0"/>
              </a:rPr>
              <a:t>Also the objective has a </a:t>
            </a:r>
            <a:r>
              <a:rPr lang="en-US" altLang="zh-CN" sz="2800" dirty="0" smtClean="0">
                <a:solidFill>
                  <a:srgbClr val="000000"/>
                </a:solidFill>
                <a:latin typeface="Arial" panose="020B0604020202020204" pitchFamily="34" charset="0"/>
                <a:ea typeface="宋体" panose="02010600030101010101" pitchFamily="2" charset="-122"/>
                <a:cs typeface="Arial" panose="020B0604020202020204" pitchFamily="34" charset="0"/>
              </a:rPr>
              <a:t>NA</a:t>
            </a:r>
          </a:p>
          <a:p>
            <a:pPr fontAlgn="base">
              <a:lnSpc>
                <a:spcPct val="150000"/>
              </a:lnSpc>
              <a:spcBef>
                <a:spcPct val="0"/>
              </a:spcBef>
              <a:spcAft>
                <a:spcPct val="0"/>
              </a:spcAft>
              <a:buFontTx/>
              <a:buNone/>
            </a:pPr>
            <a:endParaRPr lang="en-US" altLang="zh-CN" sz="28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ct val="150000"/>
              </a:lnSpc>
              <a:spcBef>
                <a:spcPct val="0"/>
              </a:spcBef>
              <a:spcAft>
                <a:spcPct val="0"/>
              </a:spcAft>
              <a:buFontTx/>
              <a:buNone/>
            </a:pPr>
            <a:r>
              <a:rPr lang="en-US" altLang="zh-CN" sz="2800" b="1" dirty="0">
                <a:solidFill>
                  <a:srgbClr val="00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It’s very i</a:t>
            </a:r>
            <a:r>
              <a:rPr lang="en-US" altLang="it-IT" sz="2800" b="1" dirty="0">
                <a:solidFill>
                  <a:srgbClr val="00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mportant to couple correctly the condenser NA with the objective NA</a:t>
            </a:r>
            <a:r>
              <a:rPr lang="en-US" altLang="it-IT" sz="2800" b="1" dirty="0" smtClean="0">
                <a:solidFill>
                  <a:srgbClr val="00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a:t>
            </a:r>
          </a:p>
          <a:p>
            <a:pPr fontAlgn="base">
              <a:lnSpc>
                <a:spcPct val="150000"/>
              </a:lnSpc>
              <a:spcBef>
                <a:spcPct val="0"/>
              </a:spcBef>
              <a:spcAft>
                <a:spcPct val="0"/>
              </a:spcAft>
              <a:buFontTx/>
              <a:buNone/>
            </a:pPr>
            <a:endParaRPr lang="en-US" altLang="zh-CN" sz="2800" b="1" dirty="0">
              <a:solidFill>
                <a:srgbClr val="00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endParaRPr>
          </a:p>
          <a:p>
            <a:pPr fontAlgn="base">
              <a:lnSpc>
                <a:spcPct val="150000"/>
              </a:lnSpc>
              <a:spcBef>
                <a:spcPct val="0"/>
              </a:spcBef>
              <a:spcAft>
                <a:spcPct val="0"/>
              </a:spcAft>
            </a:pPr>
            <a:r>
              <a:rPr lang="en-US" altLang="zh-CN" sz="2800" dirty="0">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NA of the condenser must  be &gt; or equal </a:t>
            </a:r>
            <a:r>
              <a:rPr lang="en-US" altLang="zh-CN" sz="2800" dirty="0" smtClean="0">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 </a:t>
            </a:r>
            <a:r>
              <a:rPr lang="en-US" altLang="zh-CN" sz="2800" dirty="0">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a:t>
            </a:r>
            <a:r>
              <a:rPr lang="it-IT" sz="2800" dirty="0">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a:t>
            </a:r>
            <a:endParaRPr lang="en-US" altLang="zh-CN" sz="2800" dirty="0">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endParaRPr>
          </a:p>
          <a:p>
            <a:pPr fontAlgn="base">
              <a:lnSpc>
                <a:spcPct val="150000"/>
              </a:lnSpc>
              <a:spcBef>
                <a:spcPct val="0"/>
              </a:spcBef>
              <a:spcAft>
                <a:spcPct val="0"/>
              </a:spcAft>
              <a:buFontTx/>
              <a:buNone/>
            </a:pPr>
            <a:r>
              <a:rPr lang="en-US" altLang="zh-CN" sz="2800" dirty="0" smtClean="0">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to </a:t>
            </a:r>
            <a:r>
              <a:rPr lang="en-US" altLang="zh-CN" sz="2800" dirty="0">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that of the objective </a:t>
            </a:r>
            <a:r>
              <a:rPr lang="en-US" altLang="zh-CN" sz="2800" dirty="0" smtClean="0">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 </a:t>
            </a:r>
          </a:p>
          <a:p>
            <a:pPr fontAlgn="base">
              <a:lnSpc>
                <a:spcPct val="150000"/>
              </a:lnSpc>
              <a:spcBef>
                <a:spcPct val="0"/>
              </a:spcBef>
              <a:spcAft>
                <a:spcPct val="0"/>
              </a:spcAft>
              <a:buFontTx/>
              <a:buNone/>
            </a:pPr>
            <a:r>
              <a:rPr lang="en-US" altLang="zh-CN" dirty="0" smtClean="0">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(Light cones must be compatible…)</a:t>
            </a:r>
            <a:endParaRPr lang="en-US" altLang="zh-CN" dirty="0">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3225089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64746" y="124691"/>
            <a:ext cx="7169727" cy="1754326"/>
          </a:xfrm>
          <a:prstGeom prst="rect">
            <a:avLst/>
          </a:prstGeom>
          <a:noFill/>
        </p:spPr>
        <p:txBody>
          <a:bodyPr wrap="square" rtlCol="0">
            <a:spAutoFit/>
          </a:bodyPr>
          <a:lstStyle/>
          <a:p>
            <a:pPr>
              <a:lnSpc>
                <a:spcPct val="150000"/>
              </a:lnSpc>
            </a:pPr>
            <a:r>
              <a:rPr lang="it-IT" sz="2400" dirty="0" smtClean="0">
                <a:latin typeface="Arial" panose="020B0604020202020204" pitchFamily="34" charset="0"/>
                <a:cs typeface="Arial" panose="020B0604020202020204" pitchFamily="34" charset="0"/>
              </a:rPr>
              <a:t>The </a:t>
            </a:r>
            <a:r>
              <a:rPr lang="it-IT" sz="2400" dirty="0" smtClean="0">
                <a:solidFill>
                  <a:srgbClr val="0000FF"/>
                </a:solidFill>
                <a:latin typeface="Arial" panose="020B0604020202020204" pitchFamily="34" charset="0"/>
                <a:cs typeface="Arial" panose="020B0604020202020204" pitchFamily="34" charset="0"/>
              </a:rPr>
              <a:t>CONDENSER </a:t>
            </a:r>
            <a:r>
              <a:rPr lang="it-IT" sz="2400" dirty="0" smtClean="0">
                <a:latin typeface="Arial" panose="020B0604020202020204" pitchFamily="34" charset="0"/>
                <a:cs typeface="Arial" panose="020B0604020202020204" pitchFamily="34" charset="0"/>
              </a:rPr>
              <a:t>must be:</a:t>
            </a:r>
          </a:p>
          <a:p>
            <a:pPr marL="342900" indent="-342900">
              <a:lnSpc>
                <a:spcPct val="150000"/>
              </a:lnSpc>
              <a:buFont typeface="Arial" panose="020B0604020202020204" pitchFamily="34" charset="0"/>
              <a:buChar char="•"/>
            </a:pPr>
            <a:r>
              <a:rPr lang="it-IT" sz="2400" b="1" dirty="0" err="1" smtClean="0">
                <a:latin typeface="Arial" panose="020B0604020202020204" pitchFamily="34" charset="0"/>
                <a:cs typeface="Arial" panose="020B0604020202020204" pitchFamily="34" charset="0"/>
              </a:rPr>
              <a:t>Moved</a:t>
            </a:r>
            <a:r>
              <a:rPr lang="it-IT" sz="2400" dirty="0" smtClean="0">
                <a:latin typeface="Arial" panose="020B0604020202020204" pitchFamily="34" charset="0"/>
                <a:cs typeface="Arial" panose="020B0604020202020204" pitchFamily="34" charset="0"/>
              </a:rPr>
              <a:t> up and down</a:t>
            </a:r>
          </a:p>
          <a:p>
            <a:pPr marL="342900" indent="-342900">
              <a:lnSpc>
                <a:spcPct val="150000"/>
              </a:lnSpc>
              <a:buFont typeface="Arial" panose="020B0604020202020204" pitchFamily="34" charset="0"/>
              <a:buChar char="•"/>
            </a:pPr>
            <a:r>
              <a:rPr lang="it-IT" sz="2400" b="1" dirty="0" err="1" smtClean="0">
                <a:latin typeface="Arial" panose="020B0604020202020204" pitchFamily="34" charset="0"/>
                <a:cs typeface="Arial" panose="020B0604020202020204" pitchFamily="34" charset="0"/>
              </a:rPr>
              <a:t>Centered</a:t>
            </a:r>
            <a:r>
              <a:rPr lang="it-IT" sz="2400" dirty="0" smtClean="0">
                <a:latin typeface="Arial" panose="020B0604020202020204" pitchFamily="34" charset="0"/>
                <a:cs typeface="Arial" panose="020B0604020202020204" pitchFamily="34" charset="0"/>
              </a:rPr>
              <a:t> on the </a:t>
            </a:r>
            <a:r>
              <a:rPr lang="it-IT" sz="2400" dirty="0" err="1" smtClean="0">
                <a:latin typeface="Arial" panose="020B0604020202020204" pitchFamily="34" charset="0"/>
                <a:cs typeface="Arial" panose="020B0604020202020204" pitchFamily="34" charset="0"/>
              </a:rPr>
              <a:t>optic</a:t>
            </a:r>
            <a:r>
              <a:rPr lang="it-IT" sz="2400" dirty="0" smtClean="0">
                <a:latin typeface="Arial" panose="020B0604020202020204" pitchFamily="34" charset="0"/>
                <a:cs typeface="Arial" panose="020B0604020202020204" pitchFamily="34" charset="0"/>
              </a:rPr>
              <a:t> </a:t>
            </a:r>
            <a:r>
              <a:rPr lang="it-IT" sz="2400" dirty="0" err="1" smtClean="0">
                <a:latin typeface="Arial" panose="020B0604020202020204" pitchFamily="34" charset="0"/>
                <a:cs typeface="Arial" panose="020B0604020202020204" pitchFamily="34" charset="0"/>
              </a:rPr>
              <a:t>axis</a:t>
            </a:r>
            <a:endParaRPr lang="it-IT" sz="2400" dirty="0">
              <a:latin typeface="Arial" panose="020B0604020202020204" pitchFamily="34" charset="0"/>
              <a:cs typeface="Arial" panose="020B0604020202020204" pitchFamily="34" charset="0"/>
            </a:endParaRPr>
          </a:p>
        </p:txBody>
      </p:sp>
      <p:grpSp>
        <p:nvGrpSpPr>
          <p:cNvPr id="15" name="Gruppo 14"/>
          <p:cNvGrpSpPr/>
          <p:nvPr/>
        </p:nvGrpSpPr>
        <p:grpSpPr>
          <a:xfrm>
            <a:off x="1751231" y="2777036"/>
            <a:ext cx="5023908" cy="3699163"/>
            <a:chOff x="4292325" y="2306782"/>
            <a:chExt cx="4357889" cy="3086100"/>
          </a:xfrm>
        </p:grpSpPr>
        <p:pic>
          <p:nvPicPr>
            <p:cNvPr id="12" name="Immagine 1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535414" y="2306782"/>
              <a:ext cx="4114800" cy="3086100"/>
            </a:xfrm>
            <a:prstGeom prst="rect">
              <a:avLst/>
            </a:prstGeom>
          </p:spPr>
        </p:pic>
        <p:sp>
          <p:nvSpPr>
            <p:cNvPr id="13" name="Freccia a destra 12"/>
            <p:cNvSpPr/>
            <p:nvPr/>
          </p:nvSpPr>
          <p:spPr>
            <a:xfrm rot="19194356">
              <a:off x="4292325" y="4923861"/>
              <a:ext cx="486176" cy="2398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a destra 13"/>
            <p:cNvSpPr/>
            <p:nvPr/>
          </p:nvSpPr>
          <p:spPr>
            <a:xfrm rot="13141613">
              <a:off x="8153157" y="4915236"/>
              <a:ext cx="467591" cy="2493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 name="Ovale 3"/>
          <p:cNvSpPr/>
          <p:nvPr/>
        </p:nvSpPr>
        <p:spPr>
          <a:xfrm>
            <a:off x="3080981" y="4654060"/>
            <a:ext cx="2344615" cy="1207477"/>
          </a:xfrm>
          <a:prstGeom prst="ellipse">
            <a:avLst/>
          </a:prstGeom>
          <a:noFill/>
          <a:ln w="539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ccia a destra 4"/>
          <p:cNvSpPr/>
          <p:nvPr/>
        </p:nvSpPr>
        <p:spPr>
          <a:xfrm>
            <a:off x="4724400" y="1545566"/>
            <a:ext cx="574431" cy="29295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destra 9"/>
          <p:cNvSpPr/>
          <p:nvPr/>
        </p:nvSpPr>
        <p:spPr>
          <a:xfrm>
            <a:off x="2031470" y="4841750"/>
            <a:ext cx="574431" cy="292958"/>
          </a:xfrm>
          <a:prstGeom prst="rightArrow">
            <a:avLst/>
          </a:prstGeom>
          <a:solidFill>
            <a:srgbClr val="007E3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a destra 10"/>
          <p:cNvSpPr/>
          <p:nvPr/>
        </p:nvSpPr>
        <p:spPr>
          <a:xfrm rot="10800000">
            <a:off x="5900676" y="4865316"/>
            <a:ext cx="574431" cy="292958"/>
          </a:xfrm>
          <a:prstGeom prst="rightArrow">
            <a:avLst/>
          </a:prstGeom>
          <a:solidFill>
            <a:srgbClr val="007E3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a destra 15"/>
          <p:cNvSpPr/>
          <p:nvPr/>
        </p:nvSpPr>
        <p:spPr>
          <a:xfrm>
            <a:off x="3949609" y="902796"/>
            <a:ext cx="574431" cy="292958"/>
          </a:xfrm>
          <a:prstGeom prst="rightArrow">
            <a:avLst/>
          </a:prstGeom>
          <a:solidFill>
            <a:srgbClr val="007E3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654055" y="2036366"/>
            <a:ext cx="3057247" cy="369332"/>
          </a:xfrm>
          <a:prstGeom prst="rect">
            <a:avLst/>
          </a:prstGeom>
        </p:spPr>
        <p:txBody>
          <a:bodyPr wrap="none">
            <a:spAutoFit/>
          </a:bodyPr>
          <a:lstStyle/>
          <a:p>
            <a:r>
              <a:rPr lang="it-IT" dirty="0" err="1">
                <a:latin typeface="Arial" panose="020B0604020202020204" pitchFamily="34" charset="0"/>
                <a:cs typeface="Arial" panose="020B0604020202020204" pitchFamily="34" charset="0"/>
              </a:rPr>
              <a:t>wit</a:t>
            </a:r>
            <a:r>
              <a:rPr lang="en-US" dirty="0">
                <a:latin typeface="Arial" panose="020B0604020202020204" pitchFamily="34" charset="0"/>
                <a:cs typeface="Arial" panose="020B0604020202020204" pitchFamily="34" charset="0"/>
              </a:rPr>
              <a:t>h the appropriate </a:t>
            </a:r>
            <a:r>
              <a:rPr lang="en-US" dirty="0" smtClean="0">
                <a:latin typeface="Arial" panose="020B0604020202020204" pitchFamily="34" charset="0"/>
                <a:cs typeface="Arial" panose="020B0604020202020204" pitchFamily="34" charset="0"/>
              </a:rPr>
              <a:t>screws</a:t>
            </a:r>
            <a:r>
              <a:rPr lang="it-IT" dirty="0" smtClean="0">
                <a:latin typeface="Arial" panose="020B0604020202020204" pitchFamily="34" charset="0"/>
                <a:cs typeface="Arial" panose="020B0604020202020204" pitchFamily="34" charset="0"/>
              </a:rPr>
              <a:t> </a:t>
            </a:r>
            <a:endParaRPr lang="it-IT" dirty="0"/>
          </a:p>
        </p:txBody>
      </p:sp>
    </p:spTree>
    <p:extLst>
      <p:ext uri="{BB962C8B-B14F-4D97-AF65-F5344CB8AC3E}">
        <p14:creationId xmlns:p14="http://schemas.microsoft.com/office/powerpoint/2010/main" val="1375004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9800" y="2340914"/>
            <a:ext cx="4827155" cy="3620366"/>
          </a:xfrm>
          <a:prstGeom prst="rect">
            <a:avLst/>
          </a:prstGeom>
        </p:spPr>
      </p:pic>
      <p:sp>
        <p:nvSpPr>
          <p:cNvPr id="3" name="Freccia a destra 2"/>
          <p:cNvSpPr/>
          <p:nvPr/>
        </p:nvSpPr>
        <p:spPr>
          <a:xfrm rot="19882085">
            <a:off x="2475329" y="5387437"/>
            <a:ext cx="1022823" cy="7115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467885" y="558045"/>
            <a:ext cx="8170984" cy="1200329"/>
          </a:xfrm>
          <a:prstGeom prst="rect">
            <a:avLst/>
          </a:prstGeom>
        </p:spPr>
        <p:txBody>
          <a:bodyPr wrap="square">
            <a:spAutoFit/>
          </a:bodyPr>
          <a:lstStyle/>
          <a:p>
            <a:pPr>
              <a:lnSpc>
                <a:spcPct val="150000"/>
              </a:lnSpc>
            </a:pPr>
            <a:r>
              <a:rPr lang="it-IT" sz="2400" dirty="0">
                <a:latin typeface="Arial" panose="020B0604020202020204" pitchFamily="34" charset="0"/>
                <a:cs typeface="Arial" panose="020B0604020202020204" pitchFamily="34" charset="0"/>
              </a:rPr>
              <a:t>The </a:t>
            </a:r>
            <a:r>
              <a:rPr lang="it-IT" sz="2400" dirty="0">
                <a:solidFill>
                  <a:srgbClr val="0000FF"/>
                </a:solidFill>
                <a:latin typeface="Arial" panose="020B0604020202020204" pitchFamily="34" charset="0"/>
                <a:cs typeface="Arial" panose="020B0604020202020204" pitchFamily="34" charset="0"/>
              </a:rPr>
              <a:t>C</a:t>
            </a:r>
            <a:r>
              <a:rPr lang="it-IT" sz="2400" dirty="0" smtClean="0">
                <a:solidFill>
                  <a:srgbClr val="0000FF"/>
                </a:solidFill>
                <a:latin typeface="Arial" panose="020B0604020202020204" pitchFamily="34" charset="0"/>
                <a:cs typeface="Arial" panose="020B0604020202020204" pitchFamily="34" charset="0"/>
              </a:rPr>
              <a:t>ondenser </a:t>
            </a:r>
            <a:r>
              <a:rPr lang="it-IT" sz="2400" dirty="0" err="1" smtClean="0">
                <a:latin typeface="Arial" panose="020B0604020202020204" pitchFamily="34" charset="0"/>
                <a:cs typeface="Arial" panose="020B0604020202020204" pitchFamily="34" charset="0"/>
              </a:rPr>
              <a:t>has</a:t>
            </a:r>
            <a:r>
              <a:rPr lang="it-IT" sz="2400" dirty="0" smtClean="0">
                <a:latin typeface="Arial" panose="020B0604020202020204" pitchFamily="34" charset="0"/>
                <a:cs typeface="Arial" panose="020B0604020202020204" pitchFamily="34" charset="0"/>
              </a:rPr>
              <a:t> a </a:t>
            </a:r>
            <a:r>
              <a:rPr lang="it-IT" sz="2400" b="1" dirty="0" smtClean="0">
                <a:latin typeface="Arial" panose="020B0604020202020204" pitchFamily="34" charset="0"/>
                <a:cs typeface="Arial" panose="020B0604020202020204" pitchFamily="34" charset="0"/>
              </a:rPr>
              <a:t>diaphragm</a:t>
            </a:r>
            <a:r>
              <a:rPr lang="it-IT" sz="2400" dirty="0" smtClean="0">
                <a:latin typeface="Arial" panose="020B0604020202020204" pitchFamily="34" charset="0"/>
                <a:cs typeface="Arial" panose="020B0604020202020204" pitchFamily="34" charset="0"/>
              </a:rPr>
              <a:t> (</a:t>
            </a:r>
            <a:r>
              <a:rPr lang="it-IT" sz="2400" b="1" u="sng" dirty="0" smtClean="0">
                <a:latin typeface="Arial" panose="020B0604020202020204" pitchFamily="34" charset="0"/>
                <a:cs typeface="Arial" panose="020B0604020202020204" pitchFamily="34" charset="0"/>
              </a:rPr>
              <a:t>Aperture Diaphragm</a:t>
            </a:r>
            <a:r>
              <a:rPr lang="it-IT" sz="2400" dirty="0" smtClean="0">
                <a:latin typeface="Arial" panose="020B0604020202020204" pitchFamily="34" charset="0"/>
                <a:cs typeface="Arial" panose="020B0604020202020204" pitchFamily="34" charset="0"/>
              </a:rPr>
              <a:t>) </a:t>
            </a:r>
            <a:r>
              <a:rPr lang="it-IT" sz="2400" dirty="0" err="1" smtClean="0">
                <a:latin typeface="Arial" panose="020B0604020202020204" pitchFamily="34" charset="0"/>
                <a:cs typeface="Arial" panose="020B0604020202020204" pitchFamily="34" charset="0"/>
              </a:rPr>
              <a:t>that</a:t>
            </a:r>
            <a:r>
              <a:rPr lang="it-IT" sz="2400" dirty="0" smtClean="0">
                <a:latin typeface="Arial" panose="020B0604020202020204" pitchFamily="34" charset="0"/>
                <a:cs typeface="Arial" panose="020B0604020202020204" pitchFamily="34" charset="0"/>
              </a:rPr>
              <a:t> can be (</a:t>
            </a:r>
            <a:r>
              <a:rPr lang="it-IT" sz="2400" u="sng" dirty="0" smtClean="0">
                <a:latin typeface="Arial" panose="020B0604020202020204" pitchFamily="34" charset="0"/>
                <a:cs typeface="Arial" panose="020B0604020202020204" pitchFamily="34" charset="0"/>
              </a:rPr>
              <a:t>must be !!</a:t>
            </a:r>
            <a:r>
              <a:rPr lang="it-IT" sz="2400" dirty="0" smtClean="0">
                <a:latin typeface="Arial" panose="020B0604020202020204" pitchFamily="34" charset="0"/>
                <a:cs typeface="Arial" panose="020B0604020202020204" pitchFamily="34" charset="0"/>
              </a:rPr>
              <a:t>) </a:t>
            </a:r>
            <a:r>
              <a:rPr lang="it-IT" sz="2400" dirty="0" err="1" smtClean="0">
                <a:latin typeface="Arial" panose="020B0604020202020204" pitchFamily="34" charset="0"/>
                <a:cs typeface="Arial" panose="020B0604020202020204" pitchFamily="34" charset="0"/>
              </a:rPr>
              <a:t>opened</a:t>
            </a:r>
            <a:r>
              <a:rPr lang="it-IT" sz="2400" dirty="0" smtClean="0">
                <a:latin typeface="Arial" panose="020B0604020202020204" pitchFamily="34" charset="0"/>
                <a:cs typeface="Arial" panose="020B0604020202020204" pitchFamily="34" charset="0"/>
              </a:rPr>
              <a:t> or </a:t>
            </a:r>
            <a:r>
              <a:rPr lang="it-IT" sz="2400" dirty="0" err="1" smtClean="0">
                <a:latin typeface="Arial" panose="020B0604020202020204" pitchFamily="34" charset="0"/>
                <a:cs typeface="Arial" panose="020B0604020202020204" pitchFamily="34" charset="0"/>
              </a:rPr>
              <a:t>closed</a:t>
            </a:r>
            <a:r>
              <a:rPr lang="it-IT" sz="2400" dirty="0" smtClean="0">
                <a:latin typeface="Arial" panose="020B0604020202020204" pitchFamily="34" charset="0"/>
                <a:cs typeface="Arial" panose="020B0604020202020204" pitchFamily="34" charset="0"/>
              </a:rPr>
              <a:t> with a </a:t>
            </a:r>
            <a:r>
              <a:rPr lang="it-IT" sz="2400" dirty="0" err="1" smtClean="0">
                <a:solidFill>
                  <a:srgbClr val="FF0000"/>
                </a:solidFill>
                <a:latin typeface="Arial" panose="020B0604020202020204" pitchFamily="34" charset="0"/>
                <a:cs typeface="Arial" panose="020B0604020202020204" pitchFamily="34" charset="0"/>
              </a:rPr>
              <a:t>lever</a:t>
            </a:r>
            <a:endParaRPr lang="it-IT" sz="2400" dirty="0">
              <a:solidFill>
                <a:srgbClr val="FF0000"/>
              </a:solidFill>
            </a:endParaRPr>
          </a:p>
        </p:txBody>
      </p:sp>
    </p:spTree>
    <p:extLst>
      <p:ext uri="{BB962C8B-B14F-4D97-AF65-F5344CB8AC3E}">
        <p14:creationId xmlns:p14="http://schemas.microsoft.com/office/powerpoint/2010/main" val="3997545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5"/>
          <p:cNvSpPr txBox="1">
            <a:spLocks noChangeArrowheads="1"/>
          </p:cNvSpPr>
          <p:nvPr/>
        </p:nvSpPr>
        <p:spPr bwMode="auto">
          <a:xfrm>
            <a:off x="328180" y="1844675"/>
            <a:ext cx="881582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FontTx/>
              <a:buNone/>
            </a:pPr>
            <a:r>
              <a:rPr lang="it-IT" altLang="it-IT" sz="1400" dirty="0" smtClean="0">
                <a:solidFill>
                  <a:srgbClr val="000000"/>
                </a:solidFill>
                <a:latin typeface="Arial" panose="020B0604020202020204" pitchFamily="34" charset="0"/>
                <a:cs typeface="Arial" panose="020B0604020202020204" pitchFamily="34" charset="0"/>
              </a:rPr>
              <a:t>Diaphragm </a:t>
            </a:r>
            <a:r>
              <a:rPr lang="it-IT" altLang="it-IT" sz="1400" dirty="0" err="1" smtClean="0">
                <a:solidFill>
                  <a:srgbClr val="000000"/>
                </a:solidFill>
                <a:latin typeface="Arial" panose="020B0604020202020204" pitchFamily="34" charset="0"/>
                <a:cs typeface="Arial" panose="020B0604020202020204" pitchFamily="34" charset="0"/>
              </a:rPr>
              <a:t>opened</a:t>
            </a:r>
            <a:r>
              <a:rPr lang="it-IT" altLang="it-IT" sz="1400" dirty="0" smtClean="0">
                <a:solidFill>
                  <a:srgbClr val="000000"/>
                </a:solidFill>
                <a:latin typeface="Arial" panose="020B0604020202020204" pitchFamily="34" charset="0"/>
                <a:cs typeface="Arial" panose="020B0604020202020204" pitchFamily="34" charset="0"/>
              </a:rPr>
              <a:t>                                                                                                           Diaphragm </a:t>
            </a:r>
            <a:r>
              <a:rPr lang="it-IT" altLang="it-IT" sz="1400" dirty="0" err="1" smtClean="0">
                <a:solidFill>
                  <a:srgbClr val="000000"/>
                </a:solidFill>
                <a:latin typeface="Arial" panose="020B0604020202020204" pitchFamily="34" charset="0"/>
                <a:cs typeface="Arial" panose="020B0604020202020204" pitchFamily="34" charset="0"/>
              </a:rPr>
              <a:t>closed</a:t>
            </a:r>
            <a:endParaRPr lang="it-IT" altLang="it-IT" sz="1400" dirty="0" smtClean="0">
              <a:solidFill>
                <a:srgbClr val="000000"/>
              </a:solidFill>
              <a:latin typeface="Arial" panose="020B0604020202020204" pitchFamily="34" charset="0"/>
              <a:cs typeface="Arial" panose="020B0604020202020204" pitchFamily="34" charset="0"/>
            </a:endParaRPr>
          </a:p>
          <a:p>
            <a:pPr fontAlgn="base">
              <a:spcBef>
                <a:spcPct val="50000"/>
              </a:spcBef>
              <a:spcAft>
                <a:spcPct val="0"/>
              </a:spcAft>
              <a:buFontTx/>
              <a:buNone/>
            </a:pPr>
            <a:r>
              <a:rPr lang="it-IT" altLang="it-IT" sz="1400" dirty="0" smtClean="0">
                <a:solidFill>
                  <a:srgbClr val="000000"/>
                </a:solidFill>
                <a:latin typeface="Arial" panose="020B0604020202020204" pitchFamily="34" charset="0"/>
                <a:cs typeface="Arial" panose="020B0604020202020204" pitchFamily="34" charset="0"/>
              </a:rPr>
              <a:t>High </a:t>
            </a:r>
            <a:r>
              <a:rPr lang="it-IT" altLang="it-IT" sz="1400" dirty="0">
                <a:solidFill>
                  <a:srgbClr val="000000"/>
                </a:solidFill>
                <a:latin typeface="Arial" panose="020B0604020202020204" pitchFamily="34" charset="0"/>
                <a:cs typeface="Arial" panose="020B0604020202020204" pitchFamily="34" charset="0"/>
              </a:rPr>
              <a:t>resolution                                                                                                   </a:t>
            </a:r>
            <a:r>
              <a:rPr lang="it-IT" altLang="it-IT" sz="1400" dirty="0" smtClean="0">
                <a:solidFill>
                  <a:srgbClr val="000000"/>
                </a:solidFill>
                <a:latin typeface="Arial" panose="020B0604020202020204" pitchFamily="34" charset="0"/>
                <a:cs typeface="Arial" panose="020B0604020202020204" pitchFamily="34" charset="0"/>
              </a:rPr>
              <a:t>               High </a:t>
            </a:r>
            <a:r>
              <a:rPr lang="it-IT" altLang="it-IT" sz="1400" dirty="0" err="1">
                <a:solidFill>
                  <a:srgbClr val="000000"/>
                </a:solidFill>
                <a:latin typeface="Arial" panose="020B0604020202020204" pitchFamily="34" charset="0"/>
                <a:cs typeface="Arial" panose="020B0604020202020204" pitchFamily="34" charset="0"/>
              </a:rPr>
              <a:t>contrast</a:t>
            </a:r>
            <a:r>
              <a:rPr lang="it-IT" altLang="it-IT" sz="1400" dirty="0">
                <a:solidFill>
                  <a:srgbClr val="000000"/>
                </a:solidFill>
                <a:latin typeface="Arial" panose="020B0604020202020204" pitchFamily="34" charset="0"/>
                <a:cs typeface="Arial" panose="020B0604020202020204" pitchFamily="34" charset="0"/>
              </a:rPr>
              <a:t> </a:t>
            </a:r>
          </a:p>
          <a:p>
            <a:pPr fontAlgn="base">
              <a:spcBef>
                <a:spcPct val="50000"/>
              </a:spcBef>
              <a:spcAft>
                <a:spcPct val="0"/>
              </a:spcAft>
              <a:buFontTx/>
              <a:buNone/>
            </a:pPr>
            <a:r>
              <a:rPr lang="it-IT" altLang="it-IT" sz="1400" dirty="0" err="1">
                <a:solidFill>
                  <a:srgbClr val="000000"/>
                </a:solidFill>
                <a:latin typeface="Arial" panose="020B0604020202020204" pitchFamily="34" charset="0"/>
                <a:cs typeface="Arial" panose="020B0604020202020204" pitchFamily="34" charset="0"/>
              </a:rPr>
              <a:t>Low</a:t>
            </a:r>
            <a:r>
              <a:rPr lang="it-IT" altLang="it-IT" sz="1400" dirty="0">
                <a:solidFill>
                  <a:srgbClr val="000000"/>
                </a:solidFill>
                <a:latin typeface="Arial" panose="020B0604020202020204" pitchFamily="34" charset="0"/>
                <a:cs typeface="Arial" panose="020B0604020202020204" pitchFamily="34" charset="0"/>
              </a:rPr>
              <a:t> </a:t>
            </a:r>
            <a:r>
              <a:rPr lang="it-IT" altLang="it-IT" sz="1400" dirty="0" err="1">
                <a:solidFill>
                  <a:srgbClr val="000000"/>
                </a:solidFill>
                <a:latin typeface="Arial" panose="020B0604020202020204" pitchFamily="34" charset="0"/>
                <a:cs typeface="Arial" panose="020B0604020202020204" pitchFamily="34" charset="0"/>
              </a:rPr>
              <a:t>contrast</a:t>
            </a:r>
            <a:r>
              <a:rPr lang="it-IT" altLang="it-IT" sz="1400" dirty="0">
                <a:solidFill>
                  <a:srgbClr val="000000"/>
                </a:solidFill>
                <a:latin typeface="Arial" panose="020B0604020202020204" pitchFamily="34" charset="0"/>
                <a:cs typeface="Arial" panose="020B0604020202020204" pitchFamily="34" charset="0"/>
              </a:rPr>
              <a:t>                                            </a:t>
            </a:r>
            <a:r>
              <a:rPr lang="it-IT" altLang="it-IT" sz="1400" dirty="0" smtClean="0">
                <a:solidFill>
                  <a:srgbClr val="000000"/>
                </a:solidFill>
                <a:latin typeface="Arial" panose="020B0604020202020204" pitchFamily="34" charset="0"/>
                <a:cs typeface="Arial" panose="020B0604020202020204" pitchFamily="34" charset="0"/>
              </a:rPr>
              <a:t>             </a:t>
            </a:r>
            <a:r>
              <a:rPr lang="it-IT" altLang="it-IT" sz="1400" dirty="0" err="1" smtClean="0">
                <a:solidFill>
                  <a:srgbClr val="000000"/>
                </a:solidFill>
                <a:latin typeface="Arial" panose="020B0604020202020204" pitchFamily="34" charset="0"/>
                <a:cs typeface="Arial" panose="020B0604020202020204" pitchFamily="34" charset="0"/>
              </a:rPr>
              <a:t>Correct</a:t>
            </a:r>
            <a:r>
              <a:rPr lang="it-IT" altLang="it-IT" sz="1400" dirty="0" smtClean="0">
                <a:solidFill>
                  <a:srgbClr val="000000"/>
                </a:solidFill>
                <a:latin typeface="Arial" panose="020B0604020202020204" pitchFamily="34" charset="0"/>
                <a:cs typeface="Arial" panose="020B0604020202020204" pitchFamily="34" charset="0"/>
              </a:rPr>
              <a:t>                                                 </a:t>
            </a:r>
            <a:r>
              <a:rPr lang="it-IT" altLang="it-IT" sz="1400" dirty="0" err="1" smtClean="0">
                <a:solidFill>
                  <a:srgbClr val="000000"/>
                </a:solidFill>
                <a:latin typeface="Arial" panose="020B0604020202020204" pitchFamily="34" charset="0"/>
                <a:cs typeface="Arial" panose="020B0604020202020204" pitchFamily="34" charset="0"/>
              </a:rPr>
              <a:t>Low</a:t>
            </a:r>
            <a:r>
              <a:rPr lang="it-IT" altLang="it-IT" sz="1400" dirty="0" smtClean="0">
                <a:solidFill>
                  <a:srgbClr val="000000"/>
                </a:solidFill>
                <a:latin typeface="Arial" panose="020B0604020202020204" pitchFamily="34" charset="0"/>
                <a:cs typeface="Arial" panose="020B0604020202020204" pitchFamily="34" charset="0"/>
              </a:rPr>
              <a:t> </a:t>
            </a:r>
            <a:r>
              <a:rPr lang="it-IT" altLang="it-IT" sz="1400" dirty="0">
                <a:solidFill>
                  <a:srgbClr val="000000"/>
                </a:solidFill>
                <a:latin typeface="Arial" panose="020B0604020202020204" pitchFamily="34" charset="0"/>
                <a:cs typeface="Arial" panose="020B0604020202020204" pitchFamily="34" charset="0"/>
              </a:rPr>
              <a:t>resolution</a:t>
            </a:r>
          </a:p>
        </p:txBody>
      </p:sp>
      <p:sp>
        <p:nvSpPr>
          <p:cNvPr id="2" name="CasellaDiTesto 1"/>
          <p:cNvSpPr txBox="1"/>
          <p:nvPr/>
        </p:nvSpPr>
        <p:spPr>
          <a:xfrm>
            <a:off x="115888" y="115888"/>
            <a:ext cx="8932862" cy="1200329"/>
          </a:xfrm>
          <a:prstGeom prst="rect">
            <a:avLst/>
          </a:prstGeom>
          <a:noFill/>
        </p:spPr>
        <p:txBody>
          <a:bodyPr>
            <a:spAutoFit/>
          </a:bodyPr>
          <a:lstStyle>
            <a:lvl1pPr>
              <a:defRPr sz="1200">
                <a:solidFill>
                  <a:schemeClr val="tx1"/>
                </a:solidFill>
                <a:latin typeface="Times New Roman" panose="02020603050405020304" pitchFamily="18" charset="0"/>
              </a:defRPr>
            </a:lvl1pPr>
            <a:lvl2pPr marL="742950" indent="-285750">
              <a:defRPr sz="1200">
                <a:solidFill>
                  <a:schemeClr val="tx1"/>
                </a:solidFill>
                <a:latin typeface="Times New Roman" panose="02020603050405020304" pitchFamily="18" charset="0"/>
              </a:defRPr>
            </a:lvl2pPr>
            <a:lvl3pPr marL="1143000" indent="-228600">
              <a:defRPr sz="1200">
                <a:solidFill>
                  <a:schemeClr val="tx1"/>
                </a:solidFill>
                <a:latin typeface="Times New Roman" panose="02020603050405020304" pitchFamily="18" charset="0"/>
              </a:defRPr>
            </a:lvl3pPr>
            <a:lvl4pPr marL="1600200" indent="-228600">
              <a:defRPr sz="1200">
                <a:solidFill>
                  <a:schemeClr val="tx1"/>
                </a:solidFill>
                <a:latin typeface="Times New Roman" panose="02020603050405020304" pitchFamily="18" charset="0"/>
              </a:defRPr>
            </a:lvl4pPr>
            <a:lvl5pPr marL="2057400" indent="-22860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it-IT" altLang="it-IT" sz="2400" b="1"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The Diaphragm of the condenser </a:t>
            </a:r>
            <a:r>
              <a:rPr lang="it-IT" altLang="it-IT" sz="2400" b="1" dirty="0" err="1"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regulates</a:t>
            </a:r>
            <a:r>
              <a:rPr lang="it-IT" altLang="it-IT" sz="2400" b="1"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 </a:t>
            </a:r>
          </a:p>
          <a:p>
            <a:pPr algn="ctr" eaLnBrk="0" fontAlgn="base" hangingPunct="0">
              <a:spcBef>
                <a:spcPct val="0"/>
              </a:spcBef>
              <a:spcAft>
                <a:spcPct val="0"/>
              </a:spcAft>
              <a:defRPr/>
            </a:pPr>
            <a:r>
              <a:rPr lang="it-IT" altLang="it-IT" sz="2400" b="1" u="sng"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Resolution</a:t>
            </a:r>
            <a:r>
              <a:rPr lang="it-IT" altLang="it-IT" sz="2400" b="1"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 and </a:t>
            </a:r>
            <a:r>
              <a:rPr lang="it-IT" altLang="it-IT" sz="2400" b="1" u="sng" dirty="0" err="1">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C</a:t>
            </a:r>
            <a:r>
              <a:rPr lang="it-IT" altLang="it-IT" sz="2400" b="1" u="sng" dirty="0" err="1"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ontrast</a:t>
            </a:r>
            <a:r>
              <a:rPr lang="it-IT" altLang="it-IT" sz="2400" b="1" u="sng"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 </a:t>
            </a:r>
          </a:p>
          <a:p>
            <a:pPr algn="ctr" eaLnBrk="0" fontAlgn="base" hangingPunct="0">
              <a:spcBef>
                <a:spcPct val="0"/>
              </a:spcBef>
              <a:spcAft>
                <a:spcPct val="0"/>
              </a:spcAft>
              <a:defRPr/>
            </a:pPr>
            <a:r>
              <a:rPr lang="it-IT" altLang="it-IT" sz="2400" b="1" dirty="0" smtClean="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of image !!!!</a:t>
            </a:r>
          </a:p>
        </p:txBody>
      </p:sp>
      <p:sp>
        <p:nvSpPr>
          <p:cNvPr id="53252" name="CasellaDiTesto 2"/>
          <p:cNvSpPr txBox="1">
            <a:spLocks noChangeArrowheads="1"/>
          </p:cNvSpPr>
          <p:nvPr/>
        </p:nvSpPr>
        <p:spPr bwMode="auto">
          <a:xfrm>
            <a:off x="2268538" y="1844675"/>
            <a:ext cx="4464050" cy="461963"/>
          </a:xfrm>
          <a:prstGeom prst="rect">
            <a:avLst/>
          </a:prstGeom>
          <a:solidFill>
            <a:srgbClr val="FFFF00"/>
          </a:solidFill>
          <a:ln>
            <a:noFill/>
          </a:ln>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r>
              <a:rPr lang="it-IT" altLang="it-IT" sz="1800" b="1" dirty="0">
                <a:solidFill>
                  <a:srgbClr val="FF0000"/>
                </a:solidFill>
                <a:latin typeface="Comic Sans MS" panose="030F0702030302020204" pitchFamily="66" charset="0"/>
              </a:rPr>
              <a:t>&gt;&gt; </a:t>
            </a:r>
            <a:r>
              <a:rPr lang="it-IT" altLang="it-IT" sz="2400" b="1" dirty="0">
                <a:solidFill>
                  <a:srgbClr val="FF0000"/>
                </a:solidFill>
                <a:latin typeface="Comic Sans MS" panose="030F0702030302020204" pitchFamily="66" charset="0"/>
              </a:rPr>
              <a:t>Inverse </a:t>
            </a:r>
            <a:r>
              <a:rPr lang="it-IT" altLang="it-IT" sz="2400" b="1" dirty="0" err="1">
                <a:solidFill>
                  <a:srgbClr val="FF0000"/>
                </a:solidFill>
                <a:latin typeface="Comic Sans MS" panose="030F0702030302020204" pitchFamily="66" charset="0"/>
              </a:rPr>
              <a:t>correspondence</a:t>
            </a:r>
            <a:r>
              <a:rPr lang="it-IT" altLang="it-IT" sz="2400" b="1" dirty="0">
                <a:solidFill>
                  <a:srgbClr val="FF0000"/>
                </a:solidFill>
                <a:latin typeface="Comic Sans MS" panose="030F0702030302020204" pitchFamily="66" charset="0"/>
              </a:rPr>
              <a:t> </a:t>
            </a:r>
            <a:r>
              <a:rPr lang="it-IT" altLang="it-IT" sz="1800" b="1" dirty="0">
                <a:solidFill>
                  <a:srgbClr val="FF0000"/>
                </a:solidFill>
                <a:latin typeface="Comic Sans MS" panose="030F0702030302020204" pitchFamily="66" charset="0"/>
              </a:rPr>
              <a:t>&lt;&lt;</a:t>
            </a:r>
          </a:p>
        </p:txBody>
      </p:sp>
      <p:sp>
        <p:nvSpPr>
          <p:cNvPr id="53253" name="Text Box 6"/>
          <p:cNvSpPr txBox="1">
            <a:spLocks noChangeArrowheads="1"/>
          </p:cNvSpPr>
          <p:nvPr/>
        </p:nvSpPr>
        <p:spPr bwMode="auto">
          <a:xfrm>
            <a:off x="2051050" y="1412875"/>
            <a:ext cx="4968875" cy="457200"/>
          </a:xfrm>
          <a:prstGeom prst="rect">
            <a:avLst/>
          </a:prstGeom>
          <a:solidFill>
            <a:srgbClr val="FFFF00"/>
          </a:solidFill>
          <a:ln>
            <a:noFill/>
          </a:ln>
          <a:effectLs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50000"/>
              </a:spcBef>
              <a:spcAft>
                <a:spcPct val="0"/>
              </a:spcAft>
              <a:buFontTx/>
              <a:buNone/>
            </a:pPr>
            <a:r>
              <a:rPr lang="it-IT" altLang="it-IT" sz="2400" b="1" dirty="0">
                <a:solidFill>
                  <a:srgbClr val="000000"/>
                </a:solidFill>
                <a:latin typeface="Comic Sans MS" panose="030F0702030302020204" pitchFamily="66" charset="0"/>
              </a:rPr>
              <a:t>RESOLUTION vs. CONTRAST</a:t>
            </a:r>
          </a:p>
        </p:txBody>
      </p:sp>
      <p:pic>
        <p:nvPicPr>
          <p:cNvPr id="53254" name="Picture 7" descr="1HighRes-LowContr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2738"/>
            <a:ext cx="287655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8" descr="2 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0075" y="2852738"/>
            <a:ext cx="2876550"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9" descr="3 Hicontrast-low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0150" y="2852738"/>
            <a:ext cx="28638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136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5"/>
          <p:cNvSpPr txBox="1">
            <a:spLocks noChangeArrowheads="1"/>
          </p:cNvSpPr>
          <p:nvPr/>
        </p:nvSpPr>
        <p:spPr bwMode="auto">
          <a:xfrm>
            <a:off x="1331913" y="620713"/>
            <a:ext cx="6624463" cy="572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FontTx/>
              <a:buNone/>
            </a:pPr>
            <a:r>
              <a:rPr lang="it-IT" altLang="it-IT" b="1" dirty="0">
                <a:solidFill>
                  <a:srgbClr val="000000"/>
                </a:solidFill>
                <a:latin typeface="Arial" panose="020B0604020202020204" pitchFamily="34" charset="0"/>
                <a:cs typeface="Arial" panose="020B0604020202020204" pitchFamily="34" charset="0"/>
              </a:rPr>
              <a:t>BE CAREFUL</a:t>
            </a:r>
            <a:r>
              <a:rPr lang="it-IT" altLang="it-IT" dirty="0">
                <a:solidFill>
                  <a:srgbClr val="000000"/>
                </a:solidFill>
                <a:latin typeface="Arial" panose="020B0604020202020204" pitchFamily="34" charset="0"/>
                <a:cs typeface="Arial" panose="020B0604020202020204" pitchFamily="34" charset="0"/>
              </a:rPr>
              <a:t>: the human </a:t>
            </a:r>
            <a:r>
              <a:rPr lang="it-IT" altLang="it-IT" dirty="0" err="1">
                <a:solidFill>
                  <a:srgbClr val="000000"/>
                </a:solidFill>
                <a:latin typeface="Arial" panose="020B0604020202020204" pitchFamily="34" charset="0"/>
                <a:cs typeface="Arial" panose="020B0604020202020204" pitchFamily="34" charset="0"/>
              </a:rPr>
              <a:t>eye</a:t>
            </a:r>
            <a:r>
              <a:rPr lang="it-IT" altLang="it-IT" dirty="0">
                <a:solidFill>
                  <a:srgbClr val="000000"/>
                </a:solidFill>
                <a:latin typeface="Arial" panose="020B0604020202020204" pitchFamily="34" charset="0"/>
                <a:cs typeface="Arial" panose="020B0604020202020204" pitchFamily="34" charset="0"/>
              </a:rPr>
              <a:t> is more sensitive to </a:t>
            </a:r>
            <a:r>
              <a:rPr lang="it-IT" altLang="it-IT" dirty="0" err="1">
                <a:solidFill>
                  <a:srgbClr val="000000"/>
                </a:solidFill>
                <a:latin typeface="Arial" panose="020B0604020202020204" pitchFamily="34" charset="0"/>
                <a:cs typeface="Arial" panose="020B0604020202020204" pitchFamily="34" charset="0"/>
              </a:rPr>
              <a:t>variation</a:t>
            </a:r>
            <a:r>
              <a:rPr lang="it-IT" altLang="it-IT" dirty="0">
                <a:solidFill>
                  <a:srgbClr val="000000"/>
                </a:solidFill>
                <a:latin typeface="Arial" panose="020B0604020202020204" pitchFamily="34" charset="0"/>
                <a:cs typeface="Arial" panose="020B0604020202020204" pitchFamily="34" charset="0"/>
              </a:rPr>
              <a:t> of </a:t>
            </a:r>
            <a:r>
              <a:rPr lang="it-IT" altLang="it-IT" dirty="0" err="1">
                <a:solidFill>
                  <a:srgbClr val="000000"/>
                </a:solidFill>
                <a:latin typeface="Arial" panose="020B0604020202020204" pitchFamily="34" charset="0"/>
                <a:cs typeface="Arial" panose="020B0604020202020204" pitchFamily="34" charset="0"/>
              </a:rPr>
              <a:t>contrast</a:t>
            </a:r>
            <a:r>
              <a:rPr lang="it-IT" altLang="it-IT" dirty="0">
                <a:solidFill>
                  <a:srgbClr val="000000"/>
                </a:solidFill>
                <a:latin typeface="Arial" panose="020B0604020202020204" pitchFamily="34" charset="0"/>
                <a:cs typeface="Arial" panose="020B0604020202020204" pitchFamily="34" charset="0"/>
              </a:rPr>
              <a:t>…   </a:t>
            </a:r>
          </a:p>
          <a:p>
            <a:pPr fontAlgn="base">
              <a:spcBef>
                <a:spcPct val="50000"/>
              </a:spcBef>
              <a:spcAft>
                <a:spcPct val="0"/>
              </a:spcAft>
              <a:buFontTx/>
              <a:buNone/>
            </a:pPr>
            <a:endParaRPr lang="it-IT" altLang="it-IT" sz="2000" dirty="0">
              <a:solidFill>
                <a:srgbClr val="000000"/>
              </a:solidFill>
              <a:latin typeface="Arial" panose="020B0604020202020204" pitchFamily="34" charset="0"/>
              <a:cs typeface="Arial" panose="020B0604020202020204" pitchFamily="34" charset="0"/>
            </a:endParaRPr>
          </a:p>
          <a:p>
            <a:pPr fontAlgn="base">
              <a:spcBef>
                <a:spcPct val="50000"/>
              </a:spcBef>
              <a:spcAft>
                <a:spcPct val="0"/>
              </a:spcAft>
              <a:buFontTx/>
              <a:buNone/>
            </a:pPr>
            <a:r>
              <a:rPr lang="it-IT" altLang="it-IT" dirty="0">
                <a:solidFill>
                  <a:srgbClr val="0000FF"/>
                </a:solidFill>
                <a:latin typeface="Arial" panose="020B0604020202020204" pitchFamily="34" charset="0"/>
                <a:cs typeface="Arial" panose="020B0604020202020204" pitchFamily="34" charset="0"/>
              </a:rPr>
              <a:t>A </a:t>
            </a:r>
            <a:r>
              <a:rPr lang="it-IT" altLang="it-IT" dirty="0" err="1">
                <a:solidFill>
                  <a:srgbClr val="0000FF"/>
                </a:solidFill>
                <a:latin typeface="Arial" panose="020B0604020202020204" pitchFamily="34" charset="0"/>
                <a:cs typeface="Arial" panose="020B0604020202020204" pitchFamily="34" charset="0"/>
              </a:rPr>
              <a:t>well</a:t>
            </a:r>
            <a:r>
              <a:rPr lang="it-IT" altLang="it-IT" dirty="0">
                <a:solidFill>
                  <a:srgbClr val="0000FF"/>
                </a:solidFill>
                <a:latin typeface="Arial" panose="020B0604020202020204" pitchFamily="34" charset="0"/>
                <a:cs typeface="Arial" panose="020B0604020202020204" pitchFamily="34" charset="0"/>
              </a:rPr>
              <a:t> </a:t>
            </a:r>
            <a:r>
              <a:rPr lang="it-IT" altLang="it-IT" dirty="0" err="1">
                <a:solidFill>
                  <a:srgbClr val="0000FF"/>
                </a:solidFill>
                <a:latin typeface="Arial" panose="020B0604020202020204" pitchFamily="34" charset="0"/>
                <a:cs typeface="Arial" panose="020B0604020202020204" pitchFamily="34" charset="0"/>
              </a:rPr>
              <a:t>contrasted</a:t>
            </a:r>
            <a:r>
              <a:rPr lang="it-IT" altLang="it-IT" dirty="0">
                <a:solidFill>
                  <a:srgbClr val="0000FF"/>
                </a:solidFill>
                <a:latin typeface="Arial" panose="020B0604020202020204" pitchFamily="34" charset="0"/>
                <a:cs typeface="Arial" panose="020B0604020202020204" pitchFamily="34" charset="0"/>
              </a:rPr>
              <a:t> image is </a:t>
            </a:r>
            <a:r>
              <a:rPr lang="it-IT" altLang="it-IT" dirty="0" err="1">
                <a:solidFill>
                  <a:srgbClr val="0000FF"/>
                </a:solidFill>
                <a:latin typeface="Arial" panose="020B0604020202020204" pitchFamily="34" charset="0"/>
                <a:cs typeface="Arial" panose="020B0604020202020204" pitchFamily="34" charset="0"/>
              </a:rPr>
              <a:t>often</a:t>
            </a:r>
            <a:r>
              <a:rPr lang="it-IT" altLang="it-IT" dirty="0">
                <a:solidFill>
                  <a:srgbClr val="0000FF"/>
                </a:solidFill>
                <a:latin typeface="Arial" panose="020B0604020202020204" pitchFamily="34" charset="0"/>
                <a:cs typeface="Arial" panose="020B0604020202020204" pitchFamily="34" charset="0"/>
              </a:rPr>
              <a:t> </a:t>
            </a:r>
            <a:r>
              <a:rPr lang="it-IT" altLang="it-IT" dirty="0" err="1">
                <a:solidFill>
                  <a:srgbClr val="0000FF"/>
                </a:solidFill>
                <a:latin typeface="Arial" panose="020B0604020202020204" pitchFamily="34" charset="0"/>
                <a:cs typeface="Arial" panose="020B0604020202020204" pitchFamily="34" charset="0"/>
              </a:rPr>
              <a:t>confused</a:t>
            </a:r>
            <a:r>
              <a:rPr lang="it-IT" altLang="it-IT" dirty="0">
                <a:solidFill>
                  <a:srgbClr val="0000FF"/>
                </a:solidFill>
                <a:latin typeface="Arial" panose="020B0604020202020204" pitchFamily="34" charset="0"/>
                <a:cs typeface="Arial" panose="020B0604020202020204" pitchFamily="34" charset="0"/>
              </a:rPr>
              <a:t> with a high resolution image…!!!   </a:t>
            </a:r>
          </a:p>
          <a:p>
            <a:pPr fontAlgn="base">
              <a:spcBef>
                <a:spcPct val="50000"/>
              </a:spcBef>
              <a:spcAft>
                <a:spcPct val="0"/>
              </a:spcAft>
              <a:buFontTx/>
              <a:buNone/>
            </a:pPr>
            <a:endParaRPr lang="it-IT" altLang="it-IT" dirty="0">
              <a:solidFill>
                <a:srgbClr val="000000"/>
              </a:solidFill>
              <a:latin typeface="Arial" panose="020B0604020202020204" pitchFamily="34" charset="0"/>
              <a:cs typeface="Arial" panose="020B0604020202020204" pitchFamily="34" charset="0"/>
            </a:endParaRPr>
          </a:p>
          <a:p>
            <a:pPr fontAlgn="base">
              <a:spcBef>
                <a:spcPct val="50000"/>
              </a:spcBef>
              <a:spcAft>
                <a:spcPct val="0"/>
              </a:spcAft>
              <a:buFontTx/>
              <a:buNone/>
            </a:pPr>
            <a:r>
              <a:rPr lang="it-IT" altLang="it-IT"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it-IT" altLang="it-IT"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We</a:t>
            </a:r>
            <a:r>
              <a:rPr lang="it-IT" altLang="it-IT" dirty="0" smtClean="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it-IT" altLang="it-IT"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need</a:t>
            </a:r>
            <a:r>
              <a:rPr lang="it-IT" altLang="it-IT" dirty="0" smtClean="0">
                <a:solidFill>
                  <a:srgbClr val="FF0000"/>
                </a:solidFill>
                <a:latin typeface="Arial" panose="020B0604020202020204" pitchFamily="34" charset="0"/>
                <a:cs typeface="Arial" panose="020B0604020202020204" pitchFamily="34" charset="0"/>
                <a:sym typeface="Wingdings" panose="05000000000000000000" pitchFamily="2" charset="2"/>
              </a:rPr>
              <a:t> to </a:t>
            </a:r>
            <a:r>
              <a:rPr lang="it-IT" altLang="it-IT" dirty="0" err="1">
                <a:solidFill>
                  <a:srgbClr val="FF0000"/>
                </a:solidFill>
                <a:latin typeface="Arial" panose="020B0604020202020204" pitchFamily="34" charset="0"/>
                <a:cs typeface="Arial" panose="020B0604020202020204" pitchFamily="34" charset="0"/>
                <a:sym typeface="Wingdings" panose="05000000000000000000" pitchFamily="2" charset="2"/>
              </a:rPr>
              <a:t>find</a:t>
            </a:r>
            <a:r>
              <a:rPr lang="it-IT" altLang="it-IT"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it-IT" altLang="it-IT" dirty="0" smtClean="0">
                <a:solidFill>
                  <a:srgbClr val="FF0000"/>
                </a:solidFill>
                <a:latin typeface="Arial" panose="020B0604020202020204" pitchFamily="34" charset="0"/>
                <a:cs typeface="Arial" panose="020B0604020202020204" pitchFamily="34" charset="0"/>
                <a:sym typeface="Wingdings" panose="05000000000000000000" pitchFamily="2" charset="2"/>
              </a:rPr>
              <a:t>a </a:t>
            </a:r>
            <a:r>
              <a:rPr lang="it-IT" altLang="it-IT" u="sng" dirty="0" smtClean="0">
                <a:solidFill>
                  <a:srgbClr val="FF0000"/>
                </a:solidFill>
                <a:latin typeface="Arial" panose="020B0604020202020204" pitchFamily="34" charset="0"/>
                <a:cs typeface="Arial" panose="020B0604020202020204" pitchFamily="34" charset="0"/>
                <a:sym typeface="Wingdings" panose="05000000000000000000" pitchFamily="2" charset="2"/>
              </a:rPr>
              <a:t>compromise</a:t>
            </a:r>
            <a:r>
              <a:rPr lang="it-IT" altLang="it-IT" dirty="0" smtClean="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it-IT" altLang="it-IT" dirty="0" err="1">
                <a:solidFill>
                  <a:srgbClr val="FF0000"/>
                </a:solidFill>
                <a:latin typeface="Arial" panose="020B0604020202020204" pitchFamily="34" charset="0"/>
                <a:cs typeface="Arial" panose="020B0604020202020204" pitchFamily="34" charset="0"/>
                <a:sym typeface="Wingdings" panose="05000000000000000000" pitchFamily="2" charset="2"/>
              </a:rPr>
              <a:t>between</a:t>
            </a:r>
            <a:r>
              <a:rPr lang="it-IT" altLang="it-IT" dirty="0">
                <a:solidFill>
                  <a:srgbClr val="FF0000"/>
                </a:solidFill>
                <a:latin typeface="Arial" panose="020B0604020202020204" pitchFamily="34" charset="0"/>
                <a:cs typeface="Arial" panose="020B0604020202020204" pitchFamily="34" charset="0"/>
                <a:sym typeface="Wingdings" panose="05000000000000000000" pitchFamily="2" charset="2"/>
              </a:rPr>
              <a:t> resolution and </a:t>
            </a:r>
            <a:r>
              <a:rPr lang="it-IT" altLang="it-IT"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contrast</a:t>
            </a:r>
            <a:r>
              <a:rPr lang="it-IT" altLang="it-IT" dirty="0" smtClean="0">
                <a:solidFill>
                  <a:srgbClr val="000000"/>
                </a:solidFill>
                <a:latin typeface="Arial" panose="020B0604020202020204" pitchFamily="34" charset="0"/>
                <a:cs typeface="Arial" panose="020B0604020202020204" pitchFamily="34" charset="0"/>
              </a:rPr>
              <a:t>                    </a:t>
            </a:r>
            <a:endParaRPr lang="it-IT" altLang="it-IT"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01025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388" y="57491"/>
            <a:ext cx="8964612" cy="5878532"/>
          </a:xfrm>
          <a:prstGeom prst="rect">
            <a:avLst/>
          </a:prstGeom>
          <a:noFill/>
        </p:spPr>
        <p:txBody>
          <a:bodyPr>
            <a:spAutoFit/>
          </a:bodyPr>
          <a:lstStyle/>
          <a:p>
            <a:pPr eaLnBrk="0" fontAlgn="base" hangingPunct="0">
              <a:spcBef>
                <a:spcPct val="0"/>
              </a:spcBef>
              <a:spcAft>
                <a:spcPct val="0"/>
              </a:spcAft>
              <a:defRPr/>
            </a:pPr>
            <a:r>
              <a:rPr lang="it-IT" altLang="it-IT" sz="2400" b="1" dirty="0" smtClean="0">
                <a:solidFill>
                  <a:srgbClr val="3333CC"/>
                </a:solidFill>
                <a:latin typeface="Arial" panose="020B0604020202020204" pitchFamily="34" charset="0"/>
                <a:cs typeface="Arial" panose="020B0604020202020204" pitchFamily="34" charset="0"/>
              </a:rPr>
              <a:t>  The Condenser</a:t>
            </a:r>
            <a:endParaRPr lang="it-IT" altLang="it-IT" sz="2400" b="1" dirty="0">
              <a:solidFill>
                <a:srgbClr val="3333CC"/>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endParaRPr lang="it-IT" altLang="it-IT" sz="2400" b="1" dirty="0">
              <a:solidFill>
                <a:srgbClr val="3333CC"/>
              </a:solidFill>
              <a:latin typeface="Arial" panose="020B0604020202020204" pitchFamily="34" charset="0"/>
              <a:cs typeface="Arial" panose="020B0604020202020204" pitchFamily="34" charset="0"/>
            </a:endParaRPr>
          </a:p>
          <a:p>
            <a:pPr eaLnBrk="0" fontAlgn="base" hangingPunct="0">
              <a:spcBef>
                <a:spcPct val="0"/>
              </a:spcBef>
              <a:spcAft>
                <a:spcPct val="0"/>
              </a:spcAft>
              <a:defRPr/>
            </a:pPr>
            <a:r>
              <a:rPr lang="it-IT" altLang="it-IT" sz="2400" b="1" dirty="0">
                <a:solidFill>
                  <a:srgbClr val="3333CC"/>
                </a:solidFill>
                <a:latin typeface="Arial" panose="020B0604020202020204" pitchFamily="34" charset="0"/>
                <a:cs typeface="Arial" panose="020B0604020202020204" pitchFamily="34" charset="0"/>
              </a:rPr>
              <a:t> </a:t>
            </a:r>
            <a:r>
              <a:rPr lang="it-IT" altLang="it-IT" sz="2400" b="1" dirty="0">
                <a:solidFill>
                  <a:srgbClr val="FF0000"/>
                </a:solidFill>
                <a:latin typeface="Arial" panose="020B0604020202020204" pitchFamily="34" charset="0"/>
                <a:cs typeface="Arial" panose="020B0604020202020204" pitchFamily="34" charset="0"/>
              </a:rPr>
              <a:t>IS YOUR FRIEND !!!   USE </a:t>
            </a:r>
            <a:r>
              <a:rPr lang="it-IT" altLang="it-IT" sz="2400" b="1" dirty="0" err="1">
                <a:solidFill>
                  <a:srgbClr val="FF0000"/>
                </a:solidFill>
                <a:latin typeface="Arial" panose="020B0604020202020204" pitchFamily="34" charset="0"/>
                <a:cs typeface="Arial" panose="020B0604020202020204" pitchFamily="34" charset="0"/>
              </a:rPr>
              <a:t>it’s</a:t>
            </a:r>
            <a:r>
              <a:rPr lang="it-IT" altLang="it-IT" sz="2400" b="1" dirty="0">
                <a:solidFill>
                  <a:srgbClr val="FF0000"/>
                </a:solidFill>
                <a:latin typeface="Arial" panose="020B0604020202020204" pitchFamily="34" charset="0"/>
                <a:cs typeface="Arial" panose="020B0604020202020204" pitchFamily="34" charset="0"/>
              </a:rPr>
              <a:t> diaphragm </a:t>
            </a:r>
            <a:r>
              <a:rPr lang="it-IT" altLang="it-IT" sz="2400" b="1" dirty="0" smtClean="0">
                <a:solidFill>
                  <a:srgbClr val="FF0000"/>
                </a:solidFill>
                <a:latin typeface="Arial" panose="020B0604020202020204" pitchFamily="34" charset="0"/>
                <a:cs typeface="Arial" panose="020B0604020202020204" pitchFamily="34" charset="0"/>
              </a:rPr>
              <a:t>!!!</a:t>
            </a:r>
            <a:endParaRPr lang="it-IT" altLang="it-IT" sz="2400" b="1" dirty="0">
              <a:solidFill>
                <a:srgbClr val="FF0000"/>
              </a:solidFill>
              <a:latin typeface="Arial" panose="020B0604020202020204" pitchFamily="34" charset="0"/>
              <a:cs typeface="Arial" panose="020B0604020202020204" pitchFamily="34" charset="0"/>
            </a:endParaRPr>
          </a:p>
          <a:p>
            <a:pPr eaLnBrk="0" fontAlgn="base" hangingPunct="0">
              <a:spcBef>
                <a:spcPct val="0"/>
              </a:spcBef>
              <a:spcAft>
                <a:spcPct val="0"/>
              </a:spcAft>
              <a:defRPr/>
            </a:pPr>
            <a:endParaRPr lang="it-IT" altLang="it-IT" sz="2400" b="1" dirty="0">
              <a:solidFill>
                <a:srgbClr val="3333CC"/>
              </a:solidFill>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Arial" panose="020B0604020202020204" pitchFamily="34" charset="0"/>
              <a:buChar char="•"/>
              <a:defRPr/>
            </a:pPr>
            <a:r>
              <a:rPr lang="it-IT" altLang="it-IT" sz="2400" b="1" dirty="0">
                <a:solidFill>
                  <a:srgbClr val="3333CC"/>
                </a:solidFill>
                <a:latin typeface="Arial" panose="020B0604020202020204" pitchFamily="34" charset="0"/>
                <a:cs typeface="Arial" panose="020B0604020202020204" pitchFamily="34" charset="0"/>
              </a:rPr>
              <a:t>At Minimum </a:t>
            </a:r>
            <a:r>
              <a:rPr lang="it-IT" altLang="it-IT" sz="2400" b="1" dirty="0" smtClean="0">
                <a:solidFill>
                  <a:srgbClr val="3333CC"/>
                </a:solidFill>
                <a:latin typeface="Arial" panose="020B0604020202020204" pitchFamily="34" charset="0"/>
                <a:cs typeface="Arial" panose="020B0604020202020204" pitchFamily="34" charset="0"/>
              </a:rPr>
              <a:t>aperture (</a:t>
            </a:r>
            <a:r>
              <a:rPr lang="it-IT" altLang="it-IT" sz="2400" b="1" dirty="0" err="1" smtClean="0">
                <a:solidFill>
                  <a:srgbClr val="3333CC"/>
                </a:solidFill>
                <a:latin typeface="Arial" panose="020B0604020202020204" pitchFamily="34" charset="0"/>
                <a:cs typeface="Arial" panose="020B0604020202020204" pitchFamily="34" charset="0"/>
              </a:rPr>
              <a:t>closed</a:t>
            </a:r>
            <a:r>
              <a:rPr lang="it-IT" altLang="it-IT" sz="2400" b="1" dirty="0" smtClean="0">
                <a:solidFill>
                  <a:srgbClr val="3333CC"/>
                </a:solidFill>
                <a:latin typeface="Arial" panose="020B0604020202020204" pitchFamily="34" charset="0"/>
                <a:cs typeface="Arial" panose="020B0604020202020204" pitchFamily="34" charset="0"/>
              </a:rPr>
              <a:t>) </a:t>
            </a:r>
            <a:r>
              <a:rPr lang="it-IT" altLang="it-IT" sz="2400" b="1" dirty="0" err="1">
                <a:solidFill>
                  <a:srgbClr val="3333CC"/>
                </a:solidFill>
                <a:latin typeface="Arial" panose="020B0604020202020204" pitchFamily="34" charset="0"/>
                <a:cs typeface="Arial" panose="020B0604020202020204" pitchFamily="34" charset="0"/>
              </a:rPr>
              <a:t>gives</a:t>
            </a:r>
            <a:r>
              <a:rPr lang="it-IT" altLang="it-IT" sz="2400" b="1" dirty="0">
                <a:solidFill>
                  <a:srgbClr val="3333CC"/>
                </a:solidFill>
                <a:latin typeface="Arial" panose="020B0604020202020204" pitchFamily="34" charset="0"/>
                <a:cs typeface="Arial" panose="020B0604020202020204" pitchFamily="34" charset="0"/>
              </a:rPr>
              <a:t> </a:t>
            </a:r>
            <a:r>
              <a:rPr lang="it-IT" altLang="it-IT" sz="2400" b="1" dirty="0" err="1">
                <a:solidFill>
                  <a:srgbClr val="3333CC"/>
                </a:solidFill>
                <a:latin typeface="Arial" panose="020B0604020202020204" pitchFamily="34" charset="0"/>
                <a:cs typeface="Arial" panose="020B0604020202020204" pitchFamily="34" charset="0"/>
              </a:rPr>
              <a:t>you</a:t>
            </a:r>
            <a:r>
              <a:rPr lang="it-IT" altLang="it-IT" sz="2400" b="1" dirty="0">
                <a:solidFill>
                  <a:srgbClr val="3333CC"/>
                </a:solidFill>
                <a:latin typeface="Arial" panose="020B0604020202020204" pitchFamily="34" charset="0"/>
                <a:cs typeface="Arial" panose="020B0604020202020204" pitchFamily="34" charset="0"/>
              </a:rPr>
              <a:t>:</a:t>
            </a:r>
          </a:p>
          <a:p>
            <a:pPr eaLnBrk="0" fontAlgn="base" hangingPunct="0">
              <a:spcBef>
                <a:spcPct val="0"/>
              </a:spcBef>
              <a:spcAft>
                <a:spcPct val="0"/>
              </a:spcAft>
              <a:defRPr/>
            </a:pPr>
            <a:r>
              <a:rPr lang="it-IT" altLang="it-IT" sz="2400" dirty="0">
                <a:solidFill>
                  <a:srgbClr val="000000"/>
                </a:solidFill>
                <a:latin typeface="Arial" panose="020B0604020202020204" pitchFamily="34" charset="0"/>
                <a:cs typeface="Arial" panose="020B0604020202020204" pitchFamily="34" charset="0"/>
              </a:rPr>
              <a:t>	- </a:t>
            </a:r>
            <a:r>
              <a:rPr lang="it-IT" altLang="it-IT" sz="2400" dirty="0" err="1">
                <a:solidFill>
                  <a:srgbClr val="000000"/>
                </a:solidFill>
                <a:latin typeface="Arial" panose="020B0604020202020204" pitchFamily="34" charset="0"/>
                <a:cs typeface="Arial" panose="020B0604020202020204" pitchFamily="34" charset="0"/>
              </a:rPr>
              <a:t>Thick</a:t>
            </a:r>
            <a:r>
              <a:rPr lang="it-IT" altLang="it-IT" sz="2400" dirty="0">
                <a:solidFill>
                  <a:srgbClr val="000000"/>
                </a:solidFill>
                <a:latin typeface="Arial" panose="020B0604020202020204" pitchFamily="34" charset="0"/>
                <a:cs typeface="Arial" panose="020B0604020202020204" pitchFamily="34" charset="0"/>
              </a:rPr>
              <a:t> </a:t>
            </a:r>
            <a:r>
              <a:rPr lang="it-IT" altLang="it-IT" sz="2400" dirty="0" err="1">
                <a:solidFill>
                  <a:srgbClr val="000000"/>
                </a:solidFill>
                <a:latin typeface="Arial" panose="020B0604020202020204" pitchFamily="34" charset="0"/>
                <a:cs typeface="Arial" panose="020B0604020202020204" pitchFamily="34" charset="0"/>
              </a:rPr>
              <a:t>depth</a:t>
            </a:r>
            <a:r>
              <a:rPr lang="it-IT" altLang="it-IT" sz="2400" dirty="0">
                <a:solidFill>
                  <a:srgbClr val="000000"/>
                </a:solidFill>
                <a:latin typeface="Arial" panose="020B0604020202020204" pitchFamily="34" charset="0"/>
                <a:cs typeface="Arial" panose="020B0604020202020204" pitchFamily="34" charset="0"/>
              </a:rPr>
              <a:t> of focus </a:t>
            </a:r>
            <a:r>
              <a:rPr lang="it-IT" altLang="it-IT" sz="1600" dirty="0">
                <a:solidFill>
                  <a:srgbClr val="000000"/>
                </a:solidFill>
                <a:latin typeface="Arial" panose="020B0604020202020204" pitchFamily="34" charset="0"/>
                <a:cs typeface="Arial" panose="020B0604020202020204" pitchFamily="34" charset="0"/>
              </a:rPr>
              <a:t>(easy to </a:t>
            </a:r>
            <a:r>
              <a:rPr lang="it-IT" altLang="it-IT" sz="1600" dirty="0" err="1">
                <a:solidFill>
                  <a:srgbClr val="000000"/>
                </a:solidFill>
                <a:latin typeface="Arial" panose="020B0604020202020204" pitchFamily="34" charset="0"/>
                <a:cs typeface="Arial" panose="020B0604020202020204" pitchFamily="34" charset="0"/>
              </a:rPr>
              <a:t>find</a:t>
            </a:r>
            <a:r>
              <a:rPr lang="it-IT" altLang="it-IT" sz="1600" dirty="0">
                <a:solidFill>
                  <a:srgbClr val="000000"/>
                </a:solidFill>
                <a:latin typeface="Arial" panose="020B0604020202020204" pitchFamily="34" charset="0"/>
                <a:cs typeface="Arial" panose="020B0604020202020204" pitchFamily="34" charset="0"/>
              </a:rPr>
              <a:t> </a:t>
            </a:r>
            <a:r>
              <a:rPr lang="it-IT" altLang="it-IT" sz="1600" dirty="0" err="1">
                <a:solidFill>
                  <a:srgbClr val="000000"/>
                </a:solidFill>
                <a:latin typeface="Arial" panose="020B0604020202020204" pitchFamily="34" charset="0"/>
                <a:cs typeface="Arial" panose="020B0604020202020204" pitchFamily="34" charset="0"/>
              </a:rPr>
              <a:t>cells</a:t>
            </a:r>
            <a:r>
              <a:rPr lang="it-IT" altLang="it-IT" sz="1600" dirty="0">
                <a:solidFill>
                  <a:srgbClr val="000000"/>
                </a:solidFill>
                <a:latin typeface="Arial" panose="020B0604020202020204" pitchFamily="34" charset="0"/>
                <a:cs typeface="Arial" panose="020B0604020202020204" pitchFamily="34" charset="0"/>
              </a:rPr>
              <a:t>…)</a:t>
            </a:r>
          </a:p>
          <a:p>
            <a:pPr eaLnBrk="0" fontAlgn="base" hangingPunct="0">
              <a:spcBef>
                <a:spcPct val="0"/>
              </a:spcBef>
              <a:spcAft>
                <a:spcPct val="0"/>
              </a:spcAft>
              <a:defRPr/>
            </a:pPr>
            <a:r>
              <a:rPr lang="it-IT" altLang="it-IT" sz="2400" dirty="0">
                <a:solidFill>
                  <a:srgbClr val="000000"/>
                </a:solidFill>
                <a:latin typeface="Arial" panose="020B0604020202020204" pitchFamily="34" charset="0"/>
                <a:cs typeface="Arial" panose="020B0604020202020204" pitchFamily="34" charset="0"/>
              </a:rPr>
              <a:t>	- High </a:t>
            </a:r>
            <a:r>
              <a:rPr lang="it-IT" altLang="it-IT" sz="2400" dirty="0" err="1">
                <a:solidFill>
                  <a:srgbClr val="000000"/>
                </a:solidFill>
                <a:latin typeface="Arial" panose="020B0604020202020204" pitchFamily="34" charset="0"/>
                <a:cs typeface="Arial" panose="020B0604020202020204" pitchFamily="34" charset="0"/>
              </a:rPr>
              <a:t>contrast</a:t>
            </a:r>
            <a:endParaRPr lang="it-IT" altLang="it-IT" sz="24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defRPr/>
            </a:pPr>
            <a:r>
              <a:rPr lang="it-IT" altLang="it-IT" sz="2400" dirty="0">
                <a:solidFill>
                  <a:srgbClr val="000000"/>
                </a:solidFill>
                <a:latin typeface="Arial" panose="020B0604020202020204" pitchFamily="34" charset="0"/>
                <a:cs typeface="Arial" panose="020B0604020202020204" pitchFamily="34" charset="0"/>
              </a:rPr>
              <a:t>	- </a:t>
            </a:r>
            <a:r>
              <a:rPr lang="it-IT" altLang="it-IT" sz="2400" dirty="0" err="1">
                <a:solidFill>
                  <a:srgbClr val="000000"/>
                </a:solidFill>
                <a:latin typeface="Arial" panose="020B0604020202020204" pitchFamily="34" charset="0"/>
                <a:cs typeface="Arial" panose="020B0604020202020204" pitchFamily="34" charset="0"/>
              </a:rPr>
              <a:t>Poorer</a:t>
            </a:r>
            <a:r>
              <a:rPr lang="it-IT" altLang="it-IT" sz="2400" dirty="0">
                <a:solidFill>
                  <a:srgbClr val="000000"/>
                </a:solidFill>
                <a:latin typeface="Arial" panose="020B0604020202020204" pitchFamily="34" charset="0"/>
                <a:cs typeface="Arial" panose="020B0604020202020204" pitchFamily="34" charset="0"/>
              </a:rPr>
              <a:t> resolution</a:t>
            </a:r>
          </a:p>
          <a:p>
            <a:pPr eaLnBrk="0" fontAlgn="base" hangingPunct="0">
              <a:spcBef>
                <a:spcPct val="0"/>
              </a:spcBef>
              <a:spcAft>
                <a:spcPct val="0"/>
              </a:spcAft>
              <a:defRPr/>
            </a:pPr>
            <a:r>
              <a:rPr lang="it-IT" altLang="it-IT" sz="2400" dirty="0">
                <a:solidFill>
                  <a:srgbClr val="000000"/>
                </a:solidFill>
                <a:latin typeface="Arial" panose="020B0604020202020204" pitchFamily="34" charset="0"/>
                <a:cs typeface="Arial" panose="020B0604020202020204" pitchFamily="34" charset="0"/>
              </a:rPr>
              <a:t>	- </a:t>
            </a:r>
            <a:r>
              <a:rPr lang="it-IT" altLang="it-IT" sz="2400" dirty="0" err="1">
                <a:solidFill>
                  <a:srgbClr val="000000"/>
                </a:solidFill>
                <a:latin typeface="Arial" panose="020B0604020202020204" pitchFamily="34" charset="0"/>
                <a:cs typeface="Arial" panose="020B0604020202020204" pitchFamily="34" charset="0"/>
              </a:rPr>
              <a:t>Less</a:t>
            </a:r>
            <a:r>
              <a:rPr lang="it-IT" altLang="it-IT" sz="2400" dirty="0">
                <a:solidFill>
                  <a:srgbClr val="000000"/>
                </a:solidFill>
                <a:latin typeface="Arial" panose="020B0604020202020204" pitchFamily="34" charset="0"/>
                <a:cs typeface="Arial" panose="020B0604020202020204" pitchFamily="34" charset="0"/>
              </a:rPr>
              <a:t> light </a:t>
            </a:r>
            <a:r>
              <a:rPr lang="it-IT" altLang="it-IT" sz="2400" baseline="30000" dirty="0">
                <a:solidFill>
                  <a:srgbClr val="FF0000"/>
                </a:solidFill>
                <a:latin typeface="Arial" panose="020B0604020202020204" pitchFamily="34" charset="0"/>
                <a:cs typeface="Arial" panose="020B0604020202020204" pitchFamily="34" charset="0"/>
              </a:rPr>
              <a:t>(</a:t>
            </a:r>
            <a:r>
              <a:rPr lang="it-IT" altLang="it-IT" sz="2400" dirty="0">
                <a:solidFill>
                  <a:srgbClr val="FF0000"/>
                </a:solidFill>
                <a:latin typeface="Arial" panose="020B0604020202020204" pitchFamily="34" charset="0"/>
                <a:cs typeface="Arial" panose="020B0604020202020204" pitchFamily="34" charset="0"/>
              </a:rPr>
              <a:t>*</a:t>
            </a:r>
            <a:r>
              <a:rPr lang="it-IT" altLang="it-IT" sz="2400" baseline="30000" dirty="0">
                <a:solidFill>
                  <a:srgbClr val="FF0000"/>
                </a:solidFill>
                <a:latin typeface="Arial" panose="020B0604020202020204" pitchFamily="34" charset="0"/>
                <a:cs typeface="Arial" panose="020B0604020202020204" pitchFamily="34" charset="0"/>
              </a:rPr>
              <a:t>)</a:t>
            </a:r>
            <a:endParaRPr lang="it-IT" altLang="it-IT" sz="2400" dirty="0">
              <a:solidFill>
                <a:srgbClr val="FF0000"/>
              </a:solidFill>
              <a:latin typeface="Arial" panose="020B0604020202020204" pitchFamily="34" charset="0"/>
              <a:cs typeface="Arial" panose="020B0604020202020204" pitchFamily="34" charset="0"/>
            </a:endParaRPr>
          </a:p>
          <a:p>
            <a:pPr eaLnBrk="0" fontAlgn="base" hangingPunct="0">
              <a:spcBef>
                <a:spcPct val="0"/>
              </a:spcBef>
              <a:spcAft>
                <a:spcPct val="0"/>
              </a:spcAft>
              <a:defRPr/>
            </a:pPr>
            <a:endParaRPr lang="it-IT" altLang="it-IT" sz="2400" b="1" dirty="0">
              <a:solidFill>
                <a:srgbClr val="3333CC"/>
              </a:solidFill>
              <a:latin typeface="Arial" panose="020B0604020202020204" pitchFamily="34" charset="0"/>
              <a:cs typeface="Arial" panose="020B0604020202020204" pitchFamily="34" charset="0"/>
            </a:endParaRPr>
          </a:p>
          <a:p>
            <a:pPr marL="342900" indent="-342900" eaLnBrk="0" fontAlgn="base" hangingPunct="0">
              <a:spcBef>
                <a:spcPct val="0"/>
              </a:spcBef>
              <a:spcAft>
                <a:spcPct val="0"/>
              </a:spcAft>
              <a:buFont typeface="Arial" panose="020B0604020202020204" pitchFamily="34" charset="0"/>
              <a:buChar char="•"/>
              <a:defRPr/>
            </a:pPr>
            <a:r>
              <a:rPr lang="it-IT" altLang="it-IT" sz="2400" b="1" dirty="0">
                <a:solidFill>
                  <a:srgbClr val="3333CC"/>
                </a:solidFill>
                <a:latin typeface="Arial" panose="020B0604020202020204" pitchFamily="34" charset="0"/>
                <a:cs typeface="Arial" panose="020B0604020202020204" pitchFamily="34" charset="0"/>
              </a:rPr>
              <a:t> At Maximum </a:t>
            </a:r>
            <a:r>
              <a:rPr lang="it-IT" altLang="it-IT" sz="2400" b="1" dirty="0" smtClean="0">
                <a:solidFill>
                  <a:srgbClr val="3333CC"/>
                </a:solidFill>
                <a:latin typeface="Arial" panose="020B0604020202020204" pitchFamily="34" charset="0"/>
                <a:cs typeface="Arial" panose="020B0604020202020204" pitchFamily="34" charset="0"/>
              </a:rPr>
              <a:t>aperture (</a:t>
            </a:r>
            <a:r>
              <a:rPr lang="it-IT" altLang="it-IT" sz="2400" b="1" dirty="0" err="1" smtClean="0">
                <a:solidFill>
                  <a:srgbClr val="3333CC"/>
                </a:solidFill>
                <a:latin typeface="Arial" panose="020B0604020202020204" pitchFamily="34" charset="0"/>
                <a:cs typeface="Arial" panose="020B0604020202020204" pitchFamily="34" charset="0"/>
              </a:rPr>
              <a:t>opened</a:t>
            </a:r>
            <a:r>
              <a:rPr lang="it-IT" altLang="it-IT" sz="2400" b="1" dirty="0" smtClean="0">
                <a:solidFill>
                  <a:srgbClr val="3333CC"/>
                </a:solidFill>
                <a:latin typeface="Arial" panose="020B0604020202020204" pitchFamily="34" charset="0"/>
                <a:cs typeface="Arial" panose="020B0604020202020204" pitchFamily="34" charset="0"/>
              </a:rPr>
              <a:t>) </a:t>
            </a:r>
            <a:r>
              <a:rPr lang="it-IT" altLang="it-IT" sz="2400" b="1" dirty="0" err="1">
                <a:solidFill>
                  <a:srgbClr val="3333CC"/>
                </a:solidFill>
                <a:latin typeface="Arial" panose="020B0604020202020204" pitchFamily="34" charset="0"/>
                <a:cs typeface="Arial" panose="020B0604020202020204" pitchFamily="34" charset="0"/>
              </a:rPr>
              <a:t>gives</a:t>
            </a:r>
            <a:r>
              <a:rPr lang="it-IT" altLang="it-IT" sz="2400" b="1" dirty="0">
                <a:solidFill>
                  <a:srgbClr val="3333CC"/>
                </a:solidFill>
                <a:latin typeface="Arial" panose="020B0604020202020204" pitchFamily="34" charset="0"/>
                <a:cs typeface="Arial" panose="020B0604020202020204" pitchFamily="34" charset="0"/>
              </a:rPr>
              <a:t> </a:t>
            </a:r>
            <a:r>
              <a:rPr lang="it-IT" altLang="it-IT" sz="2400" b="1" dirty="0" err="1">
                <a:solidFill>
                  <a:srgbClr val="3333CC"/>
                </a:solidFill>
                <a:latin typeface="Arial" panose="020B0604020202020204" pitchFamily="34" charset="0"/>
                <a:cs typeface="Arial" panose="020B0604020202020204" pitchFamily="34" charset="0"/>
              </a:rPr>
              <a:t>you</a:t>
            </a:r>
            <a:r>
              <a:rPr lang="it-IT" altLang="it-IT" sz="2400" b="1" dirty="0">
                <a:solidFill>
                  <a:srgbClr val="3333CC"/>
                </a:solidFill>
                <a:latin typeface="Arial" panose="020B0604020202020204" pitchFamily="34" charset="0"/>
                <a:cs typeface="Arial" panose="020B0604020202020204" pitchFamily="34" charset="0"/>
              </a:rPr>
              <a:t>:</a:t>
            </a:r>
          </a:p>
          <a:p>
            <a:pPr eaLnBrk="0" fontAlgn="base" hangingPunct="0">
              <a:spcBef>
                <a:spcPct val="0"/>
              </a:spcBef>
              <a:spcAft>
                <a:spcPct val="0"/>
              </a:spcAft>
              <a:defRPr/>
            </a:pPr>
            <a:r>
              <a:rPr lang="it-IT" altLang="it-IT" sz="2400" dirty="0">
                <a:solidFill>
                  <a:srgbClr val="000000"/>
                </a:solidFill>
                <a:latin typeface="Arial" panose="020B0604020202020204" pitchFamily="34" charset="0"/>
                <a:cs typeface="Arial" panose="020B0604020202020204" pitchFamily="34" charset="0"/>
              </a:rPr>
              <a:t>	- </a:t>
            </a:r>
            <a:r>
              <a:rPr lang="it-IT" altLang="it-IT" sz="2400" dirty="0" err="1">
                <a:solidFill>
                  <a:srgbClr val="000000"/>
                </a:solidFill>
                <a:latin typeface="Arial" panose="020B0604020202020204" pitchFamily="34" charset="0"/>
                <a:cs typeface="Arial" panose="020B0604020202020204" pitchFamily="34" charset="0"/>
              </a:rPr>
              <a:t>Thin</a:t>
            </a:r>
            <a:r>
              <a:rPr lang="it-IT" altLang="it-IT" sz="2400" dirty="0">
                <a:solidFill>
                  <a:srgbClr val="000000"/>
                </a:solidFill>
                <a:latin typeface="Arial" panose="020B0604020202020204" pitchFamily="34" charset="0"/>
                <a:cs typeface="Arial" panose="020B0604020202020204" pitchFamily="34" charset="0"/>
              </a:rPr>
              <a:t> </a:t>
            </a:r>
            <a:r>
              <a:rPr lang="it-IT" altLang="it-IT" sz="2400" dirty="0" err="1">
                <a:solidFill>
                  <a:srgbClr val="000000"/>
                </a:solidFill>
                <a:latin typeface="Arial" panose="020B0604020202020204" pitchFamily="34" charset="0"/>
                <a:cs typeface="Arial" panose="020B0604020202020204" pitchFamily="34" charset="0"/>
              </a:rPr>
              <a:t>depth</a:t>
            </a:r>
            <a:r>
              <a:rPr lang="it-IT" altLang="it-IT" sz="2400" dirty="0">
                <a:solidFill>
                  <a:srgbClr val="000000"/>
                </a:solidFill>
                <a:latin typeface="Arial" panose="020B0604020202020204" pitchFamily="34" charset="0"/>
                <a:cs typeface="Arial" panose="020B0604020202020204" pitchFamily="34" charset="0"/>
              </a:rPr>
              <a:t> of focus</a:t>
            </a:r>
          </a:p>
          <a:p>
            <a:pPr eaLnBrk="0" fontAlgn="base" hangingPunct="0">
              <a:spcBef>
                <a:spcPct val="0"/>
              </a:spcBef>
              <a:spcAft>
                <a:spcPct val="0"/>
              </a:spcAft>
              <a:defRPr/>
            </a:pPr>
            <a:r>
              <a:rPr lang="it-IT" altLang="it-IT" sz="2400" dirty="0">
                <a:solidFill>
                  <a:srgbClr val="000000"/>
                </a:solidFill>
                <a:latin typeface="Arial" panose="020B0604020202020204" pitchFamily="34" charset="0"/>
                <a:cs typeface="Arial" panose="020B0604020202020204" pitchFamily="34" charset="0"/>
              </a:rPr>
              <a:t>	- Lower </a:t>
            </a:r>
            <a:r>
              <a:rPr lang="it-IT" altLang="it-IT" sz="2400" dirty="0" err="1">
                <a:solidFill>
                  <a:srgbClr val="000000"/>
                </a:solidFill>
                <a:latin typeface="Arial" panose="020B0604020202020204" pitchFamily="34" charset="0"/>
                <a:cs typeface="Arial" panose="020B0604020202020204" pitchFamily="34" charset="0"/>
              </a:rPr>
              <a:t>contrast</a:t>
            </a:r>
            <a:endParaRPr lang="it-IT" altLang="it-IT" sz="24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defRPr/>
            </a:pPr>
            <a:r>
              <a:rPr lang="it-IT" altLang="it-IT" sz="2400" dirty="0">
                <a:solidFill>
                  <a:srgbClr val="000000"/>
                </a:solidFill>
                <a:latin typeface="Arial" panose="020B0604020202020204" pitchFamily="34" charset="0"/>
                <a:cs typeface="Arial" panose="020B0604020202020204" pitchFamily="34" charset="0"/>
              </a:rPr>
              <a:t>	- </a:t>
            </a:r>
            <a:r>
              <a:rPr lang="it-IT" altLang="it-IT" sz="2400" dirty="0" err="1">
                <a:solidFill>
                  <a:srgbClr val="000000"/>
                </a:solidFill>
                <a:latin typeface="Arial" panose="020B0604020202020204" pitchFamily="34" charset="0"/>
                <a:cs typeface="Arial" panose="020B0604020202020204" pitchFamily="34" charset="0"/>
              </a:rPr>
              <a:t>Higher</a:t>
            </a:r>
            <a:r>
              <a:rPr lang="it-IT" altLang="it-IT" sz="2400" dirty="0">
                <a:solidFill>
                  <a:srgbClr val="000000"/>
                </a:solidFill>
                <a:latin typeface="Arial" panose="020B0604020202020204" pitchFamily="34" charset="0"/>
                <a:cs typeface="Arial" panose="020B0604020202020204" pitchFamily="34" charset="0"/>
              </a:rPr>
              <a:t> resolution </a:t>
            </a:r>
            <a:r>
              <a:rPr lang="it-IT" altLang="it-IT" sz="1600" dirty="0">
                <a:solidFill>
                  <a:srgbClr val="000000"/>
                </a:solidFill>
                <a:latin typeface="Arial" panose="020B0604020202020204" pitchFamily="34" charset="0"/>
                <a:cs typeface="Arial" panose="020B0604020202020204" pitchFamily="34" charset="0"/>
              </a:rPr>
              <a:t>(</a:t>
            </a:r>
            <a:r>
              <a:rPr lang="it-IT" altLang="it-IT" sz="1600" dirty="0" err="1">
                <a:solidFill>
                  <a:srgbClr val="000000"/>
                </a:solidFill>
                <a:latin typeface="Arial" panose="020B0604020202020204" pitchFamily="34" charset="0"/>
                <a:cs typeface="Arial" panose="020B0604020202020204" pitchFamily="34" charset="0"/>
              </a:rPr>
              <a:t>better</a:t>
            </a:r>
            <a:r>
              <a:rPr lang="it-IT" altLang="it-IT" sz="1600" dirty="0">
                <a:solidFill>
                  <a:srgbClr val="000000"/>
                </a:solidFill>
                <a:latin typeface="Arial" panose="020B0604020202020204" pitchFamily="34" charset="0"/>
                <a:cs typeface="Arial" panose="020B0604020202020204" pitchFamily="34" charset="0"/>
              </a:rPr>
              <a:t> </a:t>
            </a:r>
            <a:r>
              <a:rPr lang="it-IT" altLang="it-IT" sz="1600" dirty="0" err="1">
                <a:solidFill>
                  <a:srgbClr val="000000"/>
                </a:solidFill>
                <a:latin typeface="Arial" panose="020B0604020202020204" pitchFamily="34" charset="0"/>
                <a:cs typeface="Arial" panose="020B0604020202020204" pitchFamily="34" charset="0"/>
              </a:rPr>
              <a:t>viewed</a:t>
            </a:r>
            <a:r>
              <a:rPr lang="it-IT" altLang="it-IT" sz="1600" dirty="0">
                <a:solidFill>
                  <a:srgbClr val="000000"/>
                </a:solidFill>
                <a:latin typeface="Arial" panose="020B0604020202020204" pitchFamily="34" charset="0"/>
                <a:cs typeface="Arial" panose="020B0604020202020204" pitchFamily="34" charset="0"/>
              </a:rPr>
              <a:t> by the camera…, </a:t>
            </a:r>
            <a:r>
              <a:rPr lang="it-IT" altLang="it-IT" sz="1600" dirty="0" err="1">
                <a:solidFill>
                  <a:srgbClr val="000000"/>
                </a:solidFill>
                <a:latin typeface="Arial" panose="020B0604020202020204" pitchFamily="34" charset="0"/>
                <a:cs typeface="Arial" panose="020B0604020202020204" pitchFamily="34" charset="0"/>
              </a:rPr>
              <a:t>not</a:t>
            </a:r>
            <a:r>
              <a:rPr lang="it-IT" altLang="it-IT" sz="1600" dirty="0">
                <a:solidFill>
                  <a:srgbClr val="000000"/>
                </a:solidFill>
                <a:latin typeface="Arial" panose="020B0604020202020204" pitchFamily="34" charset="0"/>
                <a:cs typeface="Arial" panose="020B0604020202020204" pitchFamily="34" charset="0"/>
              </a:rPr>
              <a:t> by the </a:t>
            </a:r>
            <a:r>
              <a:rPr lang="it-IT" altLang="it-IT" sz="1600" dirty="0" err="1">
                <a:solidFill>
                  <a:srgbClr val="000000"/>
                </a:solidFill>
                <a:latin typeface="Arial" panose="020B0604020202020204" pitchFamily="34" charset="0"/>
                <a:cs typeface="Arial" panose="020B0604020202020204" pitchFamily="34" charset="0"/>
              </a:rPr>
              <a:t>eye</a:t>
            </a:r>
            <a:r>
              <a:rPr lang="it-IT" altLang="it-IT" sz="1600" dirty="0">
                <a:solidFill>
                  <a:srgbClr val="000000"/>
                </a:solidFill>
                <a:latin typeface="Arial" panose="020B0604020202020204" pitchFamily="34" charset="0"/>
                <a:cs typeface="Arial" panose="020B0604020202020204" pitchFamily="34" charset="0"/>
              </a:rPr>
              <a:t> !!!)</a:t>
            </a:r>
          </a:p>
          <a:p>
            <a:pPr eaLnBrk="0" fontAlgn="base" hangingPunct="0">
              <a:spcBef>
                <a:spcPct val="0"/>
              </a:spcBef>
              <a:spcAft>
                <a:spcPct val="0"/>
              </a:spcAft>
              <a:defRPr/>
            </a:pPr>
            <a:r>
              <a:rPr lang="it-IT" altLang="it-IT" sz="2400" dirty="0">
                <a:solidFill>
                  <a:srgbClr val="000000"/>
                </a:solidFill>
                <a:latin typeface="Arial" panose="020B0604020202020204" pitchFamily="34" charset="0"/>
                <a:cs typeface="Arial" panose="020B0604020202020204" pitchFamily="34" charset="0"/>
              </a:rPr>
              <a:t>	- More light </a:t>
            </a:r>
            <a:r>
              <a:rPr lang="it-IT" altLang="it-IT" sz="2400" baseline="30000" dirty="0">
                <a:solidFill>
                  <a:srgbClr val="FF0000"/>
                </a:solidFill>
                <a:latin typeface="Arial" panose="020B0604020202020204" pitchFamily="34" charset="0"/>
                <a:cs typeface="Arial" panose="020B0604020202020204" pitchFamily="34" charset="0"/>
              </a:rPr>
              <a:t>(</a:t>
            </a:r>
            <a:r>
              <a:rPr lang="it-IT" altLang="it-IT" sz="2400" dirty="0">
                <a:solidFill>
                  <a:srgbClr val="FF0000"/>
                </a:solidFill>
                <a:latin typeface="Arial" panose="020B0604020202020204" pitchFamily="34" charset="0"/>
                <a:cs typeface="Arial" panose="020B0604020202020204" pitchFamily="34" charset="0"/>
              </a:rPr>
              <a:t>*</a:t>
            </a:r>
            <a:r>
              <a:rPr lang="it-IT" altLang="it-IT" sz="2400" baseline="30000" dirty="0">
                <a:solidFill>
                  <a:srgbClr val="FF0000"/>
                </a:solidFill>
                <a:latin typeface="Arial" panose="020B0604020202020204" pitchFamily="34" charset="0"/>
                <a:cs typeface="Arial" panose="020B0604020202020204" pitchFamily="34" charset="0"/>
              </a:rPr>
              <a:t>)</a:t>
            </a:r>
          </a:p>
          <a:p>
            <a:pPr eaLnBrk="0" fontAlgn="base" hangingPunct="0">
              <a:spcBef>
                <a:spcPct val="0"/>
              </a:spcBef>
              <a:spcAft>
                <a:spcPct val="0"/>
              </a:spcAft>
              <a:defRPr/>
            </a:pPr>
            <a:endParaRPr lang="it-IT" altLang="it-IT" sz="1600" dirty="0">
              <a:solidFill>
                <a:srgbClr val="000000"/>
              </a:solidFill>
              <a:latin typeface="Arial" panose="020B0604020202020204" pitchFamily="34" charset="0"/>
              <a:cs typeface="Arial" panose="020B0604020202020204" pitchFamily="34" charset="0"/>
            </a:endParaRPr>
          </a:p>
        </p:txBody>
      </p:sp>
      <p:pic>
        <p:nvPicPr>
          <p:cNvPr id="56323"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98675" y="-1"/>
            <a:ext cx="2245325" cy="182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nettore 2 3"/>
          <p:cNvCxnSpPr/>
          <p:nvPr/>
        </p:nvCxnSpPr>
        <p:spPr>
          <a:xfrm flipH="1" flipV="1">
            <a:off x="7956376" y="980728"/>
            <a:ext cx="432048" cy="86409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7848364" y="1829391"/>
            <a:ext cx="1080120" cy="461665"/>
          </a:xfrm>
          <a:prstGeom prst="rect">
            <a:avLst/>
          </a:prstGeom>
          <a:noFill/>
          <a:ln>
            <a:solidFill>
              <a:srgbClr val="FF0000"/>
            </a:solidFill>
          </a:ln>
        </p:spPr>
        <p:txBody>
          <a:bodyPr wrap="square" rtlCol="0">
            <a:spAutoFit/>
          </a:bodyPr>
          <a:lstStyle/>
          <a:p>
            <a:pPr eaLnBrk="0" fontAlgn="base" hangingPunct="0">
              <a:spcBef>
                <a:spcPct val="0"/>
              </a:spcBef>
              <a:spcAft>
                <a:spcPct val="0"/>
              </a:spcAft>
            </a:pPr>
            <a:r>
              <a:rPr lang="it-IT" sz="1200" dirty="0">
                <a:solidFill>
                  <a:srgbClr val="000000"/>
                </a:solidFill>
                <a:latin typeface="Arial" panose="020B0604020202020204" pitchFamily="34" charset="0"/>
                <a:cs typeface="Arial" panose="020B0604020202020204" pitchFamily="34" charset="0"/>
              </a:rPr>
              <a:t>Numerical Aperture</a:t>
            </a:r>
          </a:p>
        </p:txBody>
      </p:sp>
      <p:sp>
        <p:nvSpPr>
          <p:cNvPr id="3" name="Freccia a destra 2"/>
          <p:cNvSpPr/>
          <p:nvPr/>
        </p:nvSpPr>
        <p:spPr>
          <a:xfrm rot="19252836">
            <a:off x="6815929" y="1705041"/>
            <a:ext cx="498764" cy="3636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6335921" y="2117625"/>
            <a:ext cx="1275021" cy="584775"/>
          </a:xfrm>
          <a:prstGeom prst="rect">
            <a:avLst/>
          </a:prstGeom>
          <a:noFill/>
          <a:ln>
            <a:solidFill>
              <a:schemeClr val="accent1">
                <a:shade val="50000"/>
              </a:schemeClr>
            </a:solidFill>
          </a:ln>
        </p:spPr>
        <p:txBody>
          <a:bodyPr wrap="square" rtlCol="0">
            <a:spAutoFit/>
          </a:bodyPr>
          <a:lstStyle/>
          <a:p>
            <a:pPr algn="ctr"/>
            <a:r>
              <a:rPr lang="it-IT" sz="1600" dirty="0" smtClean="0">
                <a:solidFill>
                  <a:srgbClr val="FF0000"/>
                </a:solidFill>
                <a:latin typeface="Arial" panose="020B0604020202020204" pitchFamily="34" charset="0"/>
                <a:cs typeface="Arial" panose="020B0604020202020204" pitchFamily="34" charset="0"/>
              </a:rPr>
              <a:t>Diaphragm </a:t>
            </a:r>
            <a:r>
              <a:rPr lang="it-IT" sz="1600" dirty="0" err="1" smtClean="0">
                <a:solidFill>
                  <a:srgbClr val="FF0000"/>
                </a:solidFill>
                <a:latin typeface="Arial" panose="020B0604020202020204" pitchFamily="34" charset="0"/>
                <a:cs typeface="Arial" panose="020B0604020202020204" pitchFamily="34" charset="0"/>
              </a:rPr>
              <a:t>lever</a:t>
            </a:r>
            <a:endParaRPr lang="it-IT" sz="1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11033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68659" y="233796"/>
            <a:ext cx="8281555" cy="5262979"/>
          </a:xfrm>
          <a:prstGeom prst="rect">
            <a:avLst/>
          </a:prstGeom>
        </p:spPr>
        <p:txBody>
          <a:bodyPr wrap="square">
            <a:spAutoFit/>
          </a:bodyPr>
          <a:lstStyle/>
          <a:p>
            <a:pPr lvl="0" algn="ctr" eaLnBrk="0" fontAlgn="base" hangingPunct="0">
              <a:lnSpc>
                <a:spcPct val="200000"/>
              </a:lnSpc>
              <a:spcBef>
                <a:spcPct val="0"/>
              </a:spcBef>
              <a:spcAft>
                <a:spcPct val="0"/>
              </a:spcAft>
              <a:defRPr/>
            </a:pPr>
            <a:r>
              <a:rPr lang="it-IT" altLang="it-IT" sz="2400" dirty="0">
                <a:solidFill>
                  <a:srgbClr val="FF0000"/>
                </a:solidFill>
                <a:latin typeface="Arial" panose="020B0604020202020204" pitchFamily="34" charset="0"/>
                <a:cs typeface="Arial" panose="020B0604020202020204" pitchFamily="34" charset="0"/>
              </a:rPr>
              <a:t>(*) </a:t>
            </a:r>
            <a:r>
              <a:rPr lang="it-IT" altLang="it-IT" sz="2400" b="1" u="sng"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NEVER</a:t>
            </a:r>
            <a:r>
              <a:rPr lang="it-IT" altLang="it-IT" sz="24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altLang="it-IT" sz="2400" dirty="0" smtClean="0">
                <a:solidFill>
                  <a:srgbClr val="FF0000"/>
                </a:solidFill>
                <a:latin typeface="Arial" panose="020B0604020202020204" pitchFamily="34" charset="0"/>
                <a:cs typeface="Arial" panose="020B0604020202020204" pitchFamily="34" charset="0"/>
              </a:rPr>
              <a:t>USE </a:t>
            </a:r>
            <a:r>
              <a:rPr lang="it-IT" altLang="it-IT" sz="2400" dirty="0">
                <a:solidFill>
                  <a:srgbClr val="FF0000"/>
                </a:solidFill>
                <a:latin typeface="Arial" panose="020B0604020202020204" pitchFamily="34" charset="0"/>
                <a:cs typeface="Arial" panose="020B0604020202020204" pitchFamily="34" charset="0"/>
              </a:rPr>
              <a:t>CONDENSER </a:t>
            </a:r>
            <a:r>
              <a:rPr lang="it-IT" altLang="it-IT" sz="2400" dirty="0" smtClean="0">
                <a:solidFill>
                  <a:srgbClr val="FF0000"/>
                </a:solidFill>
                <a:latin typeface="Arial" panose="020B0604020202020204" pitchFamily="34" charset="0"/>
                <a:cs typeface="Arial" panose="020B0604020202020204" pitchFamily="34" charset="0"/>
              </a:rPr>
              <a:t>DIAPHRAGM</a:t>
            </a:r>
          </a:p>
          <a:p>
            <a:pPr lvl="0" algn="ctr" eaLnBrk="0" fontAlgn="base" hangingPunct="0">
              <a:lnSpc>
                <a:spcPct val="200000"/>
              </a:lnSpc>
              <a:spcBef>
                <a:spcPct val="0"/>
              </a:spcBef>
              <a:spcAft>
                <a:spcPct val="0"/>
              </a:spcAft>
              <a:defRPr/>
            </a:pPr>
            <a:r>
              <a:rPr lang="it-IT" altLang="it-IT" sz="2400" dirty="0" smtClean="0">
                <a:solidFill>
                  <a:srgbClr val="FF0000"/>
                </a:solidFill>
                <a:latin typeface="Arial" panose="020B0604020202020204" pitchFamily="34" charset="0"/>
                <a:cs typeface="Arial" panose="020B0604020202020204" pitchFamily="34" charset="0"/>
              </a:rPr>
              <a:t>(Aperture Diaphragm) </a:t>
            </a:r>
          </a:p>
          <a:p>
            <a:pPr lvl="0" algn="ctr" eaLnBrk="0" fontAlgn="base" hangingPunct="0">
              <a:lnSpc>
                <a:spcPct val="200000"/>
              </a:lnSpc>
              <a:spcBef>
                <a:spcPct val="0"/>
              </a:spcBef>
              <a:spcAft>
                <a:spcPct val="0"/>
              </a:spcAft>
              <a:defRPr/>
            </a:pPr>
            <a:r>
              <a:rPr lang="it-IT" altLang="it-IT" sz="2400" dirty="0" smtClean="0">
                <a:solidFill>
                  <a:srgbClr val="FF0000"/>
                </a:solidFill>
                <a:latin typeface="Arial" panose="020B0604020202020204" pitchFamily="34" charset="0"/>
                <a:cs typeface="Arial" panose="020B0604020202020204" pitchFamily="34" charset="0"/>
              </a:rPr>
              <a:t>TO </a:t>
            </a:r>
            <a:r>
              <a:rPr lang="it-IT" altLang="it-IT" sz="2400" dirty="0">
                <a:solidFill>
                  <a:srgbClr val="FF0000"/>
                </a:solidFill>
                <a:latin typeface="Arial" panose="020B0604020202020204" pitchFamily="34" charset="0"/>
                <a:cs typeface="Arial" panose="020B0604020202020204" pitchFamily="34" charset="0"/>
              </a:rPr>
              <a:t>ENHANCE OR DIMINISH THE LIGHT !!!!!!!  </a:t>
            </a:r>
            <a:endParaRPr lang="it-IT" altLang="it-IT" sz="2400" dirty="0" smtClean="0">
              <a:solidFill>
                <a:srgbClr val="FF0000"/>
              </a:solidFill>
              <a:latin typeface="Arial" panose="020B0604020202020204" pitchFamily="34" charset="0"/>
              <a:cs typeface="Arial" panose="020B0604020202020204" pitchFamily="34" charset="0"/>
            </a:endParaRPr>
          </a:p>
          <a:p>
            <a:pPr lvl="0" algn="ctr" eaLnBrk="0" fontAlgn="base" hangingPunct="0">
              <a:lnSpc>
                <a:spcPct val="200000"/>
              </a:lnSpc>
              <a:spcBef>
                <a:spcPct val="0"/>
              </a:spcBef>
              <a:spcAft>
                <a:spcPct val="0"/>
              </a:spcAft>
              <a:defRPr/>
            </a:pPr>
            <a:endParaRPr lang="it-IT" altLang="it-IT" sz="2400" u="sng" dirty="0" smtClean="0">
              <a:solidFill>
                <a:srgbClr val="FF0000"/>
              </a:solidFill>
              <a:latin typeface="Arial" panose="020B0604020202020204" pitchFamily="34" charset="0"/>
              <a:cs typeface="Arial" panose="020B0604020202020204" pitchFamily="34" charset="0"/>
            </a:endParaRPr>
          </a:p>
          <a:p>
            <a:pPr marL="342900" lvl="0" indent="-342900" eaLnBrk="0" fontAlgn="base" hangingPunct="0">
              <a:lnSpc>
                <a:spcPct val="200000"/>
              </a:lnSpc>
              <a:spcBef>
                <a:spcPct val="0"/>
              </a:spcBef>
              <a:spcAft>
                <a:spcPct val="0"/>
              </a:spcAft>
              <a:buFont typeface="Wingdings" panose="05000000000000000000" pitchFamily="2" charset="2"/>
              <a:buChar char="à"/>
              <a:defRPr/>
            </a:pPr>
            <a:endParaRPr lang="it-IT" altLang="it-IT" sz="2400" u="sng" dirty="0" smtClean="0">
              <a:solidFill>
                <a:srgbClr val="000000"/>
              </a:solidFill>
              <a:latin typeface="Arial" panose="020B0604020202020204" pitchFamily="34" charset="0"/>
              <a:cs typeface="Arial" panose="020B0604020202020204" pitchFamily="34" charset="0"/>
            </a:endParaRPr>
          </a:p>
          <a:p>
            <a:pPr lvl="0" eaLnBrk="0" fontAlgn="base" hangingPunct="0">
              <a:lnSpc>
                <a:spcPct val="200000"/>
              </a:lnSpc>
              <a:spcBef>
                <a:spcPct val="0"/>
              </a:spcBef>
              <a:spcAft>
                <a:spcPct val="0"/>
              </a:spcAft>
              <a:defRPr/>
            </a:pPr>
            <a:r>
              <a:rPr lang="it-IT" altLang="it-IT" sz="2400" u="sng" dirty="0" smtClean="0">
                <a:solidFill>
                  <a:srgbClr val="000000"/>
                </a:solidFill>
                <a:latin typeface="Arial" panose="020B0604020202020204" pitchFamily="34" charset="0"/>
                <a:cs typeface="Arial" panose="020B0604020202020204" pitchFamily="34" charset="0"/>
              </a:rPr>
              <a:t>use </a:t>
            </a:r>
            <a:r>
              <a:rPr lang="it-IT" altLang="it-IT" sz="2400" u="sng" dirty="0">
                <a:solidFill>
                  <a:srgbClr val="000000"/>
                </a:solidFill>
                <a:latin typeface="Arial" panose="020B0604020202020204" pitchFamily="34" charset="0"/>
                <a:cs typeface="Arial" panose="020B0604020202020204" pitchFamily="34" charset="0"/>
              </a:rPr>
              <a:t>N.D. </a:t>
            </a:r>
            <a:r>
              <a:rPr lang="it-IT" altLang="it-IT" sz="2400" u="sng" dirty="0" smtClean="0">
                <a:solidFill>
                  <a:srgbClr val="000000"/>
                </a:solidFill>
                <a:latin typeface="Arial" panose="020B0604020202020204" pitchFamily="34" charset="0"/>
                <a:cs typeface="Arial" panose="020B0604020202020204" pitchFamily="34" charset="0"/>
              </a:rPr>
              <a:t>(</a:t>
            </a:r>
            <a:r>
              <a:rPr lang="it-IT" altLang="it-IT" u="sng" dirty="0" smtClean="0">
                <a:solidFill>
                  <a:srgbClr val="000000"/>
                </a:solidFill>
                <a:latin typeface="Arial" panose="020B0604020202020204" pitchFamily="34" charset="0"/>
                <a:cs typeface="Arial" panose="020B0604020202020204" pitchFamily="34" charset="0"/>
              </a:rPr>
              <a:t>neutral </a:t>
            </a:r>
            <a:r>
              <a:rPr lang="it-IT" altLang="it-IT" u="sng" dirty="0" err="1" smtClean="0">
                <a:solidFill>
                  <a:srgbClr val="000000"/>
                </a:solidFill>
                <a:latin typeface="Arial" panose="020B0604020202020204" pitchFamily="34" charset="0"/>
                <a:cs typeface="Arial" panose="020B0604020202020204" pitchFamily="34" charset="0"/>
              </a:rPr>
              <a:t>density</a:t>
            </a:r>
            <a:r>
              <a:rPr lang="it-IT" altLang="it-IT" sz="2400" u="sng" dirty="0" smtClean="0">
                <a:solidFill>
                  <a:srgbClr val="000000"/>
                </a:solidFill>
                <a:latin typeface="Arial" panose="020B0604020202020204" pitchFamily="34" charset="0"/>
                <a:cs typeface="Arial" panose="020B0604020202020204" pitchFamily="34" charset="0"/>
              </a:rPr>
              <a:t>)</a:t>
            </a:r>
            <a:r>
              <a:rPr lang="it-IT" altLang="it-IT" u="sng" dirty="0" smtClean="0">
                <a:solidFill>
                  <a:srgbClr val="000000"/>
                </a:solidFill>
                <a:latin typeface="Arial" panose="020B0604020202020204" pitchFamily="34" charset="0"/>
                <a:cs typeface="Arial" panose="020B0604020202020204" pitchFamily="34" charset="0"/>
              </a:rPr>
              <a:t> </a:t>
            </a:r>
            <a:r>
              <a:rPr lang="it-IT" altLang="it-IT" sz="2400" u="sng" dirty="0" err="1">
                <a:solidFill>
                  <a:srgbClr val="000000"/>
                </a:solidFill>
                <a:latin typeface="Arial" panose="020B0604020202020204" pitchFamily="34" charset="0"/>
                <a:cs typeface="Arial" panose="020B0604020202020204" pitchFamily="34" charset="0"/>
              </a:rPr>
              <a:t>grey</a:t>
            </a:r>
            <a:r>
              <a:rPr lang="it-IT" altLang="it-IT" sz="1400" u="sng" dirty="0">
                <a:solidFill>
                  <a:srgbClr val="000000"/>
                </a:solidFill>
                <a:latin typeface="Arial" panose="020B0604020202020204" pitchFamily="34" charset="0"/>
                <a:cs typeface="Arial" panose="020B0604020202020204" pitchFamily="34" charset="0"/>
              </a:rPr>
              <a:t> </a:t>
            </a:r>
            <a:r>
              <a:rPr lang="it-IT" altLang="it-IT" sz="2400" u="sng" dirty="0" err="1" smtClean="0">
                <a:solidFill>
                  <a:srgbClr val="000000"/>
                </a:solidFill>
                <a:latin typeface="Arial" panose="020B0604020202020204" pitchFamily="34" charset="0"/>
                <a:cs typeface="Arial" panose="020B0604020202020204" pitchFamily="34" charset="0"/>
              </a:rPr>
              <a:t>filters</a:t>
            </a:r>
            <a:endParaRPr lang="it-IT" altLang="it-IT" sz="2400" u="sng" dirty="0" smtClean="0">
              <a:solidFill>
                <a:srgbClr val="000000"/>
              </a:solidFill>
              <a:latin typeface="Arial" panose="020B0604020202020204" pitchFamily="34" charset="0"/>
              <a:cs typeface="Arial" panose="020B0604020202020204" pitchFamily="34" charset="0"/>
            </a:endParaRPr>
          </a:p>
          <a:p>
            <a:pPr lvl="0" eaLnBrk="0" fontAlgn="base" hangingPunct="0">
              <a:lnSpc>
                <a:spcPct val="200000"/>
              </a:lnSpc>
              <a:spcBef>
                <a:spcPct val="0"/>
              </a:spcBef>
              <a:spcAft>
                <a:spcPct val="0"/>
              </a:spcAft>
              <a:defRPr/>
            </a:pPr>
            <a:r>
              <a:rPr lang="it-IT" altLang="it-IT" sz="2400" u="sng" dirty="0" err="1" smtClean="0">
                <a:solidFill>
                  <a:srgbClr val="000000"/>
                </a:solidFill>
                <a:latin typeface="Arial" panose="020B0604020202020204" pitchFamily="34" charset="0"/>
                <a:cs typeface="Arial" panose="020B0604020202020204" pitchFamily="34" charset="0"/>
              </a:rPr>
              <a:t>placed</a:t>
            </a:r>
            <a:r>
              <a:rPr lang="it-IT" altLang="it-IT" sz="2400" u="sng" dirty="0" smtClean="0">
                <a:solidFill>
                  <a:srgbClr val="000000"/>
                </a:solidFill>
                <a:latin typeface="Arial" panose="020B0604020202020204" pitchFamily="34" charset="0"/>
                <a:cs typeface="Arial" panose="020B0604020202020204" pitchFamily="34" charset="0"/>
              </a:rPr>
              <a:t> </a:t>
            </a:r>
            <a:r>
              <a:rPr lang="it-IT" altLang="it-IT" sz="2400" u="sng" dirty="0" err="1" smtClean="0">
                <a:solidFill>
                  <a:srgbClr val="000000"/>
                </a:solidFill>
                <a:latin typeface="Arial" panose="020B0604020202020204" pitchFamily="34" charset="0"/>
                <a:cs typeface="Arial" panose="020B0604020202020204" pitchFamily="34" charset="0"/>
              </a:rPr>
              <a:t>at</a:t>
            </a:r>
            <a:r>
              <a:rPr lang="it-IT" altLang="it-IT" sz="2400" u="sng" dirty="0" smtClean="0">
                <a:solidFill>
                  <a:srgbClr val="000000"/>
                </a:solidFill>
                <a:latin typeface="Arial" panose="020B0604020202020204" pitchFamily="34" charset="0"/>
                <a:cs typeface="Arial" panose="020B0604020202020204" pitchFamily="34" charset="0"/>
              </a:rPr>
              <a:t> Field Diaphragm </a:t>
            </a:r>
            <a:r>
              <a:rPr lang="it-IT" altLang="it-IT" sz="2400" u="sng" dirty="0" err="1" smtClean="0">
                <a:solidFill>
                  <a:srgbClr val="000000"/>
                </a:solidFill>
                <a:latin typeface="Arial" panose="020B0604020202020204" pitchFamily="34" charset="0"/>
                <a:cs typeface="Arial" panose="020B0604020202020204" pitchFamily="34" charset="0"/>
              </a:rPr>
              <a:t>level</a:t>
            </a:r>
            <a:endParaRPr lang="it-IT" sz="1200" dirty="0">
              <a:solidFill>
                <a:srgbClr val="000000"/>
              </a:solidFill>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3056" y="3397827"/>
            <a:ext cx="4100944" cy="3075708"/>
          </a:xfrm>
          <a:prstGeom prst="rect">
            <a:avLst/>
          </a:prstGeom>
        </p:spPr>
      </p:pic>
      <p:sp>
        <p:nvSpPr>
          <p:cNvPr id="5" name="Freccia a destra 4"/>
          <p:cNvSpPr/>
          <p:nvPr/>
        </p:nvSpPr>
        <p:spPr>
          <a:xfrm rot="12673598">
            <a:off x="7190510" y="5538355"/>
            <a:ext cx="519545" cy="6026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69031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95288" y="333375"/>
            <a:ext cx="842486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New Roman" panose="02020603050405020304" pitchFamily="18" charset="0"/>
              </a:defRPr>
            </a:lvl1pPr>
            <a:lvl2pPr marL="742950" indent="-285750">
              <a:defRPr sz="1200">
                <a:solidFill>
                  <a:schemeClr val="tx1"/>
                </a:solidFill>
                <a:latin typeface="Times New Roman" panose="02020603050405020304" pitchFamily="18" charset="0"/>
              </a:defRPr>
            </a:lvl2pPr>
            <a:lvl3pPr marL="1143000" indent="-228600">
              <a:defRPr sz="1200">
                <a:solidFill>
                  <a:schemeClr val="tx1"/>
                </a:solidFill>
                <a:latin typeface="Times New Roman" panose="02020603050405020304" pitchFamily="18" charset="0"/>
              </a:defRPr>
            </a:lvl3pPr>
            <a:lvl4pPr marL="1600200" indent="-228600">
              <a:defRPr sz="1200">
                <a:solidFill>
                  <a:schemeClr val="tx1"/>
                </a:solidFill>
                <a:latin typeface="Times New Roman" panose="02020603050405020304" pitchFamily="18" charset="0"/>
              </a:defRPr>
            </a:lvl4pPr>
            <a:lvl5pPr marL="2057400" indent="-22860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defRPr/>
            </a:pPr>
            <a:r>
              <a:rPr lang="en-US" altLang="it-IT" sz="2400" b="1"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 NOSEPIECE</a:t>
            </a:r>
          </a:p>
          <a:p>
            <a:pPr fontAlgn="base">
              <a:spcBef>
                <a:spcPct val="0"/>
              </a:spcBef>
              <a:spcAft>
                <a:spcPct val="0"/>
              </a:spcAft>
              <a:defRPr/>
            </a:pPr>
            <a:r>
              <a:rPr lang="en-US" altLang="it-IT" sz="2400" b="1"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 </a:t>
            </a:r>
          </a:p>
          <a:p>
            <a:pPr fontAlgn="base">
              <a:spcBef>
                <a:spcPct val="0"/>
              </a:spcBef>
              <a:spcAft>
                <a:spcPct val="0"/>
              </a:spcAft>
              <a:defRPr/>
            </a:pPr>
            <a:r>
              <a:rPr lang="en-US" altLang="it-IT" sz="2400" dirty="0" smtClean="0">
                <a:solidFill>
                  <a:srgbClr val="000000"/>
                </a:solidFill>
                <a:latin typeface="Arial" panose="020B0604020202020204" pitchFamily="34" charset="0"/>
                <a:cs typeface="Arial" panose="020B0604020202020204" pitchFamily="34" charset="0"/>
              </a:rPr>
              <a:t>It is an eccentric rotating body (</a:t>
            </a:r>
            <a:r>
              <a:rPr lang="en-US" altLang="it-IT" sz="2400" dirty="0" smtClean="0">
                <a:solidFill>
                  <a:srgbClr val="FF0000"/>
                </a:solidFill>
                <a:latin typeface="Arial" panose="020B0604020202020204" pitchFamily="34" charset="0"/>
                <a:cs typeface="Arial" panose="020B0604020202020204" pitchFamily="34" charset="0"/>
              </a:rPr>
              <a:t>“revolver")</a:t>
            </a:r>
            <a:r>
              <a:rPr lang="en-US" altLang="it-IT" sz="2400" dirty="0" smtClean="0">
                <a:solidFill>
                  <a:srgbClr val="000000"/>
                </a:solidFill>
                <a:latin typeface="Arial" panose="020B0604020202020204" pitchFamily="34" charset="0"/>
                <a:cs typeface="Arial" panose="020B0604020202020204" pitchFamily="34" charset="0"/>
              </a:rPr>
              <a:t> with several threaded holes in which you can enter the objectives. It lets you quickly change objective with a simple rotation of the eccentric</a:t>
            </a:r>
            <a:endParaRPr lang="it-IT" altLang="it-IT" sz="2400" dirty="0" smtClean="0">
              <a:solidFill>
                <a:srgbClr val="000000"/>
              </a:solidFill>
              <a:latin typeface="Arial" panose="020B0604020202020204" pitchFamily="34" charset="0"/>
              <a:cs typeface="Arial" panose="020B0604020202020204" pitchFamily="34" charset="0"/>
            </a:endParaRPr>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071813"/>
            <a:ext cx="484822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Line 8"/>
          <p:cNvSpPr>
            <a:spLocks noChangeShapeType="1"/>
          </p:cNvSpPr>
          <p:nvPr/>
        </p:nvSpPr>
        <p:spPr bwMode="auto">
          <a:xfrm>
            <a:off x="4356100" y="2852738"/>
            <a:ext cx="1439863" cy="1584325"/>
          </a:xfrm>
          <a:prstGeom prst="line">
            <a:avLst/>
          </a:prstGeom>
          <a:noFill/>
          <a:ln w="412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it-IT" sz="1200">
              <a:solidFill>
                <a:srgbClr val="000000"/>
              </a:solidFill>
            </a:endParaRPr>
          </a:p>
        </p:txBody>
      </p:sp>
    </p:spTree>
    <p:extLst>
      <p:ext uri="{BB962C8B-B14F-4D97-AF65-F5344CB8AC3E}">
        <p14:creationId xmlns:p14="http://schemas.microsoft.com/office/powerpoint/2010/main" val="34039138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29937" y="914400"/>
            <a:ext cx="7886700" cy="5078313"/>
          </a:xfrm>
          <a:prstGeom prst="rect">
            <a:avLst/>
          </a:prstGeom>
          <a:noFill/>
        </p:spPr>
        <p:txBody>
          <a:bodyPr wrap="square" rtlCol="0">
            <a:spAutoFit/>
          </a:bodyPr>
          <a:lstStyle/>
          <a:p>
            <a:pPr>
              <a:lnSpc>
                <a:spcPct val="150000"/>
              </a:lnSpc>
            </a:pPr>
            <a:r>
              <a:rPr lang="it-IT" sz="2400" dirty="0" smtClean="0">
                <a:latin typeface="Arial" panose="020B0604020202020204" pitchFamily="34" charset="0"/>
                <a:cs typeface="Arial" panose="020B0604020202020204" pitchFamily="34" charset="0"/>
              </a:rPr>
              <a:t>The </a:t>
            </a:r>
            <a:r>
              <a:rPr lang="it-IT" sz="2400" dirty="0" err="1" smtClean="0">
                <a:latin typeface="Arial" panose="020B0604020202020204" pitchFamily="34" charset="0"/>
                <a:cs typeface="Arial" panose="020B0604020202020204" pitchFamily="34" charset="0"/>
              </a:rPr>
              <a:t>optical</a:t>
            </a:r>
            <a:r>
              <a:rPr lang="it-IT" sz="2400" dirty="0" smtClean="0">
                <a:latin typeface="Arial" panose="020B0604020202020204" pitchFamily="34" charset="0"/>
                <a:cs typeface="Arial" panose="020B0604020202020204" pitchFamily="34" charset="0"/>
              </a:rPr>
              <a:t> </a:t>
            </a:r>
            <a:r>
              <a:rPr lang="it-IT" sz="2400" dirty="0" err="1" smtClean="0">
                <a:latin typeface="Arial" panose="020B0604020202020204" pitchFamily="34" charset="0"/>
                <a:cs typeface="Arial" panose="020B0604020202020204" pitchFamily="34" charset="0"/>
              </a:rPr>
              <a:t>microscope</a:t>
            </a:r>
            <a:r>
              <a:rPr lang="it-IT" sz="2400" dirty="0" smtClean="0">
                <a:latin typeface="Arial" panose="020B0604020202020204" pitchFamily="34" charset="0"/>
                <a:cs typeface="Arial" panose="020B0604020202020204" pitchFamily="34" charset="0"/>
              </a:rPr>
              <a:t> is a </a:t>
            </a:r>
            <a:r>
              <a:rPr lang="it-IT" sz="2400" dirty="0" err="1" smtClean="0">
                <a:latin typeface="Arial" panose="020B0604020202020204" pitchFamily="34" charset="0"/>
                <a:cs typeface="Arial" panose="020B0604020202020204" pitchFamily="34" charset="0"/>
              </a:rPr>
              <a:t>tool</a:t>
            </a:r>
            <a:r>
              <a:rPr lang="it-IT" sz="2400" dirty="0" smtClean="0">
                <a:latin typeface="Arial" panose="020B0604020202020204" pitchFamily="34" charset="0"/>
                <a:cs typeface="Arial" panose="020B0604020202020204" pitchFamily="34" charset="0"/>
              </a:rPr>
              <a:t> </a:t>
            </a:r>
            <a:r>
              <a:rPr lang="it-IT" sz="2400" dirty="0" err="1" smtClean="0">
                <a:latin typeface="Arial" panose="020B0604020202020204" pitchFamily="34" charset="0"/>
                <a:cs typeface="Arial" panose="020B0604020202020204" pitchFamily="34" charset="0"/>
              </a:rPr>
              <a:t>that</a:t>
            </a:r>
            <a:r>
              <a:rPr lang="it-IT" sz="2400" dirty="0" smtClean="0">
                <a:latin typeface="Arial" panose="020B0604020202020204" pitchFamily="34" charset="0"/>
                <a:cs typeface="Arial" panose="020B0604020202020204" pitchFamily="34" charset="0"/>
              </a:rPr>
              <a:t> </a:t>
            </a:r>
            <a:r>
              <a:rPr lang="it-IT" sz="2400" dirty="0" err="1" smtClean="0">
                <a:latin typeface="Arial" panose="020B0604020202020204" pitchFamily="34" charset="0"/>
                <a:cs typeface="Arial" panose="020B0604020202020204" pitchFamily="34" charset="0"/>
              </a:rPr>
              <a:t>enhance</a:t>
            </a:r>
            <a:r>
              <a:rPr lang="it-IT" sz="2400" dirty="0" smtClean="0">
                <a:latin typeface="Arial" panose="020B0604020202020204" pitchFamily="34" charset="0"/>
                <a:cs typeface="Arial" panose="020B0604020202020204" pitchFamily="34" charset="0"/>
              </a:rPr>
              <a:t> our </a:t>
            </a:r>
            <a:r>
              <a:rPr lang="en-US" sz="2400" dirty="0" smtClean="0">
                <a:latin typeface="Arial" panose="020B0604020202020204" pitchFamily="34" charset="0"/>
                <a:cs typeface="Arial" panose="020B0604020202020204" pitchFamily="34" charset="0"/>
              </a:rPr>
              <a:t>visual abilities in the microscopic world.</a:t>
            </a:r>
          </a:p>
          <a:p>
            <a:pPr>
              <a:lnSpc>
                <a:spcPct val="150000"/>
              </a:lnSpc>
            </a:pPr>
            <a:endParaRPr lang="en-US" sz="2400" dirty="0" smtClean="0">
              <a:latin typeface="Arial" panose="020B0604020202020204" pitchFamily="34" charset="0"/>
              <a:cs typeface="Arial" panose="020B0604020202020204" pitchFamily="34" charset="0"/>
            </a:endParaRPr>
          </a:p>
          <a:p>
            <a:pPr>
              <a:lnSpc>
                <a:spcPct val="150000"/>
              </a:lnSpc>
            </a:pPr>
            <a:r>
              <a:rPr lang="en-US" sz="2400" dirty="0">
                <a:latin typeface="Arial" panose="020B0604020202020204" pitchFamily="34" charset="0"/>
                <a:cs typeface="Arial" panose="020B0604020202020204" pitchFamily="34" charset="0"/>
              </a:rPr>
              <a:t>It doesn’t enlarge microscopic objects, but </a:t>
            </a:r>
            <a:r>
              <a:rPr lang="it-IT" sz="2400" dirty="0" err="1">
                <a:latin typeface="Arial" panose="020B0604020202020204" pitchFamily="34" charset="0"/>
                <a:cs typeface="Arial" panose="020B0604020202020204" pitchFamily="34" charset="0"/>
              </a:rPr>
              <a:t>give</a:t>
            </a:r>
            <a:r>
              <a:rPr lang="it-IT" sz="2400" dirty="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us</a:t>
            </a:r>
            <a:r>
              <a:rPr lang="it-IT" sz="2400" dirty="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enlarged</a:t>
            </a:r>
            <a:r>
              <a:rPr lang="it-IT" sz="2400" dirty="0">
                <a:latin typeface="Arial" panose="020B0604020202020204" pitchFamily="34" charset="0"/>
                <a:cs typeface="Arial" panose="020B0604020202020204" pitchFamily="34" charset="0"/>
              </a:rPr>
              <a:t> images of </a:t>
            </a:r>
            <a:r>
              <a:rPr lang="it-IT" sz="2400" dirty="0" err="1" smtClean="0">
                <a:latin typeface="Arial" panose="020B0604020202020204" pitchFamily="34" charset="0"/>
                <a:cs typeface="Arial" panose="020B0604020202020204" pitchFamily="34" charset="0"/>
              </a:rPr>
              <a:t>them</a:t>
            </a:r>
            <a:r>
              <a:rPr lang="it-IT" sz="2400" dirty="0" smtClean="0">
                <a:latin typeface="Arial" panose="020B0604020202020204" pitchFamily="34" charset="0"/>
                <a:cs typeface="Arial" panose="020B0604020202020204" pitchFamily="34" charset="0"/>
              </a:rPr>
              <a:t>.</a:t>
            </a:r>
            <a:endParaRPr lang="it-IT" sz="2400" dirty="0">
              <a:latin typeface="Arial" panose="020B0604020202020204" pitchFamily="34" charset="0"/>
              <a:cs typeface="Arial" panose="020B0604020202020204" pitchFamily="34" charset="0"/>
            </a:endParaRPr>
          </a:p>
          <a:p>
            <a:pPr>
              <a:lnSpc>
                <a:spcPct val="150000"/>
              </a:lnSpc>
            </a:pPr>
            <a:endParaRPr lang="en-US" sz="2400" dirty="0">
              <a:latin typeface="Arial" panose="020B0604020202020204" pitchFamily="34" charset="0"/>
              <a:cs typeface="Arial" panose="020B0604020202020204" pitchFamily="34" charset="0"/>
            </a:endParaRPr>
          </a:p>
          <a:p>
            <a:pPr>
              <a:lnSpc>
                <a:spcPct val="150000"/>
              </a:lnSpc>
            </a:pPr>
            <a:r>
              <a:rPr lang="it-IT" sz="2400" dirty="0" smtClean="0">
                <a:latin typeface="Arial" panose="020B0604020202020204" pitchFamily="34" charset="0"/>
                <a:cs typeface="Arial" panose="020B0604020202020204" pitchFamily="34" charset="0"/>
              </a:rPr>
              <a:t>Images </a:t>
            </a:r>
            <a:r>
              <a:rPr lang="it-IT" sz="2400" dirty="0" err="1" smtClean="0">
                <a:latin typeface="Arial" panose="020B0604020202020204" pitchFamily="34" charset="0"/>
                <a:cs typeface="Arial" panose="020B0604020202020204" pitchFamily="34" charset="0"/>
              </a:rPr>
              <a:t>producted</a:t>
            </a:r>
            <a:r>
              <a:rPr lang="it-IT" sz="2400" dirty="0" smtClean="0">
                <a:latin typeface="Arial" panose="020B0604020202020204" pitchFamily="34" charset="0"/>
                <a:cs typeface="Arial" panose="020B0604020202020204" pitchFamily="34" charset="0"/>
              </a:rPr>
              <a:t> from the </a:t>
            </a:r>
            <a:r>
              <a:rPr lang="it-IT" sz="2400" dirty="0" err="1" smtClean="0">
                <a:latin typeface="Arial" panose="020B0604020202020204" pitchFamily="34" charset="0"/>
                <a:cs typeface="Arial" panose="020B0604020202020204" pitchFamily="34" charset="0"/>
              </a:rPr>
              <a:t>microscope</a:t>
            </a:r>
            <a:r>
              <a:rPr lang="it-IT" sz="2400" dirty="0" smtClean="0">
                <a:latin typeface="Arial" panose="020B0604020202020204" pitchFamily="34" charset="0"/>
                <a:cs typeface="Arial" panose="020B0604020202020204" pitchFamily="34" charset="0"/>
              </a:rPr>
              <a:t> </a:t>
            </a:r>
            <a:r>
              <a:rPr lang="it-IT" sz="2400" dirty="0" err="1" smtClean="0">
                <a:latin typeface="Arial" panose="020B0604020202020204" pitchFamily="34" charset="0"/>
                <a:cs typeface="Arial" panose="020B0604020202020204" pitchFamily="34" charset="0"/>
              </a:rPr>
              <a:t>has</a:t>
            </a:r>
            <a:r>
              <a:rPr lang="it-IT" sz="2400" dirty="0" smtClean="0">
                <a:latin typeface="Arial" panose="020B0604020202020204" pitchFamily="34" charset="0"/>
                <a:cs typeface="Arial" panose="020B0604020202020204" pitchFamily="34" charset="0"/>
              </a:rPr>
              <a:t> </a:t>
            </a:r>
            <a:r>
              <a:rPr lang="it-IT" sz="2400" dirty="0" err="1" smtClean="0">
                <a:latin typeface="Arial" panose="020B0604020202020204" pitchFamily="34" charset="0"/>
                <a:cs typeface="Arial" panose="020B0604020202020204" pitchFamily="34" charset="0"/>
              </a:rPr>
              <a:t>also</a:t>
            </a:r>
            <a:r>
              <a:rPr lang="it-IT" sz="2400" dirty="0" smtClean="0">
                <a:latin typeface="Arial" panose="020B0604020202020204" pitchFamily="34" charset="0"/>
                <a:cs typeface="Arial" panose="020B0604020202020204" pitchFamily="34" charset="0"/>
              </a:rPr>
              <a:t> an </a:t>
            </a:r>
            <a:r>
              <a:rPr lang="it-IT" sz="2400" dirty="0" err="1" smtClean="0">
                <a:latin typeface="Arial" panose="020B0604020202020204" pitchFamily="34" charset="0"/>
                <a:cs typeface="Arial" panose="020B0604020202020204" pitchFamily="34" charset="0"/>
              </a:rPr>
              <a:t>important</a:t>
            </a:r>
            <a:r>
              <a:rPr lang="it-IT" sz="2400" dirty="0" smtClean="0">
                <a:latin typeface="Arial" panose="020B0604020202020204" pitchFamily="34" charset="0"/>
                <a:cs typeface="Arial" panose="020B0604020202020204" pitchFamily="34" charset="0"/>
              </a:rPr>
              <a:t> </a:t>
            </a:r>
            <a:r>
              <a:rPr lang="it-IT" sz="2400" dirty="0" err="1" smtClean="0">
                <a:latin typeface="Arial" panose="020B0604020202020204" pitchFamily="34" charset="0"/>
                <a:cs typeface="Arial" panose="020B0604020202020204" pitchFamily="34" charset="0"/>
              </a:rPr>
              <a:t>feature</a:t>
            </a:r>
            <a:r>
              <a:rPr lang="it-IT" sz="2400" dirty="0" smtClean="0">
                <a:latin typeface="Arial" panose="020B0604020202020204" pitchFamily="34" charset="0"/>
                <a:cs typeface="Arial" panose="020B0604020202020204" pitchFamily="34" charset="0"/>
              </a:rPr>
              <a:t>: </a:t>
            </a:r>
            <a:r>
              <a:rPr lang="it-IT" sz="2400" dirty="0" err="1" smtClean="0">
                <a:latin typeface="Arial" panose="020B0604020202020204" pitchFamily="34" charset="0"/>
                <a:cs typeface="Arial" panose="020B0604020202020204" pitchFamily="34" charset="0"/>
              </a:rPr>
              <a:t>they</a:t>
            </a:r>
            <a:r>
              <a:rPr lang="it-IT" sz="2400" dirty="0" smtClean="0">
                <a:latin typeface="Arial" panose="020B0604020202020204" pitchFamily="34" charset="0"/>
                <a:cs typeface="Arial" panose="020B0604020202020204" pitchFamily="34" charset="0"/>
              </a:rPr>
              <a:t> </a:t>
            </a:r>
            <a:r>
              <a:rPr lang="it-IT" sz="2400" dirty="0" err="1" smtClean="0">
                <a:latin typeface="Arial" panose="020B0604020202020204" pitchFamily="34" charset="0"/>
                <a:cs typeface="Arial" panose="020B0604020202020204" pitchFamily="34" charset="0"/>
              </a:rPr>
              <a:t>have</a:t>
            </a:r>
            <a:r>
              <a:rPr lang="it-IT" sz="2400" dirty="0" smtClean="0">
                <a:latin typeface="Arial" panose="020B0604020202020204" pitchFamily="34" charset="0"/>
                <a:cs typeface="Arial" panose="020B0604020202020204" pitchFamily="34" charset="0"/>
              </a:rPr>
              <a:t> a </a:t>
            </a:r>
            <a:r>
              <a:rPr lang="it-IT" sz="2400" dirty="0" err="1" smtClean="0">
                <a:latin typeface="Arial" panose="020B0604020202020204" pitchFamily="34" charset="0"/>
                <a:cs typeface="Arial" panose="020B0604020202020204" pitchFamily="34" charset="0"/>
              </a:rPr>
              <a:t>good</a:t>
            </a:r>
            <a:r>
              <a:rPr lang="it-IT" sz="2400" dirty="0" smtClean="0">
                <a:latin typeface="Arial" panose="020B0604020202020204" pitchFamily="34" charset="0"/>
                <a:cs typeface="Arial" panose="020B0604020202020204" pitchFamily="34" charset="0"/>
              </a:rPr>
              <a:t> resolution, </a:t>
            </a:r>
            <a:r>
              <a:rPr lang="it-IT" sz="2400" dirty="0" err="1" smtClean="0">
                <a:latin typeface="Arial" panose="020B0604020202020204" pitchFamily="34" charset="0"/>
                <a:cs typeface="Arial" panose="020B0604020202020204" pitchFamily="34" charset="0"/>
              </a:rPr>
              <a:t>better</a:t>
            </a:r>
            <a:r>
              <a:rPr lang="it-IT" sz="2400" dirty="0" smtClean="0">
                <a:latin typeface="Arial" panose="020B0604020202020204" pitchFamily="34" charset="0"/>
                <a:cs typeface="Arial" panose="020B0604020202020204" pitchFamily="34" charset="0"/>
              </a:rPr>
              <a:t> </a:t>
            </a:r>
            <a:r>
              <a:rPr lang="it-IT" sz="2400" dirty="0" err="1" smtClean="0">
                <a:latin typeface="Arial" panose="020B0604020202020204" pitchFamily="34" charset="0"/>
                <a:cs typeface="Arial" panose="020B0604020202020204" pitchFamily="34" charset="0"/>
              </a:rPr>
              <a:t>than</a:t>
            </a:r>
            <a:r>
              <a:rPr lang="it-IT" sz="2400" dirty="0" smtClean="0">
                <a:latin typeface="Arial" panose="020B0604020202020204" pitchFamily="34" charset="0"/>
                <a:cs typeface="Arial" panose="020B0604020202020204" pitchFamily="34" charset="0"/>
              </a:rPr>
              <a:t> </a:t>
            </a:r>
            <a:r>
              <a:rPr lang="it-IT" sz="2400" dirty="0" err="1" smtClean="0">
                <a:latin typeface="Arial" panose="020B0604020202020204" pitchFamily="34" charset="0"/>
                <a:cs typeface="Arial" panose="020B0604020202020204" pitchFamily="34" charset="0"/>
              </a:rPr>
              <a:t>that</a:t>
            </a:r>
            <a:r>
              <a:rPr lang="it-IT" sz="2400" dirty="0" smtClean="0">
                <a:latin typeface="Arial" panose="020B0604020202020204" pitchFamily="34" charset="0"/>
                <a:cs typeface="Arial" panose="020B0604020202020204" pitchFamily="34" charset="0"/>
              </a:rPr>
              <a:t> of our eyes.</a:t>
            </a:r>
            <a:endParaRPr lang="it-IT"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967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Rectangle 4"/>
          <p:cNvSpPr>
            <a:spLocks noChangeArrowheads="1"/>
          </p:cNvSpPr>
          <p:nvPr/>
        </p:nvSpPr>
        <p:spPr bwMode="auto">
          <a:xfrm>
            <a:off x="323850" y="457376"/>
            <a:ext cx="6408738" cy="4524315"/>
          </a:xfrm>
          <a:prstGeom prst="rect">
            <a:avLst/>
          </a:prstGeom>
          <a:noFill/>
          <a:ln w="9525">
            <a:noFill/>
            <a:miter lim="800000"/>
            <a:headEnd/>
            <a:tailEnd/>
          </a:ln>
          <a:effec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fontAlgn="base">
              <a:spcBef>
                <a:spcPct val="0"/>
              </a:spcBef>
              <a:spcAft>
                <a:spcPct val="0"/>
              </a:spcAft>
              <a:buFontTx/>
              <a:buNone/>
              <a:defRPr/>
            </a:pPr>
            <a:r>
              <a:rPr lang="en-US" altLang="it-IT" sz="2800" b="1" dirty="0" smtClean="0">
                <a:solidFill>
                  <a:srgbClr val="0033CC"/>
                </a:solidFill>
                <a:effectLst>
                  <a:outerShdw blurRad="38100" dist="38100" dir="2700000" algn="tl">
                    <a:srgbClr val="C0C0C0"/>
                  </a:outerShdw>
                </a:effectLst>
                <a:latin typeface="Arial" panose="020B0604020202020204" pitchFamily="34" charset="0"/>
                <a:cs typeface="Arial" panose="020B0604020202020204" pitchFamily="34" charset="0"/>
              </a:rPr>
              <a:t>OBJECTIVE</a:t>
            </a:r>
          </a:p>
          <a:p>
            <a:pPr algn="just" fontAlgn="base">
              <a:spcBef>
                <a:spcPct val="0"/>
              </a:spcBef>
              <a:spcAft>
                <a:spcPct val="0"/>
              </a:spcAft>
              <a:buFontTx/>
              <a:buNone/>
              <a:defRPr/>
            </a:pPr>
            <a:endParaRPr lang="en-US" altLang="it-IT" sz="2000" b="1"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endParaRPr>
          </a:p>
          <a:p>
            <a:pPr algn="just" fontAlgn="base">
              <a:lnSpc>
                <a:spcPct val="150000"/>
              </a:lnSpc>
              <a:spcBef>
                <a:spcPct val="0"/>
              </a:spcBef>
              <a:spcAft>
                <a:spcPct val="0"/>
              </a:spcAft>
              <a:buFontTx/>
              <a:buNone/>
              <a:defRPr/>
            </a:pPr>
            <a:r>
              <a:rPr lang="en-US" altLang="it-IT" sz="2000" dirty="0" smtClean="0">
                <a:solidFill>
                  <a:srgbClr val="000000"/>
                </a:solidFill>
                <a:latin typeface="Arial" panose="020B0604020202020204" pitchFamily="34" charset="0"/>
                <a:cs typeface="Arial" panose="020B0604020202020204" pitchFamily="34" charset="0"/>
              </a:rPr>
              <a:t>Optical system of short focal length, large angle of light cone collection (NA: 0.15 </a:t>
            </a:r>
            <a:r>
              <a:rPr lang="en-US" altLang="it-IT" sz="2000" dirty="0" smtClean="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en-US" altLang="it-IT" sz="2000" dirty="0" smtClean="0">
                <a:solidFill>
                  <a:srgbClr val="000000"/>
                </a:solidFill>
                <a:latin typeface="Arial" panose="020B0604020202020204" pitchFamily="34" charset="0"/>
                <a:cs typeface="Arial" panose="020B0604020202020204" pitchFamily="34" charset="0"/>
              </a:rPr>
              <a:t>1.4) </a:t>
            </a:r>
          </a:p>
          <a:p>
            <a:pPr algn="just" fontAlgn="base">
              <a:lnSpc>
                <a:spcPct val="150000"/>
              </a:lnSpc>
              <a:spcBef>
                <a:spcPct val="0"/>
              </a:spcBef>
              <a:spcAft>
                <a:spcPct val="0"/>
              </a:spcAft>
              <a:buFontTx/>
              <a:buNone/>
              <a:defRPr/>
            </a:pPr>
            <a:endParaRPr lang="en-US" altLang="it-IT" sz="2000" dirty="0" smtClean="0">
              <a:solidFill>
                <a:srgbClr val="000000"/>
              </a:solidFill>
              <a:latin typeface="Arial" panose="020B0604020202020204" pitchFamily="34" charset="0"/>
              <a:cs typeface="Arial" panose="020B0604020202020204" pitchFamily="34" charset="0"/>
            </a:endParaRPr>
          </a:p>
          <a:p>
            <a:pPr algn="just" fontAlgn="base">
              <a:lnSpc>
                <a:spcPct val="150000"/>
              </a:lnSpc>
              <a:spcBef>
                <a:spcPct val="0"/>
              </a:spcBef>
              <a:spcAft>
                <a:spcPct val="0"/>
              </a:spcAft>
              <a:buFontTx/>
              <a:buNone/>
              <a:defRPr/>
            </a:pPr>
            <a:r>
              <a:rPr lang="en-US" altLang="it-IT" sz="2000" dirty="0" smtClean="0">
                <a:solidFill>
                  <a:srgbClr val="000000"/>
                </a:solidFill>
                <a:latin typeface="Arial" panose="020B0604020202020204" pitchFamily="34" charset="0"/>
                <a:cs typeface="Arial" panose="020B0604020202020204" pitchFamily="34" charset="0"/>
              </a:rPr>
              <a:t>It forms an image, enlarged and inverted of the observed object. </a:t>
            </a:r>
          </a:p>
          <a:p>
            <a:pPr algn="just" fontAlgn="base">
              <a:lnSpc>
                <a:spcPct val="150000"/>
              </a:lnSpc>
              <a:spcBef>
                <a:spcPct val="0"/>
              </a:spcBef>
              <a:spcAft>
                <a:spcPct val="0"/>
              </a:spcAft>
              <a:buFontTx/>
              <a:buNone/>
              <a:defRPr/>
            </a:pPr>
            <a:endParaRPr lang="en-US" altLang="it-IT" sz="2000" dirty="0">
              <a:solidFill>
                <a:srgbClr val="000000"/>
              </a:solidFill>
              <a:latin typeface="Arial" panose="020B0604020202020204" pitchFamily="34" charset="0"/>
              <a:cs typeface="Arial" panose="020B0604020202020204" pitchFamily="34" charset="0"/>
            </a:endParaRPr>
          </a:p>
          <a:p>
            <a:pPr algn="just" fontAlgn="base">
              <a:lnSpc>
                <a:spcPct val="150000"/>
              </a:lnSpc>
              <a:spcBef>
                <a:spcPct val="0"/>
              </a:spcBef>
              <a:spcAft>
                <a:spcPct val="0"/>
              </a:spcAft>
              <a:buFontTx/>
              <a:buNone/>
              <a:defRPr/>
            </a:pPr>
            <a:r>
              <a:rPr lang="en-US" altLang="it-IT" sz="2000" dirty="0" smtClean="0">
                <a:solidFill>
                  <a:srgbClr val="000000"/>
                </a:solidFill>
                <a:latin typeface="Arial" panose="020B0604020202020204" pitchFamily="34" charset="0"/>
                <a:cs typeface="Arial" panose="020B0604020202020204" pitchFamily="34" charset="0"/>
              </a:rPr>
              <a:t>It consists of more lenses, opportunely combined to correct aberrations.</a:t>
            </a:r>
            <a:endParaRPr lang="it-IT" altLang="it-IT" sz="2000" dirty="0" smtClean="0">
              <a:solidFill>
                <a:srgbClr val="000000"/>
              </a:solidFill>
              <a:latin typeface="Arial" panose="020B0604020202020204" pitchFamily="34" charset="0"/>
              <a:cs typeface="Arial" panose="020B0604020202020204" pitchFamily="34" charset="0"/>
            </a:endParaRPr>
          </a:p>
        </p:txBody>
      </p:sp>
      <p:pic>
        <p:nvPicPr>
          <p:cNvPr id="59395" name="Picture 6" descr="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96115"/>
            <a:ext cx="2411412" cy="383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1099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p:cNvSpPr txBox="1">
            <a:spLocks noChangeArrowheads="1"/>
          </p:cNvSpPr>
          <p:nvPr/>
        </p:nvSpPr>
        <p:spPr bwMode="auto">
          <a:xfrm>
            <a:off x="611188" y="1252538"/>
            <a:ext cx="3455987"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50000"/>
              </a:spcBef>
              <a:spcAft>
                <a:spcPct val="0"/>
              </a:spcAft>
              <a:buFontTx/>
              <a:buNone/>
            </a:pPr>
            <a:endParaRPr lang="it-IT" altLang="it-IT" sz="1200">
              <a:solidFill>
                <a:srgbClr val="000000"/>
              </a:solidFill>
            </a:endParaRPr>
          </a:p>
        </p:txBody>
      </p:sp>
      <p:grpSp>
        <p:nvGrpSpPr>
          <p:cNvPr id="60419" name="Group 9"/>
          <p:cNvGrpSpPr>
            <a:grpSpLocks/>
          </p:cNvGrpSpPr>
          <p:nvPr/>
        </p:nvGrpSpPr>
        <p:grpSpPr bwMode="auto">
          <a:xfrm>
            <a:off x="1187450" y="3068638"/>
            <a:ext cx="6192838" cy="3789362"/>
            <a:chOff x="158" y="663"/>
            <a:chExt cx="5444" cy="2896"/>
          </a:xfrm>
        </p:grpSpPr>
        <p:pic>
          <p:nvPicPr>
            <p:cNvPr id="604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 y="663"/>
              <a:ext cx="5444" cy="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23" name="Text Box 6"/>
            <p:cNvSpPr txBox="1">
              <a:spLocks noChangeArrowheads="1"/>
            </p:cNvSpPr>
            <p:nvPr/>
          </p:nvSpPr>
          <p:spPr bwMode="auto">
            <a:xfrm>
              <a:off x="3062" y="844"/>
              <a:ext cx="2133" cy="2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50000"/>
                </a:spcBef>
                <a:spcAft>
                  <a:spcPct val="0"/>
                </a:spcAft>
                <a:buFontTx/>
                <a:buNone/>
              </a:pPr>
              <a:endParaRPr lang="it-IT" altLang="it-IT" sz="1200">
                <a:solidFill>
                  <a:srgbClr val="000000"/>
                </a:solidFill>
              </a:endParaRPr>
            </a:p>
          </p:txBody>
        </p:sp>
        <p:sp>
          <p:nvSpPr>
            <p:cNvPr id="60424" name="Text Box 7"/>
            <p:cNvSpPr txBox="1">
              <a:spLocks noChangeArrowheads="1"/>
            </p:cNvSpPr>
            <p:nvPr/>
          </p:nvSpPr>
          <p:spPr bwMode="auto">
            <a:xfrm>
              <a:off x="385" y="844"/>
              <a:ext cx="2175" cy="2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50000"/>
                </a:spcBef>
                <a:spcAft>
                  <a:spcPct val="0"/>
                </a:spcAft>
                <a:buFontTx/>
                <a:buNone/>
              </a:pPr>
              <a:endParaRPr lang="it-IT" altLang="it-IT" sz="1200">
                <a:solidFill>
                  <a:srgbClr val="000000"/>
                </a:solidFill>
              </a:endParaRPr>
            </a:p>
          </p:txBody>
        </p:sp>
      </p:grpSp>
      <p:sp>
        <p:nvSpPr>
          <p:cNvPr id="60420" name="Text Box 8"/>
          <p:cNvSpPr txBox="1">
            <a:spLocks noChangeArrowheads="1"/>
          </p:cNvSpPr>
          <p:nvPr/>
        </p:nvSpPr>
        <p:spPr bwMode="auto">
          <a:xfrm>
            <a:off x="1908175" y="3141663"/>
            <a:ext cx="6265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50000"/>
              </a:spcBef>
              <a:spcAft>
                <a:spcPct val="0"/>
              </a:spcAft>
              <a:buFontTx/>
              <a:buNone/>
            </a:pPr>
            <a:r>
              <a:rPr lang="it-IT" altLang="it-IT" sz="2400" dirty="0">
                <a:solidFill>
                  <a:srgbClr val="000000"/>
                </a:solidFill>
              </a:rPr>
              <a:t>DRY (air)                         OIL</a:t>
            </a:r>
          </a:p>
        </p:txBody>
      </p:sp>
      <p:sp>
        <p:nvSpPr>
          <p:cNvPr id="60421" name="Rectangle 10"/>
          <p:cNvSpPr>
            <a:spLocks noChangeArrowheads="1"/>
          </p:cNvSpPr>
          <p:nvPr/>
        </p:nvSpPr>
        <p:spPr bwMode="auto">
          <a:xfrm>
            <a:off x="611188" y="161198"/>
            <a:ext cx="7705725"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lnSpc>
                <a:spcPct val="145000"/>
              </a:lnSpc>
              <a:spcBef>
                <a:spcPct val="0"/>
              </a:spcBef>
              <a:spcAft>
                <a:spcPct val="0"/>
              </a:spcAft>
              <a:buFontTx/>
              <a:buNone/>
            </a:pPr>
            <a:r>
              <a:rPr lang="en-US" altLang="it-IT" sz="2000" dirty="0">
                <a:solidFill>
                  <a:srgbClr val="000000"/>
                </a:solidFill>
                <a:latin typeface="Arial" panose="020B0604020202020204" pitchFamily="34" charset="0"/>
                <a:cs typeface="Arial" panose="020B0604020202020204" pitchFamily="34" charset="0"/>
              </a:rPr>
              <a:t>The objectives operating in normal environmental conditions (in air) are called </a:t>
            </a:r>
            <a:r>
              <a:rPr lang="en-US" altLang="it-IT" sz="2000" b="1" dirty="0">
                <a:solidFill>
                  <a:srgbClr val="009242"/>
                </a:solidFill>
                <a:latin typeface="Arial" panose="020B0604020202020204" pitchFamily="34" charset="0"/>
                <a:cs typeface="Arial" panose="020B0604020202020204" pitchFamily="34" charset="0"/>
              </a:rPr>
              <a:t>"</a:t>
            </a:r>
            <a:r>
              <a:rPr lang="en-US" altLang="it-IT" sz="2000" b="1" dirty="0" smtClean="0">
                <a:solidFill>
                  <a:srgbClr val="009242"/>
                </a:solidFill>
                <a:latin typeface="Arial" panose="020B0604020202020204" pitchFamily="34" charset="0"/>
                <a:cs typeface="Arial" panose="020B0604020202020204" pitchFamily="34" charset="0"/>
              </a:rPr>
              <a:t>dry objectives".</a:t>
            </a:r>
            <a:r>
              <a:rPr lang="en-US" altLang="it-IT" sz="2000" dirty="0" smtClean="0">
                <a:solidFill>
                  <a:srgbClr val="000000"/>
                </a:solidFill>
                <a:latin typeface="Arial" panose="020B0604020202020204" pitchFamily="34" charset="0"/>
                <a:cs typeface="Arial" panose="020B0604020202020204" pitchFamily="34" charset="0"/>
              </a:rPr>
              <a:t> </a:t>
            </a:r>
          </a:p>
          <a:p>
            <a:pPr fontAlgn="base">
              <a:lnSpc>
                <a:spcPct val="145000"/>
              </a:lnSpc>
              <a:spcBef>
                <a:spcPct val="0"/>
              </a:spcBef>
              <a:spcAft>
                <a:spcPct val="0"/>
              </a:spcAft>
              <a:buFontTx/>
              <a:buNone/>
            </a:pPr>
            <a:endParaRPr lang="en-US" altLang="it-IT" sz="2000" dirty="0" smtClean="0">
              <a:solidFill>
                <a:srgbClr val="000000"/>
              </a:solidFill>
              <a:latin typeface="Arial" panose="020B0604020202020204" pitchFamily="34" charset="0"/>
              <a:cs typeface="Arial" panose="020B0604020202020204" pitchFamily="34" charset="0"/>
            </a:endParaRPr>
          </a:p>
          <a:p>
            <a:pPr fontAlgn="base">
              <a:lnSpc>
                <a:spcPct val="145000"/>
              </a:lnSpc>
              <a:spcBef>
                <a:spcPct val="0"/>
              </a:spcBef>
              <a:spcAft>
                <a:spcPct val="0"/>
              </a:spcAft>
              <a:buFontTx/>
              <a:buNone/>
            </a:pPr>
            <a:r>
              <a:rPr lang="en-US" altLang="it-IT" sz="2000" dirty="0" smtClean="0">
                <a:solidFill>
                  <a:srgbClr val="000000"/>
                </a:solidFill>
                <a:latin typeface="Arial" panose="020B0604020202020204" pitchFamily="34" charset="0"/>
                <a:cs typeface="Arial" panose="020B0604020202020204" pitchFamily="34" charset="0"/>
              </a:rPr>
              <a:t>To </a:t>
            </a:r>
            <a:r>
              <a:rPr lang="en-US" altLang="it-IT" sz="2000" dirty="0">
                <a:solidFill>
                  <a:srgbClr val="000000"/>
                </a:solidFill>
                <a:latin typeface="Arial" panose="020B0604020202020204" pitchFamily="34" charset="0"/>
                <a:cs typeface="Arial" panose="020B0604020202020204" pitchFamily="34" charset="0"/>
              </a:rPr>
              <a:t>increase the angle of light collection we have </a:t>
            </a:r>
            <a:r>
              <a:rPr lang="en-US" altLang="it-IT" sz="2000" b="1" dirty="0">
                <a:solidFill>
                  <a:srgbClr val="FF0000"/>
                </a:solidFill>
                <a:latin typeface="Arial" panose="020B0604020202020204" pitchFamily="34" charset="0"/>
                <a:cs typeface="Arial" panose="020B0604020202020204" pitchFamily="34" charset="0"/>
              </a:rPr>
              <a:t>"</a:t>
            </a:r>
            <a:r>
              <a:rPr lang="en-US" altLang="it-IT" sz="2000" b="1" dirty="0" smtClean="0">
                <a:solidFill>
                  <a:srgbClr val="FF0000"/>
                </a:solidFill>
                <a:latin typeface="Arial" panose="020B0604020202020204" pitchFamily="34" charset="0"/>
                <a:cs typeface="Arial" panose="020B0604020202020204" pitchFamily="34" charset="0"/>
              </a:rPr>
              <a:t>immersion objectives’’, </a:t>
            </a:r>
            <a:r>
              <a:rPr lang="en-US" altLang="it-IT" sz="2000" dirty="0" smtClean="0">
                <a:solidFill>
                  <a:srgbClr val="000000"/>
                </a:solidFill>
                <a:latin typeface="Arial" panose="020B0604020202020204" pitchFamily="34" charset="0"/>
                <a:cs typeface="Arial" panose="020B0604020202020204" pitchFamily="34" charset="0"/>
              </a:rPr>
              <a:t>to </a:t>
            </a:r>
            <a:r>
              <a:rPr lang="en-US" altLang="it-IT" sz="2000" dirty="0">
                <a:solidFill>
                  <a:srgbClr val="000000"/>
                </a:solidFill>
                <a:latin typeface="Arial" panose="020B0604020202020204" pitchFamily="34" charset="0"/>
                <a:cs typeface="Arial" panose="020B0604020202020204" pitchFamily="34" charset="0"/>
              </a:rPr>
              <a:t>be used with a coupling fluid (</a:t>
            </a:r>
            <a:r>
              <a:rPr lang="en-US" altLang="it-IT" sz="2000" dirty="0">
                <a:solidFill>
                  <a:srgbClr val="FF0000"/>
                </a:solidFill>
                <a:latin typeface="Arial" panose="020B0604020202020204" pitchFamily="34" charset="0"/>
                <a:cs typeface="Arial" panose="020B0604020202020204" pitchFamily="34" charset="0"/>
              </a:rPr>
              <a:t>oil</a:t>
            </a:r>
            <a:r>
              <a:rPr lang="en-US" altLang="it-IT" sz="2000" dirty="0">
                <a:solidFill>
                  <a:srgbClr val="000000"/>
                </a:solidFill>
                <a:latin typeface="Arial" panose="020B0604020202020204" pitchFamily="34" charset="0"/>
                <a:cs typeface="Arial" panose="020B0604020202020204" pitchFamily="34" charset="0"/>
              </a:rPr>
              <a:t>, </a:t>
            </a:r>
            <a:r>
              <a:rPr lang="en-US" altLang="it-IT" sz="2000" dirty="0">
                <a:solidFill>
                  <a:srgbClr val="FF0000"/>
                </a:solidFill>
                <a:latin typeface="Arial" panose="020B0604020202020204" pitchFamily="34" charset="0"/>
                <a:cs typeface="Arial" panose="020B0604020202020204" pitchFamily="34" charset="0"/>
              </a:rPr>
              <a:t>water</a:t>
            </a:r>
            <a:r>
              <a:rPr lang="en-US" altLang="it-IT" sz="2000" dirty="0">
                <a:solidFill>
                  <a:srgbClr val="000000"/>
                </a:solidFill>
                <a:latin typeface="Arial" panose="020B0604020202020204" pitchFamily="34" charset="0"/>
                <a:cs typeface="Arial" panose="020B0604020202020204" pitchFamily="34" charset="0"/>
              </a:rPr>
              <a:t> or </a:t>
            </a:r>
            <a:r>
              <a:rPr lang="en-US" altLang="it-IT" sz="2000" dirty="0">
                <a:solidFill>
                  <a:srgbClr val="FF0000"/>
                </a:solidFill>
                <a:latin typeface="Arial" panose="020B0604020202020204" pitchFamily="34" charset="0"/>
                <a:cs typeface="Arial" panose="020B0604020202020204" pitchFamily="34" charset="0"/>
              </a:rPr>
              <a:t>glycerin</a:t>
            </a:r>
            <a:r>
              <a:rPr lang="en-US" altLang="it-IT" sz="2000" dirty="0">
                <a:solidFill>
                  <a:srgbClr val="000000"/>
                </a:solidFill>
                <a:latin typeface="Arial" panose="020B0604020202020204" pitchFamily="34" charset="0"/>
                <a:cs typeface="Arial" panose="020B0604020202020204" pitchFamily="34" charset="0"/>
              </a:rPr>
              <a:t>) between specimen and objective.</a:t>
            </a:r>
          </a:p>
        </p:txBody>
      </p:sp>
      <p:sp>
        <p:nvSpPr>
          <p:cNvPr id="2" name="CasellaDiTesto 1"/>
          <p:cNvSpPr txBox="1"/>
          <p:nvPr/>
        </p:nvSpPr>
        <p:spPr>
          <a:xfrm>
            <a:off x="2178211" y="5268158"/>
            <a:ext cx="504553" cy="369332"/>
          </a:xfrm>
          <a:prstGeom prst="rect">
            <a:avLst/>
          </a:prstGeom>
          <a:solidFill>
            <a:schemeClr val="bg1"/>
          </a:solidFill>
        </p:spPr>
        <p:txBody>
          <a:bodyPr wrap="square" rtlCol="0">
            <a:spAutoFit/>
          </a:bodyPr>
          <a:lstStyle/>
          <a:p>
            <a:pPr eaLnBrk="0" fontAlgn="base" hangingPunct="0">
              <a:spcBef>
                <a:spcPct val="0"/>
              </a:spcBef>
              <a:spcAft>
                <a:spcPct val="0"/>
              </a:spcAft>
            </a:pPr>
            <a:r>
              <a:rPr lang="it-IT" dirty="0">
                <a:solidFill>
                  <a:srgbClr val="000000"/>
                </a:solidFill>
              </a:rPr>
              <a:t>Air</a:t>
            </a:r>
          </a:p>
        </p:txBody>
      </p:sp>
      <p:sp>
        <p:nvSpPr>
          <p:cNvPr id="10" name="CasellaDiTesto 9"/>
          <p:cNvSpPr txBox="1"/>
          <p:nvPr/>
        </p:nvSpPr>
        <p:spPr>
          <a:xfrm>
            <a:off x="5597035" y="5235107"/>
            <a:ext cx="504553" cy="369332"/>
          </a:xfrm>
          <a:prstGeom prst="rect">
            <a:avLst/>
          </a:prstGeom>
          <a:solidFill>
            <a:schemeClr val="bg1"/>
          </a:solidFill>
        </p:spPr>
        <p:txBody>
          <a:bodyPr wrap="square" rtlCol="0">
            <a:spAutoFit/>
          </a:bodyPr>
          <a:lstStyle/>
          <a:p>
            <a:pPr eaLnBrk="0" fontAlgn="base" hangingPunct="0">
              <a:spcBef>
                <a:spcPct val="0"/>
              </a:spcBef>
              <a:spcAft>
                <a:spcPct val="0"/>
              </a:spcAft>
            </a:pPr>
            <a:r>
              <a:rPr lang="it-IT" dirty="0" err="1">
                <a:solidFill>
                  <a:srgbClr val="000000"/>
                </a:solidFill>
              </a:rPr>
              <a:t>Oil</a:t>
            </a:r>
            <a:endParaRPr lang="it-IT" dirty="0">
              <a:solidFill>
                <a:srgbClr val="000000"/>
              </a:solidFill>
            </a:endParaRPr>
          </a:p>
        </p:txBody>
      </p:sp>
      <p:cxnSp>
        <p:nvCxnSpPr>
          <p:cNvPr id="4" name="Connettore 2 3"/>
          <p:cNvCxnSpPr/>
          <p:nvPr/>
        </p:nvCxnSpPr>
        <p:spPr>
          <a:xfrm flipH="1" flipV="1">
            <a:off x="5587268" y="5670541"/>
            <a:ext cx="615228" cy="141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6168433" y="5452823"/>
            <a:ext cx="1134738" cy="369332"/>
          </a:xfrm>
          <a:prstGeom prst="rect">
            <a:avLst/>
          </a:prstGeom>
          <a:noFill/>
        </p:spPr>
        <p:txBody>
          <a:bodyPr wrap="square" rtlCol="0">
            <a:spAutoFit/>
          </a:bodyPr>
          <a:lstStyle/>
          <a:p>
            <a:r>
              <a:rPr lang="it-IT" dirty="0" smtClean="0"/>
              <a:t>specimen</a:t>
            </a:r>
            <a:endParaRPr lang="it-IT" dirty="0"/>
          </a:p>
        </p:txBody>
      </p:sp>
    </p:spTree>
    <p:extLst>
      <p:ext uri="{BB962C8B-B14F-4D97-AF65-F5344CB8AC3E}">
        <p14:creationId xmlns:p14="http://schemas.microsoft.com/office/powerpoint/2010/main" val="41614472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74825" y="1425575"/>
            <a:ext cx="352425" cy="11113"/>
          </a:xfrm>
          <a:custGeom>
            <a:avLst/>
            <a:gdLst>
              <a:gd name="connsiteX0" fmla="*/ 0 w 398206"/>
              <a:gd name="connsiteY0" fmla="*/ 0 h 12700"/>
              <a:gd name="connsiteX1" fmla="*/ 398206 w 398206"/>
              <a:gd name="connsiteY1" fmla="*/ 0 h 12700"/>
            </a:gdLst>
            <a:ahLst/>
            <a:cxnLst>
              <a:cxn ang="0">
                <a:pos x="connsiteX0" y="connsiteY0"/>
              </a:cxn>
              <a:cxn ang="1">
                <a:pos x="connsiteX1" y="connsiteY1"/>
              </a:cxn>
            </a:cxnLst>
            <a:rect l="l" t="t" r="r" b="b"/>
            <a:pathLst>
              <a:path w="398206" h="12700">
                <a:moveTo>
                  <a:pt x="0" y="0"/>
                </a:moveTo>
                <a:lnTo>
                  <a:pt x="398206" y="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solidFill>
                <a:srgbClr val="000000"/>
              </a:solidFill>
            </a:endParaRPr>
          </a:p>
        </p:txBody>
      </p:sp>
      <p:sp>
        <p:nvSpPr>
          <p:cNvPr id="5" name="Freeform 3"/>
          <p:cNvSpPr/>
          <p:nvPr/>
        </p:nvSpPr>
        <p:spPr>
          <a:xfrm>
            <a:off x="1778000" y="1809750"/>
            <a:ext cx="11113" cy="1220788"/>
          </a:xfrm>
          <a:custGeom>
            <a:avLst/>
            <a:gdLst>
              <a:gd name="connsiteX0" fmla="*/ 0 w 12700"/>
              <a:gd name="connsiteY0" fmla="*/ 0 h 1300807"/>
              <a:gd name="connsiteX1" fmla="*/ 0 w 12700"/>
              <a:gd name="connsiteY1" fmla="*/ 1300807 h 1300807"/>
            </a:gdLst>
            <a:ahLst/>
            <a:cxnLst>
              <a:cxn ang="0">
                <a:pos x="connsiteX0" y="connsiteY0"/>
              </a:cxn>
              <a:cxn ang="1">
                <a:pos x="connsiteX1" y="connsiteY1"/>
              </a:cxn>
            </a:cxnLst>
            <a:rect l="l" t="t" r="r" b="b"/>
            <a:pathLst>
              <a:path w="12700" h="1300807">
                <a:moveTo>
                  <a:pt x="0" y="0"/>
                </a:moveTo>
                <a:lnTo>
                  <a:pt x="0" y="1300807"/>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solidFill>
                <a:srgbClr val="000000"/>
              </a:solidFill>
            </a:endParaRPr>
          </a:p>
        </p:txBody>
      </p:sp>
      <p:pic>
        <p:nvPicPr>
          <p:cNvPr id="61445" name="Picture 3"/>
          <p:cNvPicPr>
            <a:picLocks noChangeAspect="1" noChangeArrowheads="1"/>
          </p:cNvPicPr>
          <p:nvPr/>
        </p:nvPicPr>
        <p:blipFill>
          <a:blip r:embed="rId2">
            <a:lum bright="24000" contrast="12000"/>
            <a:extLst>
              <a:ext uri="{28A0092B-C50C-407E-A947-70E740481C1C}">
                <a14:useLocalDpi xmlns:a14="http://schemas.microsoft.com/office/drawing/2010/main" val="0"/>
              </a:ext>
            </a:extLst>
          </a:blip>
          <a:srcRect/>
          <a:stretch>
            <a:fillRect/>
          </a:stretch>
        </p:blipFill>
        <p:spPr bwMode="auto">
          <a:xfrm>
            <a:off x="1003676" y="655826"/>
            <a:ext cx="2333625"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Box 1"/>
          <p:cNvSpPr txBox="1">
            <a:spLocks noChangeArrowheads="1"/>
          </p:cNvSpPr>
          <p:nvPr/>
        </p:nvSpPr>
        <p:spPr bwMode="auto">
          <a:xfrm>
            <a:off x="334819" y="293975"/>
            <a:ext cx="1744067" cy="32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427">
            <a:spAutoFit/>
          </a:bodyPr>
          <a:lstStyle>
            <a:lvl1pPr defTabSz="828675">
              <a:spcBef>
                <a:spcPct val="20000"/>
              </a:spcBef>
              <a:buChar char="•"/>
              <a:defRPr sz="3200">
                <a:solidFill>
                  <a:schemeClr val="tx1"/>
                </a:solidFill>
                <a:latin typeface="Times New Roman" panose="02020603050405020304" pitchFamily="18" charset="0"/>
              </a:defRPr>
            </a:lvl1pPr>
            <a:lvl2pPr marL="673100" indent="-258763" defTabSz="828675">
              <a:spcBef>
                <a:spcPct val="20000"/>
              </a:spcBef>
              <a:buChar char="–"/>
              <a:defRPr sz="2800">
                <a:solidFill>
                  <a:schemeClr val="tx1"/>
                </a:solidFill>
                <a:latin typeface="Times New Roman" panose="02020603050405020304" pitchFamily="18" charset="0"/>
              </a:defRPr>
            </a:lvl2pPr>
            <a:lvl3pPr marL="1035050" indent="-206375" defTabSz="828675">
              <a:spcBef>
                <a:spcPct val="20000"/>
              </a:spcBef>
              <a:buChar char="•"/>
              <a:defRPr sz="2400">
                <a:solidFill>
                  <a:schemeClr val="tx1"/>
                </a:solidFill>
                <a:latin typeface="Times New Roman" panose="02020603050405020304" pitchFamily="18" charset="0"/>
              </a:defRPr>
            </a:lvl3pPr>
            <a:lvl4pPr marL="1449388" indent="-206375" defTabSz="828675">
              <a:spcBef>
                <a:spcPct val="20000"/>
              </a:spcBef>
              <a:buChar char="–"/>
              <a:defRPr sz="2000">
                <a:solidFill>
                  <a:schemeClr val="tx1"/>
                </a:solidFill>
                <a:latin typeface="Times New Roman" panose="02020603050405020304" pitchFamily="18" charset="0"/>
              </a:defRPr>
            </a:lvl4pPr>
            <a:lvl5pPr marL="1863725" indent="-206375" defTabSz="828675">
              <a:spcBef>
                <a:spcPct val="20000"/>
              </a:spcBef>
              <a:buChar char="»"/>
              <a:defRPr sz="2000">
                <a:solidFill>
                  <a:schemeClr val="tx1"/>
                </a:solidFill>
                <a:latin typeface="Times New Roman" panose="02020603050405020304" pitchFamily="18" charset="0"/>
              </a:defRPr>
            </a:lvl5pPr>
            <a:lvl6pPr marL="23209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7781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2353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6925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lnSpc>
                <a:spcPts val="2175"/>
              </a:lnSpc>
              <a:spcBef>
                <a:spcPct val="0"/>
              </a:spcBef>
              <a:spcAft>
                <a:spcPct val="0"/>
              </a:spcAft>
              <a:buFontTx/>
              <a:buNone/>
            </a:pPr>
            <a:r>
              <a:rPr lang="en-US" altLang="zh-CN" sz="2400" b="1" dirty="0" smtClean="0">
                <a:solidFill>
                  <a:srgbClr val="0000FF"/>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OBJECTIVE</a:t>
            </a:r>
            <a:endParaRPr lang="en-US" altLang="zh-CN" sz="2400" b="1" dirty="0">
              <a:solidFill>
                <a:srgbClr val="0000FF"/>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endParaRPr>
          </a:p>
        </p:txBody>
      </p:sp>
      <p:sp>
        <p:nvSpPr>
          <p:cNvPr id="61447" name="TextBox 1"/>
          <p:cNvSpPr txBox="1">
            <a:spLocks noChangeArrowheads="1"/>
          </p:cNvSpPr>
          <p:nvPr/>
        </p:nvSpPr>
        <p:spPr bwMode="auto">
          <a:xfrm>
            <a:off x="305938" y="3574993"/>
            <a:ext cx="8410575" cy="332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41427">
            <a:spAutoFit/>
          </a:bodyPr>
          <a:lstStyle>
            <a:lvl1pPr defTabSz="828675">
              <a:spcBef>
                <a:spcPct val="20000"/>
              </a:spcBef>
              <a:buChar char="•"/>
              <a:tabLst>
                <a:tab pos="2370138" algn="l"/>
                <a:tab pos="2773363" algn="l"/>
                <a:tab pos="2819400" algn="l"/>
                <a:tab pos="2946400" algn="l"/>
              </a:tabLst>
              <a:defRPr sz="3200">
                <a:solidFill>
                  <a:schemeClr val="tx1"/>
                </a:solidFill>
                <a:latin typeface="Times New Roman" panose="02020603050405020304" pitchFamily="18" charset="0"/>
              </a:defRPr>
            </a:lvl1pPr>
            <a:lvl2pPr marL="673100" indent="-258763" defTabSz="828675">
              <a:spcBef>
                <a:spcPct val="20000"/>
              </a:spcBef>
              <a:buChar char="–"/>
              <a:tabLst>
                <a:tab pos="2370138" algn="l"/>
                <a:tab pos="2773363" algn="l"/>
                <a:tab pos="2819400" algn="l"/>
                <a:tab pos="2946400" algn="l"/>
              </a:tabLst>
              <a:defRPr sz="2800">
                <a:solidFill>
                  <a:schemeClr val="tx1"/>
                </a:solidFill>
                <a:latin typeface="Times New Roman" panose="02020603050405020304" pitchFamily="18" charset="0"/>
              </a:defRPr>
            </a:lvl2pPr>
            <a:lvl3pPr marL="1035050" indent="-206375" defTabSz="828675">
              <a:spcBef>
                <a:spcPct val="20000"/>
              </a:spcBef>
              <a:buChar char="•"/>
              <a:tabLst>
                <a:tab pos="2370138" algn="l"/>
                <a:tab pos="2773363" algn="l"/>
                <a:tab pos="2819400" algn="l"/>
                <a:tab pos="2946400" algn="l"/>
              </a:tabLst>
              <a:defRPr sz="2400">
                <a:solidFill>
                  <a:schemeClr val="tx1"/>
                </a:solidFill>
                <a:latin typeface="Times New Roman" panose="02020603050405020304" pitchFamily="18" charset="0"/>
              </a:defRPr>
            </a:lvl3pPr>
            <a:lvl4pPr marL="1449388" indent="-206375" defTabSz="828675">
              <a:spcBef>
                <a:spcPct val="20000"/>
              </a:spcBef>
              <a:buChar char="–"/>
              <a:tabLst>
                <a:tab pos="2370138" algn="l"/>
                <a:tab pos="2773363" algn="l"/>
                <a:tab pos="2819400" algn="l"/>
                <a:tab pos="2946400" algn="l"/>
              </a:tabLst>
              <a:defRPr sz="2000">
                <a:solidFill>
                  <a:schemeClr val="tx1"/>
                </a:solidFill>
                <a:latin typeface="Times New Roman" panose="02020603050405020304" pitchFamily="18" charset="0"/>
              </a:defRPr>
            </a:lvl4pPr>
            <a:lvl5pPr marL="1863725" indent="-206375" defTabSz="828675">
              <a:spcBef>
                <a:spcPct val="20000"/>
              </a:spcBef>
              <a:buChar char="»"/>
              <a:tabLst>
                <a:tab pos="2370138" algn="l"/>
                <a:tab pos="2773363" algn="l"/>
                <a:tab pos="2819400" algn="l"/>
                <a:tab pos="2946400" algn="l"/>
              </a:tabLst>
              <a:defRPr sz="2000">
                <a:solidFill>
                  <a:schemeClr val="tx1"/>
                </a:solidFill>
                <a:latin typeface="Times New Roman" panose="02020603050405020304" pitchFamily="18" charset="0"/>
              </a:defRPr>
            </a:lvl5pPr>
            <a:lvl6pPr marL="2320925" indent="-206375" defTabSz="828675" eaLnBrk="0" fontAlgn="base" hangingPunct="0">
              <a:spcBef>
                <a:spcPct val="20000"/>
              </a:spcBef>
              <a:spcAft>
                <a:spcPct val="0"/>
              </a:spcAft>
              <a:buChar char="»"/>
              <a:tabLst>
                <a:tab pos="2370138" algn="l"/>
                <a:tab pos="2773363" algn="l"/>
                <a:tab pos="2819400" algn="l"/>
                <a:tab pos="2946400" algn="l"/>
              </a:tabLst>
              <a:defRPr sz="2000">
                <a:solidFill>
                  <a:schemeClr val="tx1"/>
                </a:solidFill>
                <a:latin typeface="Times New Roman" panose="02020603050405020304" pitchFamily="18" charset="0"/>
              </a:defRPr>
            </a:lvl6pPr>
            <a:lvl7pPr marL="2778125" indent="-206375" defTabSz="828675" eaLnBrk="0" fontAlgn="base" hangingPunct="0">
              <a:spcBef>
                <a:spcPct val="20000"/>
              </a:spcBef>
              <a:spcAft>
                <a:spcPct val="0"/>
              </a:spcAft>
              <a:buChar char="»"/>
              <a:tabLst>
                <a:tab pos="2370138" algn="l"/>
                <a:tab pos="2773363" algn="l"/>
                <a:tab pos="2819400" algn="l"/>
                <a:tab pos="2946400" algn="l"/>
              </a:tabLst>
              <a:defRPr sz="2000">
                <a:solidFill>
                  <a:schemeClr val="tx1"/>
                </a:solidFill>
                <a:latin typeface="Times New Roman" panose="02020603050405020304" pitchFamily="18" charset="0"/>
              </a:defRPr>
            </a:lvl7pPr>
            <a:lvl8pPr marL="3235325" indent="-206375" defTabSz="828675" eaLnBrk="0" fontAlgn="base" hangingPunct="0">
              <a:spcBef>
                <a:spcPct val="20000"/>
              </a:spcBef>
              <a:spcAft>
                <a:spcPct val="0"/>
              </a:spcAft>
              <a:buChar char="»"/>
              <a:tabLst>
                <a:tab pos="2370138" algn="l"/>
                <a:tab pos="2773363" algn="l"/>
                <a:tab pos="2819400" algn="l"/>
                <a:tab pos="2946400" algn="l"/>
              </a:tabLst>
              <a:defRPr sz="2000">
                <a:solidFill>
                  <a:schemeClr val="tx1"/>
                </a:solidFill>
                <a:latin typeface="Times New Roman" panose="02020603050405020304" pitchFamily="18" charset="0"/>
              </a:defRPr>
            </a:lvl8pPr>
            <a:lvl9pPr marL="3692525" indent="-206375" defTabSz="828675" eaLnBrk="0" fontAlgn="base" hangingPunct="0">
              <a:spcBef>
                <a:spcPct val="20000"/>
              </a:spcBef>
              <a:spcAft>
                <a:spcPct val="0"/>
              </a:spcAft>
              <a:buChar char="»"/>
              <a:tabLst>
                <a:tab pos="2370138" algn="l"/>
                <a:tab pos="2773363" algn="l"/>
                <a:tab pos="2819400" algn="l"/>
                <a:tab pos="2946400" algn="l"/>
              </a:tabLst>
              <a:defRPr sz="2000">
                <a:solidFill>
                  <a:schemeClr val="tx1"/>
                </a:solidFill>
                <a:latin typeface="Times New Roman" panose="02020603050405020304" pitchFamily="18" charset="0"/>
              </a:defRPr>
            </a:lvl9pPr>
          </a:lstStyle>
          <a:p>
            <a:pPr fontAlgn="base">
              <a:lnSpc>
                <a:spcPct val="150000"/>
              </a:lnSpc>
              <a:spcBef>
                <a:spcPct val="0"/>
              </a:spcBef>
              <a:spcAft>
                <a:spcPct val="0"/>
              </a:spcAft>
              <a:buFontTx/>
              <a:buNone/>
            </a:pPr>
            <a:r>
              <a:rPr lang="en-US" altLang="zh-CN" sz="2900" dirty="0" smtClean="0">
                <a:solidFill>
                  <a:srgbClr val="000000"/>
                </a:solidFill>
                <a:latin typeface="Arial" panose="020B0604020202020204" pitchFamily="34" charset="0"/>
                <a:ea typeface="宋体" panose="02010600030101010101" pitchFamily="2" charset="-122"/>
                <a:cs typeface="Arial" panose="020B0604020202020204" pitchFamily="34" charset="0"/>
              </a:rPr>
              <a:t>Characterized by its </a:t>
            </a:r>
            <a:r>
              <a:rPr lang="en-US" altLang="zh-CN" sz="2900" dirty="0" smtClean="0">
                <a:solidFill>
                  <a:srgbClr val="FF0000"/>
                </a:solidFill>
                <a:latin typeface="Arial" panose="020B0604020202020204" pitchFamily="34" charset="0"/>
                <a:ea typeface="宋体" panose="02010600030101010101" pitchFamily="2" charset="-122"/>
                <a:cs typeface="Arial" panose="020B0604020202020204" pitchFamily="34" charset="0"/>
              </a:rPr>
              <a:t>“</a:t>
            </a:r>
            <a:r>
              <a:rPr lang="en-US" altLang="zh-CN" sz="2900" dirty="0">
                <a:solidFill>
                  <a:srgbClr val="FF0000"/>
                </a:solidFill>
                <a:latin typeface="Arial" panose="020B0604020202020204" pitchFamily="34" charset="0"/>
                <a:ea typeface="宋体" panose="02010600030101010101" pitchFamily="2" charset="-122"/>
                <a:cs typeface="Arial" panose="020B0604020202020204" pitchFamily="34" charset="0"/>
              </a:rPr>
              <a:t>N</a:t>
            </a:r>
            <a:r>
              <a:rPr lang="en-US" altLang="zh-CN" sz="2900" dirty="0" smtClean="0">
                <a:solidFill>
                  <a:srgbClr val="FF0000"/>
                </a:solidFill>
                <a:latin typeface="Arial" panose="020B0604020202020204" pitchFamily="34" charset="0"/>
                <a:ea typeface="宋体" panose="02010600030101010101" pitchFamily="2" charset="-122"/>
                <a:cs typeface="Arial" panose="020B0604020202020204" pitchFamily="34" charset="0"/>
              </a:rPr>
              <a:t>umerical </a:t>
            </a:r>
            <a:r>
              <a:rPr lang="en-US" altLang="zh-CN" sz="2900" dirty="0">
                <a:solidFill>
                  <a:srgbClr val="FF0000"/>
                </a:solidFill>
                <a:latin typeface="Arial" panose="020B0604020202020204" pitchFamily="34" charset="0"/>
                <a:ea typeface="宋体" panose="02010600030101010101" pitchFamily="2" charset="-122"/>
                <a:cs typeface="Arial" panose="020B0604020202020204" pitchFamily="34" charset="0"/>
              </a:rPr>
              <a:t>A</a:t>
            </a:r>
            <a:r>
              <a:rPr lang="en-US" altLang="zh-CN" sz="2900" dirty="0" smtClean="0">
                <a:solidFill>
                  <a:srgbClr val="FF0000"/>
                </a:solidFill>
                <a:latin typeface="Arial" panose="020B0604020202020204" pitchFamily="34" charset="0"/>
                <a:ea typeface="宋体" panose="02010600030101010101" pitchFamily="2" charset="-122"/>
                <a:cs typeface="Arial" panose="020B0604020202020204" pitchFamily="34" charset="0"/>
              </a:rPr>
              <a:t>perture</a:t>
            </a:r>
            <a:r>
              <a:rPr lang="en-US" altLang="zh-CN" sz="2900" dirty="0">
                <a:solidFill>
                  <a:srgbClr val="FF0000"/>
                </a:solidFill>
                <a:latin typeface="Arial" panose="020B0604020202020204" pitchFamily="34" charset="0"/>
                <a:ea typeface="宋体" panose="02010600030101010101" pitchFamily="2" charset="-122"/>
                <a:cs typeface="Arial" panose="020B0604020202020204" pitchFamily="34" charset="0"/>
              </a:rPr>
              <a:t>” (NA</a:t>
            </a:r>
            <a:r>
              <a:rPr lang="en-US" altLang="zh-CN" sz="2900" dirty="0" smtClean="0">
                <a:solidFill>
                  <a:srgbClr val="FF0000"/>
                </a:solidFill>
                <a:latin typeface="Arial" panose="020B0604020202020204" pitchFamily="34" charset="0"/>
                <a:ea typeface="宋体" panose="02010600030101010101" pitchFamily="2" charset="-122"/>
                <a:cs typeface="Arial" panose="020B0604020202020204" pitchFamily="34" charset="0"/>
              </a:rPr>
              <a:t>),</a:t>
            </a:r>
          </a:p>
          <a:p>
            <a:pPr fontAlgn="base">
              <a:lnSpc>
                <a:spcPct val="150000"/>
              </a:lnSpc>
              <a:spcBef>
                <a:spcPct val="0"/>
              </a:spcBef>
              <a:spcAft>
                <a:spcPct val="0"/>
              </a:spcAft>
              <a:buFontTx/>
              <a:buNone/>
            </a:pPr>
            <a:r>
              <a:rPr lang="en-US" altLang="zh-CN" sz="2900" dirty="0">
                <a:solidFill>
                  <a:srgbClr val="FF0000"/>
                </a:solidFill>
                <a:latin typeface="Arial" panose="020B0604020202020204" pitchFamily="34" charset="0"/>
                <a:ea typeface="宋体" panose="02010600030101010101" pitchFamily="2" charset="-122"/>
                <a:cs typeface="Arial" panose="020B0604020202020204" pitchFamily="34" charset="0"/>
              </a:rPr>
              <a:t>e</a:t>
            </a:r>
            <a:r>
              <a:rPr lang="en-US" altLang="zh-CN" sz="2900" dirty="0" smtClean="0">
                <a:solidFill>
                  <a:srgbClr val="FF0000"/>
                </a:solidFill>
                <a:latin typeface="Arial" panose="020B0604020202020204" pitchFamily="34" charset="0"/>
                <a:ea typeface="宋体" panose="02010600030101010101" pitchFamily="2" charset="-122"/>
                <a:cs typeface="Arial" panose="020B0604020202020204" pitchFamily="34" charset="0"/>
              </a:rPr>
              <a:t>xpression of the </a:t>
            </a:r>
            <a:r>
              <a:rPr lang="en-US" altLang="zh-CN" sz="2900" u="sng" dirty="0" smtClean="0">
                <a:solidFill>
                  <a:srgbClr val="FF0000"/>
                </a:solidFill>
                <a:latin typeface="Arial" panose="020B0604020202020204" pitchFamily="34" charset="0"/>
                <a:ea typeface="宋体" panose="02010600030101010101" pitchFamily="2" charset="-122"/>
                <a:cs typeface="Arial" panose="020B0604020202020204" pitchFamily="34" charset="0"/>
              </a:rPr>
              <a:t>ability to collect</a:t>
            </a:r>
            <a:r>
              <a:rPr lang="en-US" altLang="zh-CN" sz="2900" dirty="0" smtClean="0">
                <a:solidFill>
                  <a:srgbClr val="FF0000"/>
                </a:solidFill>
                <a:latin typeface="Arial" panose="020B0604020202020204" pitchFamily="34" charset="0"/>
                <a:ea typeface="宋体" panose="02010600030101010101" pitchFamily="2" charset="-122"/>
                <a:cs typeface="Arial" panose="020B0604020202020204" pitchFamily="34" charset="0"/>
              </a:rPr>
              <a:t> wide light cones</a:t>
            </a:r>
            <a:endParaRPr lang="en-US" altLang="zh-CN" sz="2900" dirty="0">
              <a:solidFill>
                <a:srgbClr val="FF0000"/>
              </a:solidFill>
              <a:latin typeface="Arial" panose="020B0604020202020204" pitchFamily="34" charset="0"/>
              <a:ea typeface="宋体" panose="02010600030101010101" pitchFamily="2" charset="-122"/>
              <a:cs typeface="Arial" panose="020B0604020202020204" pitchFamily="34" charset="0"/>
            </a:endParaRPr>
          </a:p>
          <a:p>
            <a:pPr fontAlgn="base">
              <a:lnSpc>
                <a:spcPts val="3175"/>
              </a:lnSpc>
              <a:spcBef>
                <a:spcPct val="0"/>
              </a:spcBef>
              <a:spcAft>
                <a:spcPct val="0"/>
              </a:spcAft>
              <a:buFontTx/>
              <a:buNone/>
            </a:pPr>
            <a:r>
              <a:rPr lang="en-US" altLang="zh-CN" sz="1600" dirty="0">
                <a:solidFill>
                  <a:srgbClr val="000000"/>
                </a:solidFill>
                <a:latin typeface="Arial" panose="020B0604020202020204" pitchFamily="34" charset="0"/>
                <a:ea typeface="宋体" panose="02010600030101010101" pitchFamily="2" charset="-122"/>
                <a:cs typeface="Arial" panose="020B0604020202020204" pitchFamily="34" charset="0"/>
              </a:rPr>
              <a:t>	</a:t>
            </a:r>
          </a:p>
          <a:p>
            <a:pPr fontAlgn="base">
              <a:lnSpc>
                <a:spcPts val="3175"/>
              </a:lnSpc>
              <a:spcBef>
                <a:spcPct val="0"/>
              </a:spcBef>
              <a:spcAft>
                <a:spcPct val="0"/>
              </a:spcAft>
              <a:buFontTx/>
              <a:buNone/>
            </a:pPr>
            <a:r>
              <a:rPr lang="en-US" altLang="zh-CN" sz="1600" dirty="0">
                <a:solidFill>
                  <a:srgbClr val="000000"/>
                </a:solidFill>
                <a:latin typeface="Arial" panose="020B0604020202020204" pitchFamily="34" charset="0"/>
                <a:ea typeface="宋体" panose="02010600030101010101" pitchFamily="2" charset="-122"/>
                <a:cs typeface="Arial" panose="020B0604020202020204" pitchFamily="34" charset="0"/>
              </a:rPr>
              <a:t>                                         </a:t>
            </a:r>
            <a:r>
              <a:rPr lang="en-US" altLang="zh-CN" sz="2900" dirty="0">
                <a:solidFill>
                  <a:srgbClr val="FF0000"/>
                </a:solidFill>
                <a:latin typeface="Arial" panose="020B0604020202020204" pitchFamily="34" charset="0"/>
                <a:ea typeface="宋体" panose="02010600030101010101" pitchFamily="2" charset="-122"/>
                <a:cs typeface="Arial" panose="020B0604020202020204" pitchFamily="34" charset="0"/>
              </a:rPr>
              <a:t>NA = </a:t>
            </a:r>
            <a:r>
              <a:rPr lang="en-US" altLang="zh-CN" sz="2900" dirty="0">
                <a:solidFill>
                  <a:srgbClr val="009900"/>
                </a:solidFill>
                <a:latin typeface="Arial" panose="020B0604020202020204" pitchFamily="34" charset="0"/>
                <a:ea typeface="宋体" panose="02010600030101010101" pitchFamily="2" charset="-122"/>
                <a:cs typeface="Arial" panose="020B0604020202020204" pitchFamily="34" charset="0"/>
              </a:rPr>
              <a:t>n</a:t>
            </a:r>
            <a:r>
              <a:rPr lang="en-US" altLang="zh-CN" sz="2900" dirty="0">
                <a:solidFill>
                  <a:srgbClr val="FF0000"/>
                </a:solidFill>
                <a:latin typeface="Arial" panose="020B0604020202020204" pitchFamily="34" charset="0"/>
                <a:ea typeface="宋体" panose="02010600030101010101" pitchFamily="2" charset="-122"/>
                <a:cs typeface="Arial" panose="020B0604020202020204" pitchFamily="34" charset="0"/>
              </a:rPr>
              <a:t> </a:t>
            </a:r>
            <a:r>
              <a:rPr lang="en-US" altLang="zh-CN" sz="2900" baseline="-25000" dirty="0">
                <a:solidFill>
                  <a:srgbClr val="FF0000"/>
                </a:solidFill>
                <a:latin typeface="Arial" panose="020B0604020202020204" pitchFamily="34" charset="0"/>
                <a:ea typeface="宋体" panose="02010600030101010101" pitchFamily="2" charset="-122"/>
                <a:cs typeface="Arial" panose="020B0604020202020204" pitchFamily="34" charset="0"/>
              </a:rPr>
              <a:t>*</a:t>
            </a:r>
            <a:r>
              <a:rPr lang="en-US" altLang="zh-CN" sz="2900" dirty="0">
                <a:solidFill>
                  <a:srgbClr val="FF0000"/>
                </a:solidFill>
                <a:latin typeface="Arial" panose="020B0604020202020204" pitchFamily="34" charset="0"/>
                <a:ea typeface="宋体" panose="02010600030101010101" pitchFamily="2" charset="-122"/>
                <a:cs typeface="Arial" panose="020B0604020202020204" pitchFamily="34" charset="0"/>
              </a:rPr>
              <a:t> sin</a:t>
            </a:r>
            <a:r>
              <a:rPr lang="en-US" altLang="zh-CN" sz="2900" dirty="0">
                <a:solidFill>
                  <a:srgbClr val="FF0000"/>
                </a:solidFill>
                <a:latin typeface="Comic Sans MS" panose="030F0702030302020204" pitchFamily="66" charset="0"/>
                <a:ea typeface="宋体" panose="02010600030101010101" pitchFamily="2" charset="-122"/>
                <a:cs typeface="Times New Roman" panose="02020603050405020304" pitchFamily="18" charset="0"/>
              </a:rPr>
              <a:t> </a:t>
            </a:r>
            <a:r>
              <a:rPr lang="el-GR" altLang="zh-CN" sz="4400" dirty="0">
                <a:solidFill>
                  <a:srgbClr val="FF0000"/>
                </a:solidFill>
                <a:ea typeface="宋体" panose="02010600030101010101" pitchFamily="2" charset="-122"/>
                <a:cs typeface="Times New Roman" panose="02020603050405020304" pitchFamily="18" charset="0"/>
              </a:rPr>
              <a:t>α</a:t>
            </a:r>
            <a:endParaRPr lang="en-US" altLang="zh-CN" sz="2900" dirty="0">
              <a:solidFill>
                <a:srgbClr val="FF0000"/>
              </a:solidFill>
              <a:latin typeface="Comic Sans MS" panose="030F0702030302020204" pitchFamily="66" charset="0"/>
              <a:ea typeface="宋体" panose="02010600030101010101" pitchFamily="2" charset="-122"/>
              <a:cs typeface="Times New Roman" panose="02020603050405020304" pitchFamily="18" charset="0"/>
            </a:endParaRPr>
          </a:p>
          <a:p>
            <a:pPr fontAlgn="base">
              <a:lnSpc>
                <a:spcPts val="900"/>
              </a:lnSpc>
              <a:spcBef>
                <a:spcPct val="0"/>
              </a:spcBef>
              <a:spcAft>
                <a:spcPct val="0"/>
              </a:spcAft>
              <a:buFontTx/>
              <a:buNone/>
            </a:pPr>
            <a:endParaRPr lang="en-US" altLang="zh-CN" sz="1600"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a:p>
            <a:pPr fontAlgn="base">
              <a:lnSpc>
                <a:spcPts val="1625"/>
              </a:lnSpc>
              <a:spcBef>
                <a:spcPct val="0"/>
              </a:spcBef>
              <a:spcAft>
                <a:spcPct val="0"/>
              </a:spcAft>
              <a:buFontTx/>
              <a:buNone/>
            </a:pPr>
            <a:r>
              <a:rPr lang="en-US" altLang="zh-CN" sz="1600" dirty="0">
                <a:solidFill>
                  <a:srgbClr val="000000"/>
                </a:solidFill>
                <a:latin typeface="Comic Sans MS" panose="030F0702030302020204" pitchFamily="66" charset="0"/>
                <a:ea typeface="宋体" panose="02010600030101010101" pitchFamily="2" charset="-122"/>
                <a:cs typeface="Times New Roman" panose="02020603050405020304" pitchFamily="18" charset="0"/>
              </a:rPr>
              <a:t>		</a:t>
            </a:r>
          </a:p>
          <a:p>
            <a:pPr fontAlgn="base">
              <a:lnSpc>
                <a:spcPts val="1625"/>
              </a:lnSpc>
              <a:spcBef>
                <a:spcPct val="0"/>
              </a:spcBef>
              <a:spcAft>
                <a:spcPct val="0"/>
              </a:spcAft>
              <a:buFontTx/>
              <a:buNone/>
            </a:pPr>
            <a:r>
              <a:rPr lang="en-US" altLang="zh-CN" sz="2200" dirty="0" smtClean="0">
                <a:solidFill>
                  <a:srgbClr val="009900"/>
                </a:solidFill>
                <a:latin typeface="Arial" panose="020B0604020202020204" pitchFamily="34" charset="0"/>
                <a:ea typeface="宋体" panose="02010600030101010101" pitchFamily="2" charset="-122"/>
                <a:cs typeface="Arial" panose="020B0604020202020204" pitchFamily="34" charset="0"/>
              </a:rPr>
              <a:t>                                                  </a:t>
            </a:r>
            <a:r>
              <a:rPr lang="en-US" altLang="zh-CN" sz="2200" dirty="0" err="1" smtClean="0">
                <a:solidFill>
                  <a:srgbClr val="009900"/>
                </a:solidFill>
                <a:latin typeface="Arial" panose="020B0604020202020204" pitchFamily="34" charset="0"/>
                <a:ea typeface="宋体" panose="02010600030101010101" pitchFamily="2" charset="-122"/>
                <a:cs typeface="Arial" panose="020B0604020202020204" pitchFamily="34" charset="0"/>
              </a:rPr>
              <a:t>n</a:t>
            </a:r>
            <a:r>
              <a:rPr lang="en-US" altLang="zh-CN" sz="2200" baseline="-25000" dirty="0" err="1" smtClean="0">
                <a:solidFill>
                  <a:srgbClr val="000000"/>
                </a:solidFill>
                <a:latin typeface="Arial" panose="020B0604020202020204" pitchFamily="34" charset="0"/>
                <a:ea typeface="宋体" panose="02010600030101010101" pitchFamily="2" charset="-122"/>
                <a:cs typeface="Arial" panose="020B0604020202020204" pitchFamily="34" charset="0"/>
              </a:rPr>
              <a:t>air</a:t>
            </a:r>
            <a:r>
              <a:rPr lang="en-US" altLang="zh-CN" sz="2200" baseline="-25000" dirty="0" smtClean="0">
                <a:solidFill>
                  <a:srgbClr val="000000"/>
                </a:solidFill>
                <a:latin typeface="Arial" panose="020B0604020202020204" pitchFamily="34" charset="0"/>
                <a:ea typeface="宋体" panose="02010600030101010101" pitchFamily="2" charset="-122"/>
                <a:cs typeface="Arial" panose="020B0604020202020204" pitchFamily="34" charset="0"/>
              </a:rPr>
              <a:t>   </a:t>
            </a:r>
            <a:r>
              <a:rPr lang="en-US" altLang="zh-CN" sz="2200" dirty="0" smtClean="0">
                <a:solidFill>
                  <a:srgbClr val="000000"/>
                </a:solidFill>
                <a:latin typeface="Arial" panose="020B0604020202020204" pitchFamily="34" charset="0"/>
                <a:ea typeface="宋体" panose="02010600030101010101" pitchFamily="2" charset="-122"/>
                <a:cs typeface="Arial" panose="020B0604020202020204" pitchFamily="34" charset="0"/>
              </a:rPr>
              <a:t>= 1</a:t>
            </a:r>
            <a:endParaRPr lang="en-US" altLang="zh-CN" sz="22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1988"/>
              </a:lnSpc>
              <a:spcBef>
                <a:spcPct val="0"/>
              </a:spcBef>
              <a:spcAft>
                <a:spcPct val="0"/>
              </a:spcAft>
              <a:buFontTx/>
              <a:buNone/>
            </a:pPr>
            <a:r>
              <a:rPr lang="en-US"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			        </a:t>
            </a:r>
          </a:p>
          <a:p>
            <a:pPr fontAlgn="base">
              <a:lnSpc>
                <a:spcPts val="1988"/>
              </a:lnSpc>
              <a:spcBef>
                <a:spcPct val="0"/>
              </a:spcBef>
              <a:spcAft>
                <a:spcPct val="0"/>
              </a:spcAft>
              <a:buFontTx/>
              <a:buNone/>
            </a:pPr>
            <a:r>
              <a:rPr lang="en-US"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                                       </a:t>
            </a:r>
            <a:r>
              <a:rPr lang="en-US" altLang="zh-CN" sz="2200" dirty="0" smtClean="0">
                <a:solidFill>
                  <a:srgbClr val="000000"/>
                </a:solidFill>
                <a:latin typeface="Arial" panose="020B0604020202020204" pitchFamily="34" charset="0"/>
                <a:ea typeface="宋体" panose="02010600030101010101" pitchFamily="2" charset="-122"/>
                <a:cs typeface="Arial" panose="020B0604020202020204" pitchFamily="34" charset="0"/>
              </a:rPr>
              <a:t>           </a:t>
            </a:r>
            <a:r>
              <a:rPr lang="en-US" altLang="zh-CN" sz="2200" dirty="0" err="1" smtClean="0">
                <a:solidFill>
                  <a:srgbClr val="009900"/>
                </a:solidFill>
                <a:latin typeface="Arial" panose="020B0604020202020204" pitchFamily="34" charset="0"/>
                <a:ea typeface="宋体" panose="02010600030101010101" pitchFamily="2" charset="-122"/>
                <a:cs typeface="Arial" panose="020B0604020202020204" pitchFamily="34" charset="0"/>
              </a:rPr>
              <a:t>n</a:t>
            </a:r>
            <a:r>
              <a:rPr lang="en-US" altLang="zh-CN" sz="2200" baseline="-25000" dirty="0" err="1" smtClean="0">
                <a:solidFill>
                  <a:srgbClr val="000000"/>
                </a:solidFill>
                <a:latin typeface="Arial" panose="020B0604020202020204" pitchFamily="34" charset="0"/>
                <a:ea typeface="宋体" panose="02010600030101010101" pitchFamily="2" charset="-122"/>
                <a:cs typeface="Arial" panose="020B0604020202020204" pitchFamily="34" charset="0"/>
              </a:rPr>
              <a:t>oil</a:t>
            </a:r>
            <a:r>
              <a:rPr lang="en-US" altLang="zh-CN" sz="2200" baseline="-25000" dirty="0" smtClean="0">
                <a:solidFill>
                  <a:srgbClr val="000000"/>
                </a:solidFill>
                <a:latin typeface="Arial" panose="020B0604020202020204" pitchFamily="34" charset="0"/>
                <a:ea typeface="宋体" panose="02010600030101010101" pitchFamily="2" charset="-122"/>
                <a:cs typeface="Arial" panose="020B0604020202020204" pitchFamily="34" charset="0"/>
              </a:rPr>
              <a:t>   </a:t>
            </a:r>
            <a:r>
              <a:rPr lang="en-US" altLang="zh-CN" sz="2200" dirty="0" smtClean="0">
                <a:solidFill>
                  <a:srgbClr val="000000"/>
                </a:solidFill>
                <a:latin typeface="Arial" panose="020B0604020202020204" pitchFamily="34" charset="0"/>
                <a:ea typeface="宋体" panose="02010600030101010101" pitchFamily="2" charset="-122"/>
                <a:cs typeface="Arial" panose="020B0604020202020204" pitchFamily="34" charset="0"/>
              </a:rPr>
              <a:t>= 1,5</a:t>
            </a:r>
            <a:endParaRPr lang="en-US" altLang="zh-CN" sz="22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725"/>
              </a:lnSpc>
              <a:spcBef>
                <a:spcPct val="0"/>
              </a:spcBef>
              <a:spcAft>
                <a:spcPct val="0"/>
              </a:spcAft>
              <a:buFontTx/>
              <a:buNone/>
            </a:pPr>
            <a:r>
              <a:rPr lang="en-US" altLang="zh-CN" sz="2200" dirty="0">
                <a:solidFill>
                  <a:srgbClr val="000000"/>
                </a:solidFill>
                <a:latin typeface="Comic Sans MS" panose="030F0702030302020204" pitchFamily="66" charset="0"/>
                <a:ea typeface="宋体" panose="02010600030101010101" pitchFamily="2" charset="-122"/>
                <a:cs typeface="Times New Roman" panose="02020603050405020304" pitchFamily="18" charset="0"/>
              </a:rPr>
              <a:t>		</a:t>
            </a:r>
          </a:p>
        </p:txBody>
      </p:sp>
      <p:sp>
        <p:nvSpPr>
          <p:cNvPr id="61448" name="AutoShape 27"/>
          <p:cNvSpPr>
            <a:spLocks/>
          </p:cNvSpPr>
          <p:nvPr/>
        </p:nvSpPr>
        <p:spPr bwMode="auto">
          <a:xfrm rot="10800000">
            <a:off x="3896798" y="5941387"/>
            <a:ext cx="175008" cy="757460"/>
          </a:xfrm>
          <a:prstGeom prst="rightBrace">
            <a:avLst>
              <a:gd name="adj1" fmla="val 27819"/>
              <a:gd name="adj2" fmla="val 50000"/>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endParaRPr lang="it-IT" altLang="it-IT" sz="1200">
              <a:solidFill>
                <a:srgbClr val="000000"/>
              </a:solidFill>
            </a:endParaRPr>
          </a:p>
        </p:txBody>
      </p:sp>
      <p:sp>
        <p:nvSpPr>
          <p:cNvPr id="61449" name="Text Box 28"/>
          <p:cNvSpPr txBox="1">
            <a:spLocks noChangeArrowheads="1"/>
          </p:cNvSpPr>
          <p:nvPr/>
        </p:nvSpPr>
        <p:spPr bwMode="auto">
          <a:xfrm>
            <a:off x="649145" y="6123833"/>
            <a:ext cx="32476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FontTx/>
              <a:buNone/>
            </a:pPr>
            <a:r>
              <a:rPr lang="it-IT" altLang="it-IT" sz="1800" b="1" dirty="0">
                <a:solidFill>
                  <a:srgbClr val="009900"/>
                </a:solidFill>
                <a:latin typeface="Arial" panose="020B0604020202020204" pitchFamily="34" charset="0"/>
                <a:cs typeface="Arial" panose="020B0604020202020204" pitchFamily="34" charset="0"/>
              </a:rPr>
              <a:t>n</a:t>
            </a:r>
            <a:r>
              <a:rPr lang="it-IT" altLang="it-IT" sz="1800" b="1" dirty="0" smtClean="0">
                <a:solidFill>
                  <a:srgbClr val="009900"/>
                </a:solidFill>
                <a:latin typeface="Arial" panose="020B0604020202020204" pitchFamily="34" charset="0"/>
                <a:cs typeface="Arial" panose="020B0604020202020204" pitchFamily="34" charset="0"/>
              </a:rPr>
              <a:t> = </a:t>
            </a:r>
            <a:r>
              <a:rPr lang="it-IT" altLang="it-IT" sz="1800" b="1" dirty="0" err="1" smtClean="0">
                <a:solidFill>
                  <a:srgbClr val="009900"/>
                </a:solidFill>
                <a:latin typeface="Arial" panose="020B0604020202020204" pitchFamily="34" charset="0"/>
                <a:cs typeface="Arial" panose="020B0604020202020204" pitchFamily="34" charset="0"/>
              </a:rPr>
              <a:t>Refraction</a:t>
            </a:r>
            <a:r>
              <a:rPr lang="it-IT" altLang="it-IT" sz="1800" b="1" dirty="0" smtClean="0">
                <a:solidFill>
                  <a:srgbClr val="009900"/>
                </a:solidFill>
                <a:latin typeface="Arial" panose="020B0604020202020204" pitchFamily="34" charset="0"/>
                <a:cs typeface="Arial" panose="020B0604020202020204" pitchFamily="34" charset="0"/>
              </a:rPr>
              <a:t> </a:t>
            </a:r>
            <a:r>
              <a:rPr lang="it-IT" altLang="it-IT" sz="1800" b="1" dirty="0" err="1" smtClean="0">
                <a:solidFill>
                  <a:srgbClr val="009900"/>
                </a:solidFill>
                <a:latin typeface="Arial" panose="020B0604020202020204" pitchFamily="34" charset="0"/>
                <a:cs typeface="Arial" panose="020B0604020202020204" pitchFamily="34" charset="0"/>
              </a:rPr>
              <a:t>index</a:t>
            </a:r>
            <a:r>
              <a:rPr lang="it-IT" altLang="it-IT" sz="1800" b="1" dirty="0" smtClean="0">
                <a:solidFill>
                  <a:srgbClr val="009900"/>
                </a:solidFill>
                <a:latin typeface="Arial" panose="020B0604020202020204" pitchFamily="34" charset="0"/>
                <a:cs typeface="Arial" panose="020B0604020202020204" pitchFamily="34" charset="0"/>
              </a:rPr>
              <a:t>, </a:t>
            </a:r>
            <a:r>
              <a:rPr lang="it-IT" altLang="it-IT" sz="1800" b="1" dirty="0" err="1" smtClean="0">
                <a:solidFill>
                  <a:srgbClr val="000000"/>
                </a:solidFill>
                <a:latin typeface="Arial" panose="020B0604020202020204" pitchFamily="34" charset="0"/>
                <a:cs typeface="Arial" panose="020B0604020202020204" pitchFamily="34" charset="0"/>
              </a:rPr>
              <a:t>where</a:t>
            </a:r>
            <a:endParaRPr lang="it-IT" altLang="it-IT" sz="1800" b="1" dirty="0">
              <a:solidFill>
                <a:srgbClr val="000000"/>
              </a:solidFill>
              <a:latin typeface="Arial" panose="020B0604020202020204" pitchFamily="34" charset="0"/>
              <a:cs typeface="Arial" panose="020B0604020202020204" pitchFamily="34" charset="0"/>
            </a:endParaRPr>
          </a:p>
        </p:txBody>
      </p:sp>
      <p:grpSp>
        <p:nvGrpSpPr>
          <p:cNvPr id="8" name="Gruppo 7"/>
          <p:cNvGrpSpPr/>
          <p:nvPr/>
        </p:nvGrpSpPr>
        <p:grpSpPr>
          <a:xfrm>
            <a:off x="4059123" y="177710"/>
            <a:ext cx="4911108" cy="3634977"/>
            <a:chOff x="4059123" y="177710"/>
            <a:chExt cx="4911108" cy="3634977"/>
          </a:xfrm>
        </p:grpSpPr>
        <p:grpSp>
          <p:nvGrpSpPr>
            <p:cNvPr id="6" name="Gruppo 5"/>
            <p:cNvGrpSpPr/>
            <p:nvPr/>
          </p:nvGrpSpPr>
          <p:grpSpPr>
            <a:xfrm>
              <a:off x="4059123" y="177710"/>
              <a:ext cx="4911108" cy="3634977"/>
              <a:chOff x="4059123" y="177710"/>
              <a:chExt cx="4911108" cy="3634977"/>
            </a:xfrm>
          </p:grpSpPr>
          <p:grpSp>
            <p:nvGrpSpPr>
              <p:cNvPr id="15" name="Gruppo 14"/>
              <p:cNvGrpSpPr/>
              <p:nvPr/>
            </p:nvGrpSpPr>
            <p:grpSpPr>
              <a:xfrm>
                <a:off x="4059123" y="177710"/>
                <a:ext cx="4911108" cy="3634977"/>
                <a:chOff x="5075446" y="885880"/>
                <a:chExt cx="3944112" cy="2676144"/>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5446" y="885880"/>
                  <a:ext cx="3944112" cy="2676144"/>
                </a:xfrm>
                <a:prstGeom prst="rect">
                  <a:avLst/>
                </a:prstGeom>
              </p:spPr>
            </p:pic>
            <p:cxnSp>
              <p:nvCxnSpPr>
                <p:cNvPr id="9" name="Connettore 1 8"/>
                <p:cNvCxnSpPr/>
                <p:nvPr/>
              </p:nvCxnSpPr>
              <p:spPr>
                <a:xfrm flipV="1">
                  <a:off x="7175708" y="2060848"/>
                  <a:ext cx="204604" cy="581112"/>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flipV="1">
                  <a:off x="7380312" y="1124744"/>
                  <a:ext cx="0" cy="936104"/>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flipV="1">
                  <a:off x="5652120" y="1124744"/>
                  <a:ext cx="0" cy="864096"/>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5652120" y="1988840"/>
                  <a:ext cx="216024" cy="65312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CasellaDiTesto 1"/>
              <p:cNvSpPr txBox="1"/>
              <p:nvPr/>
            </p:nvSpPr>
            <p:spPr>
              <a:xfrm>
                <a:off x="7532419" y="695963"/>
                <a:ext cx="281545" cy="1867011"/>
              </a:xfrm>
              <a:prstGeom prst="rect">
                <a:avLst/>
              </a:prstGeom>
              <a:solidFill>
                <a:schemeClr val="bg1"/>
              </a:solidFill>
            </p:spPr>
            <p:txBody>
              <a:bodyPr wrap="square" rtlCol="0">
                <a:spAutoFit/>
              </a:bodyPr>
              <a:lstStyle/>
              <a:p>
                <a:endParaRPr lang="it-IT" dirty="0"/>
              </a:p>
            </p:txBody>
          </p:sp>
        </p:grpSp>
        <p:sp>
          <p:nvSpPr>
            <p:cNvPr id="7" name="CasellaDiTesto 6"/>
            <p:cNvSpPr txBox="1"/>
            <p:nvPr/>
          </p:nvSpPr>
          <p:spPr>
            <a:xfrm>
              <a:off x="7584160" y="1347899"/>
              <a:ext cx="1267691" cy="369332"/>
            </a:xfrm>
            <a:prstGeom prst="rect">
              <a:avLst/>
            </a:prstGeom>
            <a:solidFill>
              <a:schemeClr val="bg1"/>
            </a:solidFill>
          </p:spPr>
          <p:txBody>
            <a:bodyPr wrap="square" rtlCol="0">
              <a:spAutoFit/>
            </a:bodyPr>
            <a:lstStyle/>
            <a:p>
              <a:r>
                <a:rPr lang="it-IT" dirty="0">
                  <a:solidFill>
                    <a:srgbClr val="0000FF"/>
                  </a:solidFill>
                  <a:latin typeface="Arial" panose="020B0604020202020204" pitchFamily="34" charset="0"/>
                  <a:cs typeface="Arial" panose="020B0604020202020204" pitchFamily="34" charset="0"/>
                </a:rPr>
                <a:t>objective</a:t>
              </a:r>
              <a:endParaRPr lang="it-IT" dirty="0"/>
            </a:p>
          </p:txBody>
        </p:sp>
      </p:grpSp>
      <p:sp>
        <p:nvSpPr>
          <p:cNvPr id="11" name="Parentesi graffa chiusa 10"/>
          <p:cNvSpPr/>
          <p:nvPr/>
        </p:nvSpPr>
        <p:spPr>
          <a:xfrm>
            <a:off x="7183853" y="502156"/>
            <a:ext cx="348566" cy="2060818"/>
          </a:xfrm>
          <a:prstGeom prst="righ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39137711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 Box 5"/>
          <p:cNvSpPr txBox="1">
            <a:spLocks noChangeArrowheads="1"/>
          </p:cNvSpPr>
          <p:nvPr/>
        </p:nvSpPr>
        <p:spPr bwMode="auto">
          <a:xfrm>
            <a:off x="539552" y="332656"/>
            <a:ext cx="8136904" cy="6178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50000"/>
              </a:spcBef>
              <a:spcAft>
                <a:spcPct val="0"/>
              </a:spcAft>
              <a:buFontTx/>
              <a:buNone/>
            </a:pPr>
            <a:r>
              <a:rPr lang="it-IT" altLang="it-IT" sz="2800" dirty="0" smtClean="0">
                <a:solidFill>
                  <a:srgbClr val="000000"/>
                </a:solidFill>
                <a:latin typeface="Arial" panose="020B0604020202020204" pitchFamily="34" charset="0"/>
              </a:rPr>
              <a:t>NA </a:t>
            </a:r>
            <a:r>
              <a:rPr lang="it-IT" altLang="it-IT" sz="2800" dirty="0" err="1" smtClean="0">
                <a:solidFill>
                  <a:srgbClr val="000000"/>
                </a:solidFill>
                <a:latin typeface="Arial" panose="020B0604020202020204" pitchFamily="34" charset="0"/>
              </a:rPr>
              <a:t>depends</a:t>
            </a:r>
            <a:r>
              <a:rPr lang="it-IT" altLang="it-IT" sz="2800" dirty="0" smtClean="0">
                <a:solidFill>
                  <a:srgbClr val="000000"/>
                </a:solidFill>
                <a:latin typeface="Arial" panose="020B0604020202020204" pitchFamily="34" charset="0"/>
              </a:rPr>
              <a:t> </a:t>
            </a:r>
            <a:r>
              <a:rPr lang="it-IT" altLang="it-IT" sz="2800" dirty="0" err="1" smtClean="0">
                <a:solidFill>
                  <a:srgbClr val="000000"/>
                </a:solidFill>
                <a:latin typeface="Arial" panose="020B0604020202020204" pitchFamily="34" charset="0"/>
              </a:rPr>
              <a:t>also</a:t>
            </a:r>
            <a:r>
              <a:rPr lang="it-IT" altLang="it-IT" sz="2800" dirty="0" smtClean="0">
                <a:solidFill>
                  <a:srgbClr val="000000"/>
                </a:solidFill>
                <a:latin typeface="Arial" panose="020B0604020202020204" pitchFamily="34" charset="0"/>
              </a:rPr>
              <a:t> on </a:t>
            </a:r>
          </a:p>
          <a:p>
            <a:pPr eaLnBrk="0" fontAlgn="base" hangingPunct="0">
              <a:spcBef>
                <a:spcPct val="50000"/>
              </a:spcBef>
              <a:spcAft>
                <a:spcPct val="0"/>
              </a:spcAft>
              <a:buFontTx/>
              <a:buNone/>
            </a:pPr>
            <a:r>
              <a:rPr lang="it-IT" altLang="it-IT" sz="2800" dirty="0" err="1" smtClean="0">
                <a:solidFill>
                  <a:srgbClr val="000000"/>
                </a:solidFill>
                <a:latin typeface="Arial" panose="020B0604020202020204" pitchFamily="34" charset="0"/>
              </a:rPr>
              <a:t>refraction</a:t>
            </a:r>
            <a:r>
              <a:rPr lang="it-IT" altLang="it-IT" sz="2800" dirty="0" smtClean="0">
                <a:solidFill>
                  <a:srgbClr val="000000"/>
                </a:solidFill>
                <a:latin typeface="Arial" panose="020B0604020202020204" pitchFamily="34" charset="0"/>
              </a:rPr>
              <a:t> </a:t>
            </a:r>
            <a:r>
              <a:rPr lang="it-IT" altLang="it-IT" sz="2800" dirty="0" err="1" smtClean="0">
                <a:solidFill>
                  <a:srgbClr val="000000"/>
                </a:solidFill>
                <a:latin typeface="Arial" panose="020B0604020202020204" pitchFamily="34" charset="0"/>
              </a:rPr>
              <a:t>index</a:t>
            </a:r>
            <a:r>
              <a:rPr lang="it-IT" altLang="it-IT" sz="2800" dirty="0" smtClean="0">
                <a:solidFill>
                  <a:srgbClr val="000000"/>
                </a:solidFill>
                <a:latin typeface="Arial" panose="020B0604020202020204" pitchFamily="34" charset="0"/>
              </a:rPr>
              <a:t> of some medium</a:t>
            </a:r>
          </a:p>
          <a:p>
            <a:pPr eaLnBrk="0" fontAlgn="base" hangingPunct="0">
              <a:spcBef>
                <a:spcPct val="50000"/>
              </a:spcBef>
              <a:spcAft>
                <a:spcPct val="0"/>
              </a:spcAft>
              <a:buFontTx/>
              <a:buNone/>
            </a:pPr>
            <a:endParaRPr lang="it-IT" altLang="it-IT" sz="900" dirty="0" smtClean="0">
              <a:solidFill>
                <a:srgbClr val="FF0000"/>
              </a:solidFill>
              <a:latin typeface="Arial" panose="020B0604020202020204" pitchFamily="34" charset="0"/>
            </a:endParaRPr>
          </a:p>
          <a:p>
            <a:pPr eaLnBrk="0" fontAlgn="base" hangingPunct="0">
              <a:spcBef>
                <a:spcPct val="50000"/>
              </a:spcBef>
              <a:spcAft>
                <a:spcPct val="0"/>
              </a:spcAft>
              <a:buFontTx/>
              <a:buNone/>
            </a:pPr>
            <a:r>
              <a:rPr lang="it-IT" altLang="it-IT" sz="2400" dirty="0" smtClean="0">
                <a:solidFill>
                  <a:srgbClr val="FF0000"/>
                </a:solidFill>
                <a:latin typeface="Arial" panose="020B0604020202020204" pitchFamily="34" charset="0"/>
              </a:rPr>
              <a:t>Air                                    </a:t>
            </a:r>
            <a:r>
              <a:rPr lang="it-IT" altLang="it-IT" sz="2400" dirty="0" smtClean="0">
                <a:solidFill>
                  <a:srgbClr val="007E39"/>
                </a:solidFill>
                <a:latin typeface="Arial" panose="020B0604020202020204" pitchFamily="34" charset="0"/>
              </a:rPr>
              <a:t>n</a:t>
            </a:r>
            <a:r>
              <a:rPr lang="it-IT" altLang="it-IT" sz="2400" dirty="0" smtClean="0">
                <a:solidFill>
                  <a:srgbClr val="FF0000"/>
                </a:solidFill>
                <a:latin typeface="Arial" panose="020B0604020202020204" pitchFamily="34" charset="0"/>
              </a:rPr>
              <a:t> = 1</a:t>
            </a:r>
          </a:p>
          <a:p>
            <a:pPr eaLnBrk="0" fontAlgn="base" hangingPunct="0">
              <a:spcBef>
                <a:spcPct val="50000"/>
              </a:spcBef>
              <a:spcAft>
                <a:spcPct val="0"/>
              </a:spcAft>
              <a:buFontTx/>
              <a:buNone/>
            </a:pPr>
            <a:r>
              <a:rPr lang="it-IT" altLang="it-IT" sz="2400" dirty="0" err="1" smtClean="0">
                <a:solidFill>
                  <a:srgbClr val="FF0000"/>
                </a:solidFill>
                <a:latin typeface="Arial" panose="020B0604020202020204" pitchFamily="34" charset="0"/>
              </a:rPr>
              <a:t>Distilled</a:t>
            </a:r>
            <a:r>
              <a:rPr lang="it-IT" altLang="it-IT" sz="2400" dirty="0" smtClean="0">
                <a:solidFill>
                  <a:srgbClr val="FF0000"/>
                </a:solidFill>
                <a:latin typeface="Arial" panose="020B0604020202020204" pitchFamily="34" charset="0"/>
              </a:rPr>
              <a:t> H</a:t>
            </a:r>
            <a:r>
              <a:rPr lang="it-IT" altLang="it-IT" sz="2400" baseline="-25000" dirty="0" smtClean="0">
                <a:solidFill>
                  <a:srgbClr val="FF0000"/>
                </a:solidFill>
                <a:latin typeface="Arial" panose="020B0604020202020204" pitchFamily="34" charset="0"/>
              </a:rPr>
              <a:t>2</a:t>
            </a:r>
            <a:r>
              <a:rPr lang="it-IT" altLang="it-IT" sz="2400" dirty="0" smtClean="0">
                <a:solidFill>
                  <a:srgbClr val="FF0000"/>
                </a:solidFill>
                <a:latin typeface="Arial" panose="020B0604020202020204" pitchFamily="34" charset="0"/>
              </a:rPr>
              <a:t>O                    </a:t>
            </a:r>
            <a:r>
              <a:rPr lang="it-IT" altLang="it-IT" sz="2400" dirty="0" smtClean="0">
                <a:solidFill>
                  <a:srgbClr val="007E39"/>
                </a:solidFill>
                <a:latin typeface="Arial" panose="020B0604020202020204" pitchFamily="34" charset="0"/>
              </a:rPr>
              <a:t>n </a:t>
            </a:r>
            <a:r>
              <a:rPr lang="it-IT" altLang="it-IT" sz="2400" dirty="0" smtClean="0">
                <a:solidFill>
                  <a:srgbClr val="FF0000"/>
                </a:solidFill>
                <a:latin typeface="Arial" panose="020B0604020202020204" pitchFamily="34" charset="0"/>
              </a:rPr>
              <a:t>= 1.334</a:t>
            </a:r>
          </a:p>
          <a:p>
            <a:pPr eaLnBrk="0" fontAlgn="base" hangingPunct="0">
              <a:spcBef>
                <a:spcPct val="50000"/>
              </a:spcBef>
              <a:spcAft>
                <a:spcPct val="0"/>
              </a:spcAft>
              <a:buFontTx/>
              <a:buNone/>
            </a:pPr>
            <a:r>
              <a:rPr lang="it-IT" altLang="it-IT" sz="2400" dirty="0" err="1" smtClean="0">
                <a:solidFill>
                  <a:srgbClr val="FF0000"/>
                </a:solidFill>
                <a:latin typeface="Arial" panose="020B0604020202020204" pitchFamily="34" charset="0"/>
              </a:rPr>
              <a:t>Glycerol</a:t>
            </a:r>
            <a:r>
              <a:rPr lang="it-IT" altLang="it-IT" sz="2400" dirty="0" smtClean="0">
                <a:solidFill>
                  <a:srgbClr val="FF0000"/>
                </a:solidFill>
                <a:latin typeface="Arial" panose="020B0604020202020204" pitchFamily="34" charset="0"/>
              </a:rPr>
              <a:t>                           </a:t>
            </a:r>
            <a:r>
              <a:rPr lang="it-IT" altLang="it-IT" sz="2400" dirty="0" smtClean="0">
                <a:solidFill>
                  <a:srgbClr val="007E39"/>
                </a:solidFill>
                <a:latin typeface="Arial" panose="020B0604020202020204" pitchFamily="34" charset="0"/>
              </a:rPr>
              <a:t>n</a:t>
            </a:r>
            <a:r>
              <a:rPr lang="it-IT" altLang="it-IT" sz="2400" dirty="0" smtClean="0">
                <a:solidFill>
                  <a:srgbClr val="FF0000"/>
                </a:solidFill>
                <a:latin typeface="Arial" panose="020B0604020202020204" pitchFamily="34" charset="0"/>
              </a:rPr>
              <a:t> = 1.450</a:t>
            </a:r>
          </a:p>
          <a:p>
            <a:pPr eaLnBrk="0" fontAlgn="base" hangingPunct="0">
              <a:spcBef>
                <a:spcPct val="50000"/>
              </a:spcBef>
              <a:spcAft>
                <a:spcPct val="0"/>
              </a:spcAft>
              <a:buFontTx/>
              <a:buNone/>
            </a:pPr>
            <a:r>
              <a:rPr lang="it-IT" altLang="it-IT" sz="2400" dirty="0" smtClean="0">
                <a:solidFill>
                  <a:srgbClr val="FF0000"/>
                </a:solidFill>
                <a:latin typeface="Arial" panose="020B0604020202020204" pitchFamily="34" charset="0"/>
              </a:rPr>
              <a:t>Cedar </a:t>
            </a:r>
            <a:r>
              <a:rPr lang="it-IT" altLang="it-IT" sz="2400" dirty="0" err="1" smtClean="0">
                <a:solidFill>
                  <a:srgbClr val="FF0000"/>
                </a:solidFill>
                <a:latin typeface="Arial" panose="020B0604020202020204" pitchFamily="34" charset="0"/>
              </a:rPr>
              <a:t>oil</a:t>
            </a:r>
            <a:r>
              <a:rPr lang="it-IT" altLang="it-IT" sz="2400" dirty="0" smtClean="0">
                <a:solidFill>
                  <a:srgbClr val="FF0000"/>
                </a:solidFill>
                <a:latin typeface="Arial" panose="020B0604020202020204" pitchFamily="34" charset="0"/>
              </a:rPr>
              <a:t>                          </a:t>
            </a:r>
            <a:r>
              <a:rPr lang="it-IT" altLang="it-IT" sz="2400" dirty="0" smtClean="0">
                <a:solidFill>
                  <a:srgbClr val="007E39"/>
                </a:solidFill>
                <a:latin typeface="Arial" panose="020B0604020202020204" pitchFamily="34" charset="0"/>
              </a:rPr>
              <a:t>n</a:t>
            </a:r>
            <a:r>
              <a:rPr lang="it-IT" altLang="it-IT" sz="2400" dirty="0" smtClean="0">
                <a:solidFill>
                  <a:srgbClr val="FF0000"/>
                </a:solidFill>
                <a:latin typeface="Arial" panose="020B0604020202020204" pitchFamily="34" charset="0"/>
              </a:rPr>
              <a:t> = 1.515</a:t>
            </a:r>
          </a:p>
          <a:p>
            <a:pPr eaLnBrk="0" fontAlgn="base" hangingPunct="0">
              <a:spcBef>
                <a:spcPct val="50000"/>
              </a:spcBef>
              <a:spcAft>
                <a:spcPct val="0"/>
              </a:spcAft>
              <a:buFontTx/>
              <a:buNone/>
            </a:pPr>
            <a:r>
              <a:rPr lang="it-IT" altLang="it-IT" sz="2400" dirty="0" err="1" smtClean="0">
                <a:solidFill>
                  <a:srgbClr val="FF0000"/>
                </a:solidFill>
                <a:latin typeface="Arial" panose="020B0604020202020204" pitchFamily="34" charset="0"/>
              </a:rPr>
              <a:t>Syntetic</a:t>
            </a:r>
            <a:r>
              <a:rPr lang="it-IT" altLang="it-IT" sz="2400" dirty="0" smtClean="0">
                <a:solidFill>
                  <a:srgbClr val="FF0000"/>
                </a:solidFill>
                <a:latin typeface="Arial" panose="020B0604020202020204" pitchFamily="34" charset="0"/>
              </a:rPr>
              <a:t> immersion </a:t>
            </a:r>
            <a:r>
              <a:rPr lang="it-IT" altLang="it-IT" sz="2400" dirty="0" err="1" smtClean="0">
                <a:solidFill>
                  <a:srgbClr val="FF0000"/>
                </a:solidFill>
                <a:latin typeface="Arial" panose="020B0604020202020204" pitchFamily="34" charset="0"/>
              </a:rPr>
              <a:t>oil</a:t>
            </a:r>
            <a:r>
              <a:rPr lang="it-IT" altLang="it-IT" sz="2400" dirty="0" smtClean="0">
                <a:solidFill>
                  <a:srgbClr val="FF0000"/>
                </a:solidFill>
                <a:latin typeface="Arial" panose="020B0604020202020204" pitchFamily="34" charset="0"/>
              </a:rPr>
              <a:t>     </a:t>
            </a:r>
            <a:r>
              <a:rPr lang="it-IT" altLang="it-IT" sz="2400" dirty="0" smtClean="0">
                <a:solidFill>
                  <a:srgbClr val="007E39"/>
                </a:solidFill>
                <a:latin typeface="Arial" panose="020B0604020202020204" pitchFamily="34" charset="0"/>
              </a:rPr>
              <a:t>n</a:t>
            </a:r>
            <a:r>
              <a:rPr lang="it-IT" altLang="it-IT" sz="2400" dirty="0" smtClean="0">
                <a:solidFill>
                  <a:srgbClr val="FF0000"/>
                </a:solidFill>
                <a:latin typeface="Arial" panose="020B0604020202020204" pitchFamily="34" charset="0"/>
              </a:rPr>
              <a:t> = 1.518</a:t>
            </a:r>
          </a:p>
          <a:p>
            <a:pPr eaLnBrk="0" fontAlgn="base" hangingPunct="0">
              <a:spcBef>
                <a:spcPct val="50000"/>
              </a:spcBef>
              <a:spcAft>
                <a:spcPct val="0"/>
              </a:spcAft>
              <a:buFontTx/>
              <a:buNone/>
            </a:pPr>
            <a:endParaRPr lang="it-IT" altLang="it-IT" sz="2400" dirty="0" smtClean="0">
              <a:solidFill>
                <a:srgbClr val="FF0000"/>
              </a:solidFill>
              <a:latin typeface="Arial" panose="020B0604020202020204" pitchFamily="34" charset="0"/>
            </a:endParaRPr>
          </a:p>
          <a:p>
            <a:pPr eaLnBrk="0" fontAlgn="base" hangingPunct="0">
              <a:spcBef>
                <a:spcPct val="50000"/>
              </a:spcBef>
              <a:spcAft>
                <a:spcPct val="0"/>
              </a:spcAft>
              <a:buFontTx/>
              <a:buNone/>
            </a:pPr>
            <a:endParaRPr lang="it-IT" altLang="it-IT" sz="2400" dirty="0" smtClean="0">
              <a:solidFill>
                <a:srgbClr val="FF0000"/>
              </a:solidFill>
              <a:latin typeface="Arial" panose="020B0604020202020204" pitchFamily="34" charset="0"/>
            </a:endParaRPr>
          </a:p>
          <a:p>
            <a:pPr eaLnBrk="0" fontAlgn="base" hangingPunct="0">
              <a:spcBef>
                <a:spcPct val="50000"/>
              </a:spcBef>
              <a:spcAft>
                <a:spcPct val="0"/>
              </a:spcAft>
              <a:buFontTx/>
              <a:buNone/>
            </a:pPr>
            <a:r>
              <a:rPr lang="it-IT" altLang="it-IT" sz="2400" dirty="0" smtClean="0">
                <a:solidFill>
                  <a:srgbClr val="0000FF"/>
                </a:solidFill>
                <a:latin typeface="Arial" panose="020B0604020202020204" pitchFamily="34" charset="0"/>
              </a:rPr>
              <a:t>Every </a:t>
            </a:r>
            <a:r>
              <a:rPr lang="it-IT" altLang="it-IT" sz="2400" dirty="0" err="1" smtClean="0">
                <a:solidFill>
                  <a:srgbClr val="0000FF"/>
                </a:solidFill>
                <a:latin typeface="Arial" panose="020B0604020202020204" pitchFamily="34" charset="0"/>
              </a:rPr>
              <a:t>kind</a:t>
            </a:r>
            <a:r>
              <a:rPr lang="it-IT" altLang="it-IT" sz="2400" dirty="0" smtClean="0">
                <a:solidFill>
                  <a:srgbClr val="0000FF"/>
                </a:solidFill>
                <a:latin typeface="Arial" panose="020B0604020202020204" pitchFamily="34" charset="0"/>
              </a:rPr>
              <a:t> of objective must be </a:t>
            </a:r>
            <a:r>
              <a:rPr lang="it-IT" altLang="it-IT" sz="2400" dirty="0" err="1" smtClean="0">
                <a:solidFill>
                  <a:srgbClr val="0000FF"/>
                </a:solidFill>
                <a:latin typeface="Arial" panose="020B0604020202020204" pitchFamily="34" charset="0"/>
              </a:rPr>
              <a:t>used</a:t>
            </a:r>
            <a:r>
              <a:rPr lang="it-IT" altLang="it-IT" sz="2400" dirty="0" smtClean="0">
                <a:solidFill>
                  <a:srgbClr val="0000FF"/>
                </a:solidFill>
                <a:latin typeface="Arial" panose="020B0604020202020204" pitchFamily="34" charset="0"/>
              </a:rPr>
              <a:t> with appropriate medium </a:t>
            </a:r>
            <a:r>
              <a:rPr lang="it-IT" altLang="it-IT" sz="2400" dirty="0" err="1" smtClean="0">
                <a:solidFill>
                  <a:srgbClr val="0000FF"/>
                </a:solidFill>
                <a:latin typeface="Arial" panose="020B0604020202020204" pitchFamily="34" charset="0"/>
              </a:rPr>
              <a:t>between</a:t>
            </a:r>
            <a:r>
              <a:rPr lang="it-IT" altLang="it-IT" sz="2400" dirty="0" smtClean="0">
                <a:solidFill>
                  <a:srgbClr val="0000FF"/>
                </a:solidFill>
                <a:latin typeface="Arial" panose="020B0604020202020204" pitchFamily="34" charset="0"/>
              </a:rPr>
              <a:t> specimen and </a:t>
            </a:r>
            <a:r>
              <a:rPr lang="it-IT" altLang="it-IT" sz="2400" dirty="0" err="1" smtClean="0">
                <a:solidFill>
                  <a:srgbClr val="0000FF"/>
                </a:solidFill>
                <a:latin typeface="Arial" panose="020B0604020202020204" pitchFamily="34" charset="0"/>
              </a:rPr>
              <a:t>frontal</a:t>
            </a:r>
            <a:r>
              <a:rPr lang="it-IT" altLang="it-IT" sz="2400" dirty="0" smtClean="0">
                <a:solidFill>
                  <a:srgbClr val="0000FF"/>
                </a:solidFill>
                <a:latin typeface="Arial" panose="020B0604020202020204" pitchFamily="34" charset="0"/>
              </a:rPr>
              <a:t> </a:t>
            </a:r>
            <a:r>
              <a:rPr lang="it-IT" altLang="it-IT" sz="2400" dirty="0" err="1" smtClean="0">
                <a:solidFill>
                  <a:srgbClr val="0000FF"/>
                </a:solidFill>
                <a:latin typeface="Arial" panose="020B0604020202020204" pitchFamily="34" charset="0"/>
              </a:rPr>
              <a:t>lens</a:t>
            </a:r>
            <a:endParaRPr lang="it-IT" altLang="it-IT" sz="2400" dirty="0">
              <a:solidFill>
                <a:srgbClr val="0000FF"/>
              </a:solidFill>
              <a:latin typeface="Arial" panose="020B0604020202020204" pitchFamily="34" charset="0"/>
            </a:endParaRPr>
          </a:p>
        </p:txBody>
      </p:sp>
    </p:spTree>
    <p:extLst>
      <p:ext uri="{BB962C8B-B14F-4D97-AF65-F5344CB8AC3E}">
        <p14:creationId xmlns:p14="http://schemas.microsoft.com/office/powerpoint/2010/main" val="23545135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4" name="Text Box 6"/>
          <p:cNvSpPr txBox="1">
            <a:spLocks noChangeArrowheads="1"/>
          </p:cNvSpPr>
          <p:nvPr/>
        </p:nvSpPr>
        <p:spPr bwMode="auto">
          <a:xfrm>
            <a:off x="7056430" y="4816475"/>
            <a:ext cx="360362"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50000"/>
              </a:spcBef>
              <a:spcAft>
                <a:spcPct val="0"/>
              </a:spcAft>
              <a:buFontTx/>
              <a:buNone/>
            </a:pPr>
            <a:endParaRPr lang="it-IT" altLang="it-IT" sz="2400">
              <a:solidFill>
                <a:srgbClr val="000000"/>
              </a:solidFill>
            </a:endParaRPr>
          </a:p>
        </p:txBody>
      </p:sp>
      <p:sp>
        <p:nvSpPr>
          <p:cNvPr id="63492" name="Rectangle 8"/>
          <p:cNvSpPr>
            <a:spLocks noChangeArrowheads="1"/>
          </p:cNvSpPr>
          <p:nvPr/>
        </p:nvSpPr>
        <p:spPr bwMode="auto">
          <a:xfrm>
            <a:off x="468313" y="3068638"/>
            <a:ext cx="3313112"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r>
              <a:rPr lang="it-IT" altLang="it-IT" b="1" dirty="0">
                <a:solidFill>
                  <a:srgbClr val="007E39"/>
                </a:solidFill>
                <a:latin typeface="Arial" panose="020B0604020202020204" pitchFamily="34" charset="0"/>
                <a:cs typeface="Arial" panose="020B0604020202020204" pitchFamily="34" charset="0"/>
              </a:rPr>
              <a:t>n</a:t>
            </a:r>
            <a:r>
              <a:rPr lang="it-IT" altLang="it-IT" sz="2800" b="1" dirty="0">
                <a:solidFill>
                  <a:srgbClr val="000000"/>
                </a:solidFill>
                <a:latin typeface="Arial" panose="020B0604020202020204" pitchFamily="34" charset="0"/>
                <a:cs typeface="Arial" panose="020B0604020202020204" pitchFamily="34" charset="0"/>
              </a:rPr>
              <a:t> </a:t>
            </a:r>
            <a:r>
              <a:rPr lang="it-IT" altLang="it-IT" sz="2000" b="1" dirty="0">
                <a:solidFill>
                  <a:srgbClr val="000000"/>
                </a:solidFill>
                <a:latin typeface="Arial" panose="020B0604020202020204" pitchFamily="34" charset="0"/>
                <a:cs typeface="Arial" panose="020B0604020202020204" pitchFamily="34" charset="0"/>
              </a:rPr>
              <a:t>= </a:t>
            </a:r>
            <a:r>
              <a:rPr lang="it-IT" altLang="it-IT" sz="2000" dirty="0" err="1">
                <a:solidFill>
                  <a:srgbClr val="000000"/>
                </a:solidFill>
                <a:latin typeface="Arial" panose="020B0604020202020204" pitchFamily="34" charset="0"/>
                <a:cs typeface="Arial" panose="020B0604020202020204" pitchFamily="34" charset="0"/>
              </a:rPr>
              <a:t>refraction</a:t>
            </a:r>
            <a:r>
              <a:rPr lang="it-IT" altLang="it-IT" sz="2000" dirty="0">
                <a:solidFill>
                  <a:srgbClr val="000000"/>
                </a:solidFill>
                <a:latin typeface="Arial" panose="020B0604020202020204" pitchFamily="34" charset="0"/>
                <a:cs typeface="Arial" panose="020B0604020202020204" pitchFamily="34" charset="0"/>
              </a:rPr>
              <a:t> </a:t>
            </a:r>
            <a:r>
              <a:rPr lang="it-IT" altLang="it-IT" sz="2000" dirty="0" err="1">
                <a:solidFill>
                  <a:srgbClr val="000000"/>
                </a:solidFill>
                <a:latin typeface="Arial" panose="020B0604020202020204" pitchFamily="34" charset="0"/>
                <a:cs typeface="Arial" panose="020B0604020202020204" pitchFamily="34" charset="0"/>
              </a:rPr>
              <a:t>index</a:t>
            </a:r>
            <a:r>
              <a:rPr lang="it-IT" altLang="it-IT" sz="2000" dirty="0">
                <a:solidFill>
                  <a:srgbClr val="000000"/>
                </a:solidFill>
                <a:latin typeface="Arial" panose="020B0604020202020204" pitchFamily="34" charset="0"/>
                <a:cs typeface="Arial" panose="020B0604020202020204" pitchFamily="34" charset="0"/>
              </a:rPr>
              <a:t> of medium </a:t>
            </a:r>
            <a:r>
              <a:rPr lang="it-IT" altLang="it-IT" sz="2000" dirty="0" err="1">
                <a:solidFill>
                  <a:srgbClr val="000000"/>
                </a:solidFill>
                <a:latin typeface="Arial" panose="020B0604020202020204" pitchFamily="34" charset="0"/>
                <a:cs typeface="Arial" panose="020B0604020202020204" pitchFamily="34" charset="0"/>
              </a:rPr>
              <a:t>between</a:t>
            </a:r>
            <a:r>
              <a:rPr lang="it-IT" altLang="it-IT" sz="2000" dirty="0">
                <a:solidFill>
                  <a:srgbClr val="000000"/>
                </a:solidFill>
                <a:latin typeface="Arial" panose="020B0604020202020204" pitchFamily="34" charset="0"/>
                <a:cs typeface="Arial" panose="020B0604020202020204" pitchFamily="34" charset="0"/>
              </a:rPr>
              <a:t> specimen and </a:t>
            </a:r>
            <a:r>
              <a:rPr lang="it-IT" altLang="it-IT" sz="2000" dirty="0" smtClean="0">
                <a:solidFill>
                  <a:srgbClr val="000000"/>
                </a:solidFill>
                <a:latin typeface="Arial" panose="020B0604020202020204" pitchFamily="34" charset="0"/>
                <a:cs typeface="Arial" panose="020B0604020202020204" pitchFamily="34" charset="0"/>
              </a:rPr>
              <a:t>objective </a:t>
            </a:r>
            <a:r>
              <a:rPr lang="it-IT" altLang="it-IT" sz="1600" i="1" dirty="0" smtClean="0">
                <a:solidFill>
                  <a:srgbClr val="000000"/>
                </a:solidFill>
                <a:latin typeface="Arial" panose="020B0604020202020204" pitchFamily="34" charset="0"/>
                <a:cs typeface="Arial" panose="020B0604020202020204" pitchFamily="34" charset="0"/>
              </a:rPr>
              <a:t>(</a:t>
            </a:r>
            <a:r>
              <a:rPr lang="it-IT" altLang="it-IT" sz="1600" i="1" dirty="0" err="1" smtClean="0">
                <a:solidFill>
                  <a:srgbClr val="000000"/>
                </a:solidFill>
                <a:latin typeface="Arial" panose="020B0604020202020204" pitchFamily="34" charset="0"/>
                <a:cs typeface="Arial" panose="020B0604020202020204" pitchFamily="34" charset="0"/>
              </a:rPr>
              <a:t>here</a:t>
            </a:r>
            <a:r>
              <a:rPr lang="it-IT" altLang="it-IT" sz="1600" i="1" dirty="0" smtClean="0">
                <a:solidFill>
                  <a:srgbClr val="000000"/>
                </a:solidFill>
                <a:latin typeface="Arial" panose="020B0604020202020204" pitchFamily="34" charset="0"/>
                <a:cs typeface="Arial" panose="020B0604020202020204" pitchFamily="34" charset="0"/>
              </a:rPr>
              <a:t> is air)</a:t>
            </a:r>
            <a:endParaRPr lang="it-IT" altLang="it-IT" sz="1600" i="1"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buFontTx/>
              <a:buNone/>
            </a:pPr>
            <a:endParaRPr lang="it-IT" altLang="it-IT" sz="2000" b="1"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buFontTx/>
              <a:buNone/>
            </a:pPr>
            <a:r>
              <a:rPr lang="el-GR" altLang="it-IT" sz="3600" b="1" dirty="0">
                <a:solidFill>
                  <a:srgbClr val="FF0000"/>
                </a:solidFill>
                <a:latin typeface="Times New Roman"/>
                <a:cs typeface="Arial" panose="020B0604020202020204" pitchFamily="34" charset="0"/>
              </a:rPr>
              <a:t>α</a:t>
            </a:r>
            <a:r>
              <a:rPr lang="it-IT" altLang="it-IT" sz="2000" b="1" dirty="0">
                <a:solidFill>
                  <a:srgbClr val="FF0000"/>
                </a:solidFill>
                <a:latin typeface="Arial" panose="020B0604020202020204" pitchFamily="34" charset="0"/>
                <a:cs typeface="Arial" panose="020B0604020202020204" pitchFamily="34" charset="0"/>
              </a:rPr>
              <a:t> </a:t>
            </a:r>
            <a:r>
              <a:rPr lang="it-IT" altLang="it-IT" sz="2000" b="1" dirty="0">
                <a:solidFill>
                  <a:srgbClr val="000000"/>
                </a:solidFill>
                <a:latin typeface="Arial" panose="020B0604020202020204" pitchFamily="34" charset="0"/>
                <a:cs typeface="Arial" panose="020B0604020202020204" pitchFamily="34" charset="0"/>
              </a:rPr>
              <a:t>= </a:t>
            </a:r>
            <a:r>
              <a:rPr lang="it-IT" altLang="it-IT" sz="2000" dirty="0">
                <a:solidFill>
                  <a:srgbClr val="000000"/>
                </a:solidFill>
                <a:latin typeface="Arial" panose="020B0604020202020204" pitchFamily="34" charset="0"/>
                <a:cs typeface="Arial" panose="020B0604020202020204" pitchFamily="34" charset="0"/>
              </a:rPr>
              <a:t>angle </a:t>
            </a:r>
            <a:r>
              <a:rPr lang="it-IT" altLang="it-IT" sz="2000" dirty="0" err="1">
                <a:solidFill>
                  <a:srgbClr val="000000"/>
                </a:solidFill>
                <a:latin typeface="Arial" panose="020B0604020202020204" pitchFamily="34" charset="0"/>
                <a:cs typeface="Arial" panose="020B0604020202020204" pitchFamily="34" charset="0"/>
              </a:rPr>
              <a:t>between</a:t>
            </a:r>
            <a:r>
              <a:rPr lang="it-IT" altLang="it-IT" sz="2000" dirty="0">
                <a:solidFill>
                  <a:srgbClr val="000000"/>
                </a:solidFill>
                <a:latin typeface="Arial" panose="020B0604020202020204" pitchFamily="34" charset="0"/>
                <a:cs typeface="Arial" panose="020B0604020202020204" pitchFamily="34" charset="0"/>
              </a:rPr>
              <a:t> the </a:t>
            </a:r>
            <a:r>
              <a:rPr lang="it-IT" altLang="it-IT" sz="2000" dirty="0" err="1">
                <a:solidFill>
                  <a:srgbClr val="000000"/>
                </a:solidFill>
                <a:latin typeface="Arial" panose="020B0604020202020204" pitchFamily="34" charset="0"/>
                <a:cs typeface="Arial" panose="020B0604020202020204" pitchFamily="34" charset="0"/>
              </a:rPr>
              <a:t>optical</a:t>
            </a:r>
            <a:r>
              <a:rPr lang="it-IT" altLang="it-IT" sz="2000" dirty="0">
                <a:solidFill>
                  <a:srgbClr val="000000"/>
                </a:solidFill>
                <a:latin typeface="Arial" panose="020B0604020202020204" pitchFamily="34" charset="0"/>
                <a:cs typeface="Arial" panose="020B0604020202020204" pitchFamily="34" charset="0"/>
              </a:rPr>
              <a:t> </a:t>
            </a:r>
            <a:r>
              <a:rPr lang="it-IT" altLang="it-IT" sz="2000" dirty="0" err="1">
                <a:solidFill>
                  <a:srgbClr val="000000"/>
                </a:solidFill>
                <a:latin typeface="Arial" panose="020B0604020202020204" pitchFamily="34" charset="0"/>
                <a:cs typeface="Arial" panose="020B0604020202020204" pitchFamily="34" charset="0"/>
              </a:rPr>
              <a:t>axis</a:t>
            </a:r>
            <a:r>
              <a:rPr lang="it-IT" altLang="it-IT" sz="2000" dirty="0">
                <a:solidFill>
                  <a:srgbClr val="000000"/>
                </a:solidFill>
                <a:latin typeface="Arial" panose="020B0604020202020204" pitchFamily="34" charset="0"/>
                <a:cs typeface="Arial" panose="020B0604020202020204" pitchFamily="34" charset="0"/>
              </a:rPr>
              <a:t> and the more </a:t>
            </a:r>
            <a:r>
              <a:rPr lang="it-IT" altLang="it-IT" sz="2000" dirty="0" err="1">
                <a:solidFill>
                  <a:srgbClr val="000000"/>
                </a:solidFill>
                <a:latin typeface="Arial" panose="020B0604020202020204" pitchFamily="34" charset="0"/>
                <a:cs typeface="Arial" panose="020B0604020202020204" pitchFamily="34" charset="0"/>
              </a:rPr>
              <a:t>lateral</a:t>
            </a:r>
            <a:r>
              <a:rPr lang="it-IT" altLang="it-IT" sz="2000" dirty="0">
                <a:solidFill>
                  <a:srgbClr val="000000"/>
                </a:solidFill>
                <a:latin typeface="Arial" panose="020B0604020202020204" pitchFamily="34" charset="0"/>
                <a:cs typeface="Arial" panose="020B0604020202020204" pitchFamily="34" charset="0"/>
              </a:rPr>
              <a:t> raylight </a:t>
            </a:r>
            <a:r>
              <a:rPr lang="it-IT" altLang="it-IT" sz="2000" dirty="0" err="1">
                <a:solidFill>
                  <a:srgbClr val="000000"/>
                </a:solidFill>
                <a:latin typeface="Arial" panose="020B0604020202020204" pitchFamily="34" charset="0"/>
                <a:cs typeface="Arial" panose="020B0604020202020204" pitchFamily="34" charset="0"/>
              </a:rPr>
              <a:t>that</a:t>
            </a:r>
            <a:r>
              <a:rPr lang="it-IT" altLang="it-IT" sz="2000" dirty="0">
                <a:solidFill>
                  <a:srgbClr val="000000"/>
                </a:solidFill>
                <a:latin typeface="Arial" panose="020B0604020202020204" pitchFamily="34" charset="0"/>
                <a:cs typeface="Arial" panose="020B0604020202020204" pitchFamily="34" charset="0"/>
              </a:rPr>
              <a:t> can be </a:t>
            </a:r>
            <a:r>
              <a:rPr lang="it-IT" altLang="it-IT" sz="2000" dirty="0" err="1">
                <a:solidFill>
                  <a:srgbClr val="000000"/>
                </a:solidFill>
                <a:latin typeface="Arial" panose="020B0604020202020204" pitchFamily="34" charset="0"/>
                <a:cs typeface="Arial" panose="020B0604020202020204" pitchFamily="34" charset="0"/>
              </a:rPr>
              <a:t>captured</a:t>
            </a:r>
            <a:r>
              <a:rPr lang="it-IT" altLang="it-IT" sz="2000" dirty="0">
                <a:solidFill>
                  <a:srgbClr val="000000"/>
                </a:solidFill>
                <a:latin typeface="Arial" panose="020B0604020202020204" pitchFamily="34" charset="0"/>
                <a:cs typeface="Arial" panose="020B0604020202020204" pitchFamily="34" charset="0"/>
              </a:rPr>
              <a:t> by the objective</a:t>
            </a:r>
          </a:p>
          <a:p>
            <a:pPr eaLnBrk="0" fontAlgn="base" hangingPunct="0">
              <a:spcBef>
                <a:spcPct val="0"/>
              </a:spcBef>
              <a:spcAft>
                <a:spcPct val="0"/>
              </a:spcAft>
              <a:buFontTx/>
              <a:buNone/>
            </a:pPr>
            <a:endParaRPr lang="it-IT" altLang="it-IT" sz="2000" dirty="0">
              <a:solidFill>
                <a:srgbClr val="000000"/>
              </a:solidFill>
              <a:latin typeface="Comic Sans MS" panose="030F0702030302020204" pitchFamily="66" charset="0"/>
            </a:endParaRPr>
          </a:p>
        </p:txBody>
      </p:sp>
      <p:sp>
        <p:nvSpPr>
          <p:cNvPr id="3" name="Rettangolo 2"/>
          <p:cNvSpPr/>
          <p:nvPr/>
        </p:nvSpPr>
        <p:spPr>
          <a:xfrm>
            <a:off x="251520" y="104873"/>
            <a:ext cx="7660580" cy="1508105"/>
          </a:xfrm>
          <a:prstGeom prst="rect">
            <a:avLst/>
          </a:prstGeom>
        </p:spPr>
        <p:txBody>
          <a:bodyPr wrap="square">
            <a:spAutoFit/>
          </a:bodyPr>
          <a:lstStyle/>
          <a:p>
            <a:pPr eaLnBrk="0" fontAlgn="base" hangingPunct="0">
              <a:spcBef>
                <a:spcPct val="50000"/>
              </a:spcBef>
              <a:spcAft>
                <a:spcPct val="0"/>
              </a:spcAft>
            </a:pPr>
            <a:r>
              <a:rPr lang="it-IT" altLang="it-IT" sz="3200" dirty="0" smtClean="0">
                <a:solidFill>
                  <a:srgbClr val="0000FF"/>
                </a:solidFill>
                <a:latin typeface="Arial" panose="020B0604020202020204" pitchFamily="34" charset="0"/>
                <a:cs typeface="Arial" panose="020B0604020202020204" pitchFamily="34" charset="0"/>
              </a:rPr>
              <a:t>Objective</a:t>
            </a:r>
            <a:r>
              <a:rPr lang="it-IT" altLang="it-IT" sz="3200" dirty="0" smtClean="0">
                <a:solidFill>
                  <a:srgbClr val="000000"/>
                </a:solidFill>
                <a:latin typeface="Arial" panose="020B0604020202020204" pitchFamily="34" charset="0"/>
                <a:cs typeface="Arial" panose="020B0604020202020204" pitchFamily="34" charset="0"/>
              </a:rPr>
              <a:t>             Numerical </a:t>
            </a:r>
            <a:r>
              <a:rPr lang="it-IT" altLang="it-IT" sz="3200" dirty="0">
                <a:solidFill>
                  <a:srgbClr val="000000"/>
                </a:solidFill>
                <a:latin typeface="Arial" panose="020B0604020202020204" pitchFamily="34" charset="0"/>
                <a:cs typeface="Arial" panose="020B0604020202020204" pitchFamily="34" charset="0"/>
              </a:rPr>
              <a:t>Aperture </a:t>
            </a:r>
          </a:p>
          <a:p>
            <a:pPr eaLnBrk="0" fontAlgn="base" hangingPunct="0">
              <a:spcBef>
                <a:spcPct val="50000"/>
              </a:spcBef>
              <a:spcAft>
                <a:spcPct val="0"/>
              </a:spcAft>
            </a:pPr>
            <a:r>
              <a:rPr lang="it-IT" altLang="it-IT" sz="3200" dirty="0">
                <a:solidFill>
                  <a:srgbClr val="000000"/>
                </a:solidFill>
                <a:latin typeface="Arial" panose="020B0604020202020204" pitchFamily="34" charset="0"/>
                <a:cs typeface="Arial" panose="020B0604020202020204" pitchFamily="34" charset="0"/>
              </a:rPr>
              <a:t>                             </a:t>
            </a:r>
            <a:r>
              <a:rPr lang="it-IT" altLang="it-IT" sz="3200" dirty="0" smtClean="0">
                <a:solidFill>
                  <a:srgbClr val="000000"/>
                </a:solidFill>
                <a:latin typeface="Arial" panose="020B0604020202020204" pitchFamily="34" charset="0"/>
                <a:cs typeface="Arial" panose="020B0604020202020204" pitchFamily="34" charset="0"/>
              </a:rPr>
              <a:t>   NA </a:t>
            </a:r>
            <a:r>
              <a:rPr lang="it-IT" altLang="it-IT" sz="3200" dirty="0">
                <a:solidFill>
                  <a:srgbClr val="000000"/>
                </a:solidFill>
                <a:latin typeface="Arial" panose="020B0604020202020204" pitchFamily="34" charset="0"/>
                <a:cs typeface="Arial" panose="020B0604020202020204" pitchFamily="34" charset="0"/>
              </a:rPr>
              <a:t>= </a:t>
            </a:r>
            <a:r>
              <a:rPr lang="it-IT" altLang="it-IT" sz="3200" dirty="0">
                <a:solidFill>
                  <a:srgbClr val="007E39"/>
                </a:solidFill>
                <a:latin typeface="Arial" panose="020B0604020202020204" pitchFamily="34" charset="0"/>
                <a:cs typeface="Arial" panose="020B0604020202020204" pitchFamily="34" charset="0"/>
              </a:rPr>
              <a:t>n</a:t>
            </a:r>
            <a:r>
              <a:rPr lang="it-IT" altLang="it-IT" sz="3200" dirty="0">
                <a:solidFill>
                  <a:srgbClr val="000000"/>
                </a:solidFill>
                <a:latin typeface="Arial" panose="020B0604020202020204" pitchFamily="34" charset="0"/>
                <a:cs typeface="Arial" panose="020B0604020202020204" pitchFamily="34" charset="0"/>
              </a:rPr>
              <a:t> </a:t>
            </a:r>
            <a:r>
              <a:rPr lang="it-IT" altLang="it-IT" sz="3200" baseline="-10000" dirty="0">
                <a:solidFill>
                  <a:srgbClr val="000000"/>
                </a:solidFill>
                <a:latin typeface="Arial" panose="020B0604020202020204" pitchFamily="34" charset="0"/>
                <a:cs typeface="Arial" panose="020B0604020202020204" pitchFamily="34" charset="0"/>
              </a:rPr>
              <a:t>*</a:t>
            </a:r>
            <a:r>
              <a:rPr lang="it-IT" altLang="it-IT" sz="3200" dirty="0">
                <a:solidFill>
                  <a:srgbClr val="000000"/>
                </a:solidFill>
                <a:latin typeface="Arial" panose="020B0604020202020204" pitchFamily="34" charset="0"/>
                <a:cs typeface="Arial" panose="020B0604020202020204" pitchFamily="34" charset="0"/>
              </a:rPr>
              <a:t> sin </a:t>
            </a:r>
            <a:r>
              <a:rPr lang="el-GR" altLang="it-IT" sz="4000" dirty="0">
                <a:solidFill>
                  <a:srgbClr val="FF0000"/>
                </a:solidFill>
                <a:cs typeface="Times New Roman" panose="02020603050405020304" pitchFamily="18" charset="0"/>
              </a:rPr>
              <a:t>α</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2614" y="1790019"/>
            <a:ext cx="4132777" cy="5067981"/>
          </a:xfrm>
          <a:prstGeom prst="rect">
            <a:avLst/>
          </a:prstGeom>
        </p:spPr>
      </p:pic>
      <p:sp>
        <p:nvSpPr>
          <p:cNvPr id="2" name="CasellaDiTesto 1"/>
          <p:cNvSpPr txBox="1"/>
          <p:nvPr/>
        </p:nvSpPr>
        <p:spPr>
          <a:xfrm>
            <a:off x="5096133" y="1862756"/>
            <a:ext cx="1332310" cy="369332"/>
          </a:xfrm>
          <a:prstGeom prst="rect">
            <a:avLst/>
          </a:prstGeom>
          <a:solidFill>
            <a:schemeClr val="bg1"/>
          </a:solidFill>
        </p:spPr>
        <p:txBody>
          <a:bodyPr wrap="square" rtlCol="0">
            <a:spAutoFit/>
          </a:bodyPr>
          <a:lstStyle/>
          <a:p>
            <a:pPr eaLnBrk="0" fontAlgn="base" hangingPunct="0">
              <a:spcBef>
                <a:spcPct val="0"/>
              </a:spcBef>
              <a:spcAft>
                <a:spcPct val="0"/>
              </a:spcAft>
            </a:pPr>
            <a:r>
              <a:rPr lang="it-IT" b="1" dirty="0">
                <a:solidFill>
                  <a:srgbClr val="0000FF"/>
                </a:solidFill>
                <a:latin typeface="Arial" panose="020B0604020202020204" pitchFamily="34" charset="0"/>
                <a:cs typeface="Arial" panose="020B0604020202020204" pitchFamily="34" charset="0"/>
              </a:rPr>
              <a:t>objective</a:t>
            </a:r>
          </a:p>
        </p:txBody>
      </p:sp>
      <p:cxnSp>
        <p:nvCxnSpPr>
          <p:cNvPr id="6" name="Connettore 1 5"/>
          <p:cNvCxnSpPr/>
          <p:nvPr/>
        </p:nvCxnSpPr>
        <p:spPr>
          <a:xfrm flipH="1">
            <a:off x="4270664" y="2753591"/>
            <a:ext cx="981333" cy="103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flipH="1">
            <a:off x="4391473" y="6047509"/>
            <a:ext cx="21963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4883727" y="2763982"/>
            <a:ext cx="72737" cy="3273136"/>
          </a:xfrm>
          <a:prstGeom prst="straightConnector1">
            <a:avLst/>
          </a:prstGeom>
          <a:ln w="158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5452093" y="5060950"/>
            <a:ext cx="515560" cy="369332"/>
          </a:xfrm>
          <a:prstGeom prst="rect">
            <a:avLst/>
          </a:prstGeom>
          <a:noFill/>
        </p:spPr>
        <p:txBody>
          <a:bodyPr wrap="square" rtlCol="0">
            <a:spAutoFit/>
          </a:bodyPr>
          <a:lstStyle/>
          <a:p>
            <a:r>
              <a:rPr lang="it-IT" i="1" dirty="0" smtClean="0"/>
              <a:t>air</a:t>
            </a:r>
            <a:endParaRPr lang="it-IT" i="1" dirty="0"/>
          </a:p>
        </p:txBody>
      </p:sp>
      <p:sp>
        <p:nvSpPr>
          <p:cNvPr id="5" name="CasellaDiTesto 4"/>
          <p:cNvSpPr txBox="1"/>
          <p:nvPr/>
        </p:nvSpPr>
        <p:spPr>
          <a:xfrm>
            <a:off x="5091464" y="4029412"/>
            <a:ext cx="721257" cy="1015663"/>
          </a:xfrm>
          <a:prstGeom prst="rect">
            <a:avLst/>
          </a:prstGeom>
          <a:solidFill>
            <a:schemeClr val="bg1"/>
          </a:solidFill>
        </p:spPr>
        <p:txBody>
          <a:bodyPr wrap="square" rtlCol="0">
            <a:spAutoFit/>
          </a:bodyPr>
          <a:lstStyle/>
          <a:p>
            <a:r>
              <a:rPr lang="it-IT" sz="6000" b="1" dirty="0">
                <a:solidFill>
                  <a:srgbClr val="007E39"/>
                </a:solidFill>
                <a:latin typeface="Arial" panose="020B0604020202020204" pitchFamily="34" charset="0"/>
                <a:cs typeface="Arial" panose="020B0604020202020204" pitchFamily="34" charset="0"/>
              </a:rPr>
              <a:t>n</a:t>
            </a:r>
          </a:p>
        </p:txBody>
      </p:sp>
    </p:spTree>
    <p:extLst>
      <p:ext uri="{BB962C8B-B14F-4D97-AF65-F5344CB8AC3E}">
        <p14:creationId xmlns:p14="http://schemas.microsoft.com/office/powerpoint/2010/main" val="9604356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99986"/>
            <a:ext cx="7700167" cy="4170116"/>
          </a:xfrm>
          <a:prstGeom prst="rect">
            <a:avLst/>
          </a:prstGeom>
        </p:spPr>
      </p:pic>
      <p:sp>
        <p:nvSpPr>
          <p:cNvPr id="3" name="CasellaDiTesto 2"/>
          <p:cNvSpPr txBox="1"/>
          <p:nvPr/>
        </p:nvSpPr>
        <p:spPr>
          <a:xfrm>
            <a:off x="107504" y="4896485"/>
            <a:ext cx="6336704" cy="646331"/>
          </a:xfrm>
          <a:prstGeom prst="rect">
            <a:avLst/>
          </a:prstGeom>
          <a:solidFill>
            <a:schemeClr val="bg1"/>
          </a:solidFill>
        </p:spPr>
        <p:txBody>
          <a:bodyPr wrap="square" rtlCol="0">
            <a:spAutoFit/>
          </a:bodyPr>
          <a:lstStyle/>
          <a:p>
            <a:pPr eaLnBrk="0" fontAlgn="base" hangingPunct="0">
              <a:spcBef>
                <a:spcPct val="0"/>
              </a:spcBef>
              <a:spcAft>
                <a:spcPct val="0"/>
              </a:spcAft>
            </a:pPr>
            <a:r>
              <a:rPr lang="it-IT" sz="3600" dirty="0" err="1">
                <a:solidFill>
                  <a:srgbClr val="000000"/>
                </a:solidFill>
                <a:latin typeface="Arial" panose="020B0604020202020204" pitchFamily="34" charset="0"/>
                <a:cs typeface="Arial" panose="020B0604020202020204" pitchFamily="34" charset="0"/>
              </a:rPr>
              <a:t>What’s</a:t>
            </a:r>
            <a:r>
              <a:rPr lang="it-IT" sz="3600" dirty="0">
                <a:solidFill>
                  <a:srgbClr val="000000"/>
                </a:solidFill>
                <a:latin typeface="Arial" panose="020B0604020202020204" pitchFamily="34" charset="0"/>
                <a:cs typeface="Arial" panose="020B0604020202020204" pitchFamily="34" charset="0"/>
              </a:rPr>
              <a:t> the </a:t>
            </a:r>
            <a:r>
              <a:rPr lang="it-IT" sz="3600" dirty="0" err="1">
                <a:solidFill>
                  <a:srgbClr val="000000"/>
                </a:solidFill>
                <a:latin typeface="Arial" panose="020B0604020202020204" pitchFamily="34" charset="0"/>
                <a:cs typeface="Arial" panose="020B0604020202020204" pitchFamily="34" charset="0"/>
              </a:rPr>
              <a:t>better</a:t>
            </a:r>
            <a:r>
              <a:rPr lang="it-IT" sz="3600" dirty="0">
                <a:solidFill>
                  <a:srgbClr val="000000"/>
                </a:solidFill>
                <a:latin typeface="Arial" panose="020B0604020202020204" pitchFamily="34" charset="0"/>
                <a:cs typeface="Arial" panose="020B0604020202020204" pitchFamily="34" charset="0"/>
              </a:rPr>
              <a:t> objective?</a:t>
            </a:r>
          </a:p>
        </p:txBody>
      </p:sp>
      <p:grpSp>
        <p:nvGrpSpPr>
          <p:cNvPr id="6" name="Gruppo 5"/>
          <p:cNvGrpSpPr/>
          <p:nvPr/>
        </p:nvGrpSpPr>
        <p:grpSpPr>
          <a:xfrm>
            <a:off x="4572000" y="4349774"/>
            <a:ext cx="4237057" cy="2246045"/>
            <a:chOff x="4572000" y="4349774"/>
            <a:chExt cx="4237057" cy="2246045"/>
          </a:xfrm>
        </p:grpSpPr>
        <p:sp>
          <p:nvSpPr>
            <p:cNvPr id="4" name="Freccia in giù 3"/>
            <p:cNvSpPr/>
            <p:nvPr/>
          </p:nvSpPr>
          <p:spPr>
            <a:xfrm rot="10800000">
              <a:off x="6309753" y="4349774"/>
              <a:ext cx="1008112" cy="108012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sp>
          <p:nvSpPr>
            <p:cNvPr id="5" name="Rettangolo 4"/>
            <p:cNvSpPr/>
            <p:nvPr/>
          </p:nvSpPr>
          <p:spPr>
            <a:xfrm>
              <a:off x="4572000" y="5580156"/>
              <a:ext cx="4237057" cy="1015663"/>
            </a:xfrm>
            <a:prstGeom prst="rect">
              <a:avLst/>
            </a:prstGeom>
          </p:spPr>
          <p:txBody>
            <a:bodyPr wrap="none">
              <a:spAutoFit/>
            </a:bodyPr>
            <a:lstStyle/>
            <a:p>
              <a:pPr algn="ctr" eaLnBrk="0" fontAlgn="base" hangingPunct="0">
                <a:spcBef>
                  <a:spcPct val="0"/>
                </a:spcBef>
                <a:spcAft>
                  <a:spcPct val="0"/>
                </a:spcAft>
              </a:pPr>
              <a:r>
                <a:rPr lang="it-IT" sz="3600" dirty="0" err="1">
                  <a:solidFill>
                    <a:srgbClr val="FF0000"/>
                  </a:solidFill>
                  <a:latin typeface="Arial" panose="020B0604020202020204" pitchFamily="34" charset="0"/>
                  <a:cs typeface="Arial" panose="020B0604020202020204" pitchFamily="34" charset="0"/>
                </a:rPr>
                <a:t>That</a:t>
              </a:r>
              <a:r>
                <a:rPr lang="it-IT" sz="3600" dirty="0">
                  <a:solidFill>
                    <a:srgbClr val="FF0000"/>
                  </a:solidFill>
                  <a:latin typeface="Arial" panose="020B0604020202020204" pitchFamily="34" charset="0"/>
                  <a:cs typeface="Arial" panose="020B0604020202020204" pitchFamily="34" charset="0"/>
                </a:rPr>
                <a:t> with </a:t>
              </a:r>
              <a:r>
                <a:rPr lang="it-IT" sz="3600" dirty="0" err="1">
                  <a:solidFill>
                    <a:srgbClr val="FF0000"/>
                  </a:solidFill>
                  <a:latin typeface="Arial" panose="020B0604020202020204" pitchFamily="34" charset="0"/>
                  <a:cs typeface="Arial" panose="020B0604020202020204" pitchFamily="34" charset="0"/>
                </a:rPr>
                <a:t>higher</a:t>
              </a:r>
              <a:r>
                <a:rPr lang="it-IT" sz="3600" dirty="0">
                  <a:solidFill>
                    <a:srgbClr val="FF0000"/>
                  </a:solidFill>
                  <a:latin typeface="Arial" panose="020B0604020202020204" pitchFamily="34" charset="0"/>
                  <a:cs typeface="Arial" panose="020B0604020202020204" pitchFamily="34" charset="0"/>
                </a:rPr>
                <a:t> </a:t>
              </a:r>
              <a:r>
                <a:rPr lang="it-IT" sz="3600" dirty="0" smtClean="0">
                  <a:solidFill>
                    <a:srgbClr val="FF0000"/>
                  </a:solidFill>
                  <a:latin typeface="Arial" panose="020B0604020202020204" pitchFamily="34" charset="0"/>
                  <a:cs typeface="Arial" panose="020B0604020202020204" pitchFamily="34" charset="0"/>
                </a:rPr>
                <a:t>NA</a:t>
              </a:r>
            </a:p>
            <a:p>
              <a:pPr algn="ctr" eaLnBrk="0" fontAlgn="base" hangingPunct="0">
                <a:spcBef>
                  <a:spcPct val="0"/>
                </a:spcBef>
                <a:spcAft>
                  <a:spcPct val="0"/>
                </a:spcAft>
              </a:pPr>
              <a:r>
                <a:rPr lang="it-IT" sz="2400" dirty="0" smtClean="0">
                  <a:solidFill>
                    <a:srgbClr val="FF0000"/>
                  </a:solidFill>
                  <a:latin typeface="Arial" panose="020B0604020202020204" pitchFamily="34" charset="0"/>
                  <a:cs typeface="Arial" panose="020B0604020202020204" pitchFamily="34" charset="0"/>
                </a:rPr>
                <a:t>(</a:t>
              </a:r>
              <a:r>
                <a:rPr lang="it-IT" sz="2400" dirty="0" err="1" smtClean="0">
                  <a:solidFill>
                    <a:srgbClr val="FF0000"/>
                  </a:solidFill>
                  <a:latin typeface="Arial" panose="020B0604020202020204" pitchFamily="34" charset="0"/>
                  <a:cs typeface="Arial" panose="020B0604020202020204" pitchFamily="34" charset="0"/>
                </a:rPr>
                <a:t>Wider</a:t>
              </a:r>
              <a:r>
                <a:rPr lang="it-IT" sz="2400" dirty="0" smtClean="0">
                  <a:solidFill>
                    <a:srgbClr val="FF0000"/>
                  </a:solidFill>
                  <a:latin typeface="Arial" panose="020B0604020202020204" pitchFamily="34" charset="0"/>
                  <a:cs typeface="Arial" panose="020B0604020202020204" pitchFamily="34" charset="0"/>
                </a:rPr>
                <a:t> </a:t>
              </a:r>
              <a:r>
                <a:rPr lang="it-IT" sz="2400" dirty="0" err="1" smtClean="0">
                  <a:solidFill>
                    <a:srgbClr val="FF0000"/>
                  </a:solidFill>
                  <a:latin typeface="Arial" panose="020B0604020202020204" pitchFamily="34" charset="0"/>
                  <a:cs typeface="Arial" panose="020B0604020202020204" pitchFamily="34" charset="0"/>
                </a:rPr>
                <a:t>cone</a:t>
              </a:r>
              <a:r>
                <a:rPr lang="it-IT" sz="2400" dirty="0" smtClean="0">
                  <a:solidFill>
                    <a:srgbClr val="FF0000"/>
                  </a:solidFill>
                  <a:latin typeface="Arial" panose="020B0604020202020204" pitchFamily="34" charset="0"/>
                  <a:cs typeface="Arial" panose="020B0604020202020204" pitchFamily="34" charset="0"/>
                </a:rPr>
                <a:t> of light)</a:t>
              </a:r>
              <a:endParaRPr lang="it-IT" sz="2400"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4843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micr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8126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pic>
        <p:nvPicPr>
          <p:cNvPr id="64515" name="Picture 3" descr="micr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300" y="3873500"/>
            <a:ext cx="2120900"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descr="micr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5050" y="1587500"/>
            <a:ext cx="21288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pic>
        <p:nvPicPr>
          <p:cNvPr id="64517" name="Picture 5" descr="micr0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2788" y="2520950"/>
            <a:ext cx="2278062"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sp>
        <p:nvSpPr>
          <p:cNvPr id="64518" name="CasellaDiTesto 1"/>
          <p:cNvSpPr txBox="1">
            <a:spLocks noChangeArrowheads="1"/>
          </p:cNvSpPr>
          <p:nvPr/>
        </p:nvSpPr>
        <p:spPr bwMode="auto">
          <a:xfrm>
            <a:off x="468313" y="2973388"/>
            <a:ext cx="935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it-IT" altLang="it-IT" sz="1800" dirty="0">
                <a:solidFill>
                  <a:srgbClr val="000000"/>
                </a:solidFill>
              </a:rPr>
              <a:t>AIR</a:t>
            </a:r>
          </a:p>
        </p:txBody>
      </p:sp>
      <p:sp>
        <p:nvSpPr>
          <p:cNvPr id="64519" name="CasellaDiTesto 8"/>
          <p:cNvSpPr txBox="1">
            <a:spLocks noChangeArrowheads="1"/>
          </p:cNvSpPr>
          <p:nvPr/>
        </p:nvSpPr>
        <p:spPr bwMode="auto">
          <a:xfrm>
            <a:off x="6516688" y="6240463"/>
            <a:ext cx="935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it-IT" altLang="it-IT" sz="1800">
                <a:solidFill>
                  <a:srgbClr val="000000"/>
                </a:solidFill>
              </a:rPr>
              <a:t>OIL</a:t>
            </a:r>
          </a:p>
        </p:txBody>
      </p:sp>
      <p:sp>
        <p:nvSpPr>
          <p:cNvPr id="64520" name="CasellaDiTesto 9"/>
          <p:cNvSpPr txBox="1">
            <a:spLocks noChangeArrowheads="1"/>
          </p:cNvSpPr>
          <p:nvPr/>
        </p:nvSpPr>
        <p:spPr bwMode="auto">
          <a:xfrm>
            <a:off x="4211638" y="5251450"/>
            <a:ext cx="1223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it-IT" altLang="it-IT" sz="1800">
                <a:solidFill>
                  <a:srgbClr val="000000"/>
                </a:solidFill>
              </a:rPr>
              <a:t>WATER</a:t>
            </a:r>
          </a:p>
        </p:txBody>
      </p:sp>
      <p:sp>
        <p:nvSpPr>
          <p:cNvPr id="2" name="Rettangolo 1"/>
          <p:cNvSpPr/>
          <p:nvPr/>
        </p:nvSpPr>
        <p:spPr>
          <a:xfrm>
            <a:off x="3401860" y="109250"/>
            <a:ext cx="5339923" cy="830997"/>
          </a:xfrm>
          <a:prstGeom prst="rect">
            <a:avLst/>
          </a:prstGeom>
        </p:spPr>
        <p:txBody>
          <a:bodyPr wrap="none">
            <a:spAutoFit/>
          </a:bodyPr>
          <a:lstStyle/>
          <a:p>
            <a:pPr eaLnBrk="0" fontAlgn="base" hangingPunct="0">
              <a:spcBef>
                <a:spcPct val="0"/>
              </a:spcBef>
              <a:spcAft>
                <a:spcPct val="0"/>
              </a:spcAft>
            </a:pPr>
            <a:r>
              <a:rPr lang="it-IT" sz="2400" dirty="0">
                <a:solidFill>
                  <a:srgbClr val="FF0000"/>
                </a:solidFill>
              </a:rPr>
              <a:t>Interactive tutorial </a:t>
            </a:r>
          </a:p>
          <a:p>
            <a:pPr eaLnBrk="0" fontAlgn="base" hangingPunct="0">
              <a:spcBef>
                <a:spcPct val="0"/>
              </a:spcBef>
              <a:spcAft>
                <a:spcPct val="0"/>
              </a:spcAft>
            </a:pPr>
            <a:r>
              <a:rPr lang="it-IT" sz="2400" dirty="0">
                <a:solidFill>
                  <a:srgbClr val="000000"/>
                </a:solidFill>
                <a:latin typeface="Times New Roman" panose="02020603050405020304" pitchFamily="18" charset="0"/>
                <a:hlinkClick r:id="rId6"/>
              </a:rPr>
              <a:t>http://olympus.magnet.fsu.edu/index.html</a:t>
            </a:r>
            <a:endParaRPr lang="it-IT" sz="24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2281903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
          <p:cNvSpPr txBox="1">
            <a:spLocks noChangeArrowheads="1"/>
          </p:cNvSpPr>
          <p:nvPr/>
        </p:nvSpPr>
        <p:spPr bwMode="auto">
          <a:xfrm>
            <a:off x="308307" y="285835"/>
            <a:ext cx="1901161" cy="343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427">
            <a:spAutoFit/>
          </a:bodyPr>
          <a:lstStyle>
            <a:lvl1pPr defTabSz="828675">
              <a:spcBef>
                <a:spcPct val="20000"/>
              </a:spcBef>
              <a:buChar char="•"/>
              <a:defRPr sz="3200">
                <a:solidFill>
                  <a:schemeClr val="tx1"/>
                </a:solidFill>
                <a:latin typeface="Times New Roman" panose="02020603050405020304" pitchFamily="18" charset="0"/>
              </a:defRPr>
            </a:lvl1pPr>
            <a:lvl2pPr marL="673100" indent="-258763" defTabSz="828675">
              <a:spcBef>
                <a:spcPct val="20000"/>
              </a:spcBef>
              <a:buChar char="–"/>
              <a:defRPr sz="2800">
                <a:solidFill>
                  <a:schemeClr val="tx1"/>
                </a:solidFill>
                <a:latin typeface="Times New Roman" panose="02020603050405020304" pitchFamily="18" charset="0"/>
              </a:defRPr>
            </a:lvl2pPr>
            <a:lvl3pPr marL="1035050" indent="-206375" defTabSz="828675">
              <a:spcBef>
                <a:spcPct val="20000"/>
              </a:spcBef>
              <a:buChar char="•"/>
              <a:defRPr sz="2400">
                <a:solidFill>
                  <a:schemeClr val="tx1"/>
                </a:solidFill>
                <a:latin typeface="Times New Roman" panose="02020603050405020304" pitchFamily="18" charset="0"/>
              </a:defRPr>
            </a:lvl3pPr>
            <a:lvl4pPr marL="1449388" indent="-206375" defTabSz="828675">
              <a:spcBef>
                <a:spcPct val="20000"/>
              </a:spcBef>
              <a:buChar char="–"/>
              <a:defRPr sz="2000">
                <a:solidFill>
                  <a:schemeClr val="tx1"/>
                </a:solidFill>
                <a:latin typeface="Times New Roman" panose="02020603050405020304" pitchFamily="18" charset="0"/>
              </a:defRPr>
            </a:lvl4pPr>
            <a:lvl5pPr marL="1863725" indent="-206375" defTabSz="828675">
              <a:spcBef>
                <a:spcPct val="20000"/>
              </a:spcBef>
              <a:buChar char="»"/>
              <a:defRPr sz="2000">
                <a:solidFill>
                  <a:schemeClr val="tx1"/>
                </a:solidFill>
                <a:latin typeface="Times New Roman" panose="02020603050405020304" pitchFamily="18" charset="0"/>
              </a:defRPr>
            </a:lvl5pPr>
            <a:lvl6pPr marL="23209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7781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2353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6925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lnSpc>
                <a:spcPts val="2175"/>
              </a:lnSpc>
              <a:spcBef>
                <a:spcPct val="0"/>
              </a:spcBef>
              <a:spcAft>
                <a:spcPct val="0"/>
              </a:spcAft>
              <a:buFontTx/>
              <a:buNone/>
            </a:pPr>
            <a:r>
              <a:rPr lang="en-US" altLang="zh-CN" sz="3100" b="1" dirty="0" smtClean="0">
                <a:solidFill>
                  <a:srgbClr val="0000FF"/>
                </a:solidFill>
                <a:latin typeface="Arial" panose="020B0604020202020204" pitchFamily="34" charset="0"/>
                <a:ea typeface="宋体" panose="02010600030101010101" pitchFamily="2" charset="-122"/>
                <a:cs typeface="Arial" panose="020B0604020202020204" pitchFamily="34" charset="0"/>
              </a:rPr>
              <a:t>Objective </a:t>
            </a:r>
            <a:endParaRPr lang="en-US" altLang="zh-CN" sz="3100" b="1" dirty="0">
              <a:solidFill>
                <a:srgbClr val="0000FF"/>
              </a:solidFill>
              <a:latin typeface="Arial" panose="020B0604020202020204" pitchFamily="34" charset="0"/>
              <a:ea typeface="宋体" panose="02010600030101010101" pitchFamily="2" charset="-122"/>
              <a:cs typeface="Arial" panose="020B0604020202020204" pitchFamily="34" charset="0"/>
            </a:endParaRPr>
          </a:p>
        </p:txBody>
      </p:sp>
      <p:sp>
        <p:nvSpPr>
          <p:cNvPr id="65539" name="TextBox 1"/>
          <p:cNvSpPr txBox="1">
            <a:spLocks noChangeArrowheads="1"/>
          </p:cNvSpPr>
          <p:nvPr/>
        </p:nvSpPr>
        <p:spPr bwMode="auto">
          <a:xfrm>
            <a:off x="0" y="931129"/>
            <a:ext cx="9143999" cy="578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41427">
            <a:spAutoFit/>
          </a:bodyPr>
          <a:lstStyle>
            <a:lvl1pPr defTabSz="828675">
              <a:spcBef>
                <a:spcPct val="20000"/>
              </a:spcBef>
              <a:buChar char="•"/>
              <a:tabLst>
                <a:tab pos="287338" algn="l"/>
              </a:tabLst>
              <a:defRPr sz="3200">
                <a:solidFill>
                  <a:schemeClr val="tx1"/>
                </a:solidFill>
                <a:latin typeface="Times New Roman" panose="02020603050405020304" pitchFamily="18" charset="0"/>
              </a:defRPr>
            </a:lvl1pPr>
            <a:lvl2pPr marL="673100" indent="-258763" defTabSz="828675">
              <a:spcBef>
                <a:spcPct val="20000"/>
              </a:spcBef>
              <a:buChar char="–"/>
              <a:tabLst>
                <a:tab pos="287338" algn="l"/>
              </a:tabLst>
              <a:defRPr sz="2800">
                <a:solidFill>
                  <a:schemeClr val="tx1"/>
                </a:solidFill>
                <a:latin typeface="Times New Roman" panose="02020603050405020304" pitchFamily="18" charset="0"/>
              </a:defRPr>
            </a:lvl2pPr>
            <a:lvl3pPr marL="1035050" indent="-206375" defTabSz="828675">
              <a:spcBef>
                <a:spcPct val="20000"/>
              </a:spcBef>
              <a:buChar char="•"/>
              <a:tabLst>
                <a:tab pos="287338" algn="l"/>
              </a:tabLst>
              <a:defRPr sz="2400">
                <a:solidFill>
                  <a:schemeClr val="tx1"/>
                </a:solidFill>
                <a:latin typeface="Times New Roman" panose="02020603050405020304" pitchFamily="18" charset="0"/>
              </a:defRPr>
            </a:lvl3pPr>
            <a:lvl4pPr marL="1449388" indent="-206375" defTabSz="828675">
              <a:spcBef>
                <a:spcPct val="20000"/>
              </a:spcBef>
              <a:buChar char="–"/>
              <a:tabLst>
                <a:tab pos="287338" algn="l"/>
              </a:tabLst>
              <a:defRPr sz="2000">
                <a:solidFill>
                  <a:schemeClr val="tx1"/>
                </a:solidFill>
                <a:latin typeface="Times New Roman" panose="02020603050405020304" pitchFamily="18" charset="0"/>
              </a:defRPr>
            </a:lvl4pPr>
            <a:lvl5pPr marL="1863725" indent="-206375" defTabSz="828675">
              <a:spcBef>
                <a:spcPct val="20000"/>
              </a:spcBef>
              <a:buChar char="»"/>
              <a:tabLst>
                <a:tab pos="287338" algn="l"/>
              </a:tabLst>
              <a:defRPr sz="2000">
                <a:solidFill>
                  <a:schemeClr val="tx1"/>
                </a:solidFill>
                <a:latin typeface="Times New Roman" panose="02020603050405020304" pitchFamily="18" charset="0"/>
              </a:defRPr>
            </a:lvl5pPr>
            <a:lvl6pPr marL="2320925" indent="-206375" defTabSz="828675" eaLnBrk="0" fontAlgn="base" hangingPunct="0">
              <a:spcBef>
                <a:spcPct val="20000"/>
              </a:spcBef>
              <a:spcAft>
                <a:spcPct val="0"/>
              </a:spcAft>
              <a:buChar char="»"/>
              <a:tabLst>
                <a:tab pos="287338" algn="l"/>
              </a:tabLst>
              <a:defRPr sz="2000">
                <a:solidFill>
                  <a:schemeClr val="tx1"/>
                </a:solidFill>
                <a:latin typeface="Times New Roman" panose="02020603050405020304" pitchFamily="18" charset="0"/>
              </a:defRPr>
            </a:lvl6pPr>
            <a:lvl7pPr marL="2778125" indent="-206375" defTabSz="828675" eaLnBrk="0" fontAlgn="base" hangingPunct="0">
              <a:spcBef>
                <a:spcPct val="20000"/>
              </a:spcBef>
              <a:spcAft>
                <a:spcPct val="0"/>
              </a:spcAft>
              <a:buChar char="»"/>
              <a:tabLst>
                <a:tab pos="287338" algn="l"/>
              </a:tabLst>
              <a:defRPr sz="2000">
                <a:solidFill>
                  <a:schemeClr val="tx1"/>
                </a:solidFill>
                <a:latin typeface="Times New Roman" panose="02020603050405020304" pitchFamily="18" charset="0"/>
              </a:defRPr>
            </a:lvl7pPr>
            <a:lvl8pPr marL="3235325" indent="-206375" defTabSz="828675" eaLnBrk="0" fontAlgn="base" hangingPunct="0">
              <a:spcBef>
                <a:spcPct val="20000"/>
              </a:spcBef>
              <a:spcAft>
                <a:spcPct val="0"/>
              </a:spcAft>
              <a:buChar char="»"/>
              <a:tabLst>
                <a:tab pos="287338" algn="l"/>
              </a:tabLst>
              <a:defRPr sz="2000">
                <a:solidFill>
                  <a:schemeClr val="tx1"/>
                </a:solidFill>
                <a:latin typeface="Times New Roman" panose="02020603050405020304" pitchFamily="18" charset="0"/>
              </a:defRPr>
            </a:lvl8pPr>
            <a:lvl9pPr marL="3692525" indent="-206375" defTabSz="828675" eaLnBrk="0" fontAlgn="base" hangingPunct="0">
              <a:spcBef>
                <a:spcPct val="20000"/>
              </a:spcBef>
              <a:spcAft>
                <a:spcPct val="0"/>
              </a:spcAft>
              <a:buChar char="»"/>
              <a:tabLst>
                <a:tab pos="287338" algn="l"/>
              </a:tabLst>
              <a:defRPr sz="2000">
                <a:solidFill>
                  <a:schemeClr val="tx1"/>
                </a:solidFill>
                <a:latin typeface="Times New Roman" panose="02020603050405020304" pitchFamily="18" charset="0"/>
              </a:defRPr>
            </a:lvl9pPr>
          </a:lstStyle>
          <a:p>
            <a:pPr fontAlgn="base">
              <a:lnSpc>
                <a:spcPts val="2813"/>
              </a:lnSpc>
              <a:spcBef>
                <a:spcPct val="0"/>
              </a:spcBef>
              <a:spcAft>
                <a:spcPct val="0"/>
              </a:spcAft>
            </a:pPr>
            <a:r>
              <a:rPr lang="en-US" altLang="zh-CN" sz="2900" dirty="0">
                <a:solidFill>
                  <a:srgbClr val="FF0000"/>
                </a:solidFill>
                <a:latin typeface="Arial" panose="020B0604020202020204" pitchFamily="34" charset="0"/>
                <a:ea typeface="宋体" panose="02010600030101010101" pitchFamily="2" charset="-122"/>
                <a:cs typeface="Arial" panose="020B0604020202020204" pitchFamily="34" charset="0"/>
              </a:rPr>
              <a:t>  The larger NA, the higher the </a:t>
            </a:r>
            <a:r>
              <a:rPr lang="en-US" altLang="zh-CN" sz="2900" dirty="0" smtClean="0">
                <a:solidFill>
                  <a:srgbClr val="FF0000"/>
                </a:solidFill>
                <a:latin typeface="Arial" panose="020B0604020202020204" pitchFamily="34" charset="0"/>
                <a:ea typeface="宋体" panose="02010600030101010101" pitchFamily="2" charset="-122"/>
                <a:cs typeface="Arial" panose="020B0604020202020204" pitchFamily="34" charset="0"/>
              </a:rPr>
              <a:t>quality (and cost…)</a:t>
            </a:r>
            <a:endParaRPr lang="en-US" altLang="zh-CN" sz="2900" dirty="0">
              <a:solidFill>
                <a:srgbClr val="FF0000"/>
              </a:solidFill>
              <a:latin typeface="Arial" panose="020B0604020202020204" pitchFamily="34" charset="0"/>
              <a:ea typeface="宋体" panose="02010600030101010101" pitchFamily="2" charset="-122"/>
              <a:cs typeface="Arial" panose="020B0604020202020204" pitchFamily="34" charset="0"/>
            </a:endParaRPr>
          </a:p>
          <a:p>
            <a:pPr fontAlgn="base">
              <a:lnSpc>
                <a:spcPts val="2813"/>
              </a:lnSpc>
              <a:spcBef>
                <a:spcPct val="0"/>
              </a:spcBef>
              <a:spcAft>
                <a:spcPct val="0"/>
              </a:spcAft>
              <a:buFontTx/>
              <a:buNone/>
            </a:pPr>
            <a:r>
              <a:rPr lang="en-US" altLang="zh-CN" sz="2900" dirty="0">
                <a:solidFill>
                  <a:srgbClr val="FF0000"/>
                </a:solidFill>
                <a:latin typeface="Arial" panose="020B0604020202020204" pitchFamily="34" charset="0"/>
                <a:ea typeface="宋体" panose="02010600030101010101" pitchFamily="2" charset="-122"/>
                <a:cs typeface="Arial" panose="020B0604020202020204" pitchFamily="34" charset="0"/>
              </a:rPr>
              <a:t>    </a:t>
            </a:r>
            <a:r>
              <a:rPr lang="en-US" altLang="zh-CN" sz="1800" dirty="0">
                <a:solidFill>
                  <a:srgbClr val="000000"/>
                </a:solidFill>
                <a:latin typeface="Arial" panose="020B0604020202020204" pitchFamily="34" charset="0"/>
                <a:ea typeface="宋体" panose="02010600030101010101" pitchFamily="2" charset="-122"/>
                <a:cs typeface="Arial" panose="020B0604020202020204" pitchFamily="34" charset="0"/>
              </a:rPr>
              <a:t>(but increase the optical aberrations… </a:t>
            </a:r>
            <a:r>
              <a:rPr lang="en-US" altLang="zh-CN" sz="1800" dirty="0">
                <a:solidFill>
                  <a:srgbClr val="000000"/>
                </a:solidFill>
                <a:latin typeface="Arial" panose="020B0604020202020204" pitchFamily="34" charset="0"/>
                <a:ea typeface="宋体" panose="02010600030101010101" pitchFamily="2" charset="-122"/>
                <a:cs typeface="Arial" panose="020B0604020202020204" pitchFamily="34" charset="0"/>
                <a:sym typeface="Wingdings" panose="05000000000000000000" pitchFamily="2" charset="2"/>
              </a:rPr>
              <a:t> </a:t>
            </a:r>
            <a:r>
              <a:rPr lang="en-US" altLang="zh-CN" sz="1800" dirty="0" smtClean="0">
                <a:solidFill>
                  <a:srgbClr val="000000"/>
                </a:solidFill>
                <a:latin typeface="Arial" panose="020B0604020202020204" pitchFamily="34" charset="0"/>
                <a:ea typeface="宋体" panose="02010600030101010101" pitchFamily="2" charset="-122"/>
                <a:cs typeface="Arial" panose="020B0604020202020204" pitchFamily="34" charset="0"/>
                <a:sym typeface="Wingdings" panose="05000000000000000000" pitchFamily="2" charset="2"/>
              </a:rPr>
              <a:t>we need correction for…</a:t>
            </a:r>
            <a:r>
              <a:rPr lang="en-US" altLang="zh-CN" sz="1800" dirty="0" smtClean="0">
                <a:solidFill>
                  <a:srgbClr val="000000"/>
                </a:solidFill>
                <a:latin typeface="Arial" panose="020B0604020202020204" pitchFamily="34" charset="0"/>
                <a:ea typeface="宋体" panose="02010600030101010101" pitchFamily="2" charset="-122"/>
                <a:cs typeface="Arial" panose="020B0604020202020204" pitchFamily="34" charset="0"/>
              </a:rPr>
              <a:t>)</a:t>
            </a:r>
            <a:endParaRPr lang="en-US" altLang="zh-CN" sz="1800" dirty="0">
              <a:solidFill>
                <a:srgbClr val="FF0000"/>
              </a:solidFill>
              <a:latin typeface="Comic Sans MS" panose="030F0702030302020204" pitchFamily="66" charset="0"/>
              <a:ea typeface="宋体" panose="02010600030101010101" pitchFamily="2" charset="-122"/>
              <a:cs typeface="Times New Roman" panose="02020603050405020304" pitchFamily="18" charset="0"/>
            </a:endParaRPr>
          </a:p>
          <a:p>
            <a:pPr fontAlgn="base">
              <a:lnSpc>
                <a:spcPts val="2813"/>
              </a:lnSpc>
              <a:spcBef>
                <a:spcPct val="0"/>
              </a:spcBef>
              <a:spcAft>
                <a:spcPct val="0"/>
              </a:spcAft>
              <a:buFontTx/>
              <a:buNone/>
            </a:pPr>
            <a:endParaRPr lang="en-US" altLang="zh-CN" sz="1800" dirty="0">
              <a:solidFill>
                <a:srgbClr val="FF0000"/>
              </a:solidFill>
              <a:latin typeface="Comic Sans MS" panose="030F0702030302020204" pitchFamily="66" charset="0"/>
              <a:ea typeface="宋体" panose="02010600030101010101" pitchFamily="2" charset="-122"/>
              <a:cs typeface="Times New Roman" panose="02020603050405020304" pitchFamily="18" charset="0"/>
            </a:endParaRPr>
          </a:p>
          <a:p>
            <a:pPr fontAlgn="base">
              <a:lnSpc>
                <a:spcPts val="2813"/>
              </a:lnSpc>
              <a:spcBef>
                <a:spcPct val="0"/>
              </a:spcBef>
              <a:spcAft>
                <a:spcPct val="0"/>
              </a:spcAft>
              <a:buFontTx/>
              <a:buNone/>
            </a:pPr>
            <a:endParaRPr lang="en-US" altLang="zh-CN" sz="1800" dirty="0">
              <a:solidFill>
                <a:srgbClr val="FF0000"/>
              </a:solidFill>
              <a:latin typeface="Comic Sans MS" panose="030F0702030302020204" pitchFamily="66" charset="0"/>
              <a:ea typeface="宋体" panose="02010600030101010101" pitchFamily="2" charset="-122"/>
              <a:cs typeface="Times New Roman" panose="02020603050405020304" pitchFamily="18" charset="0"/>
            </a:endParaRPr>
          </a:p>
          <a:p>
            <a:pPr fontAlgn="base">
              <a:lnSpc>
                <a:spcPts val="2813"/>
              </a:lnSpc>
              <a:spcBef>
                <a:spcPct val="0"/>
              </a:spcBef>
              <a:spcAft>
                <a:spcPct val="0"/>
              </a:spcAft>
            </a:pPr>
            <a:r>
              <a:rPr lang="en-US" altLang="zh-CN" sz="2900" dirty="0">
                <a:solidFill>
                  <a:srgbClr val="FF0000"/>
                </a:solidFill>
                <a:latin typeface="Comic Sans MS" panose="030F0702030302020204" pitchFamily="66" charset="0"/>
                <a:ea typeface="宋体" panose="02010600030101010101" pitchFamily="2" charset="-122"/>
                <a:cs typeface="Times New Roman" panose="02020603050405020304" pitchFamily="18" charset="0"/>
              </a:rPr>
              <a:t>  </a:t>
            </a:r>
            <a:r>
              <a:rPr lang="en-US" altLang="zh-CN" sz="2900" dirty="0">
                <a:solidFill>
                  <a:srgbClr val="FF0000"/>
                </a:solidFill>
                <a:latin typeface="Arial" panose="020B0604020202020204" pitchFamily="34" charset="0"/>
                <a:ea typeface="宋体" panose="02010600030101010101" pitchFamily="2" charset="-122"/>
                <a:cs typeface="Arial" panose="020B0604020202020204" pitchFamily="34" charset="0"/>
              </a:rPr>
              <a:t>The larger NA, the smaller the working distance</a:t>
            </a:r>
          </a:p>
          <a:p>
            <a:pPr fontAlgn="base">
              <a:lnSpc>
                <a:spcPts val="2813"/>
              </a:lnSpc>
              <a:spcBef>
                <a:spcPct val="0"/>
              </a:spcBef>
              <a:spcAft>
                <a:spcPct val="0"/>
              </a:spcAft>
              <a:buFontTx/>
              <a:buNone/>
            </a:pPr>
            <a:r>
              <a:rPr lang="en-US" altLang="zh-CN" sz="1800" dirty="0">
                <a:solidFill>
                  <a:srgbClr val="000000"/>
                </a:solidFill>
                <a:latin typeface="Arial" panose="020B0604020202020204" pitchFamily="34" charset="0"/>
                <a:ea typeface="宋体" panose="02010600030101010101" pitchFamily="2" charset="-122"/>
                <a:cs typeface="Arial" panose="020B0604020202020204" pitchFamily="34" charset="0"/>
              </a:rPr>
              <a:t>       </a:t>
            </a:r>
            <a:endParaRPr lang="en-US" altLang="zh-CN" sz="1800" dirty="0" smtClean="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2813"/>
              </a:lnSpc>
              <a:spcBef>
                <a:spcPct val="0"/>
              </a:spcBef>
              <a:spcAft>
                <a:spcPct val="0"/>
              </a:spcAft>
              <a:buFontTx/>
              <a:buNone/>
            </a:pPr>
            <a:endParaRPr lang="en-US" altLang="zh-CN" sz="18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2813"/>
              </a:lnSpc>
              <a:spcBef>
                <a:spcPct val="0"/>
              </a:spcBef>
              <a:spcAft>
                <a:spcPct val="0"/>
              </a:spcAft>
              <a:buFontTx/>
              <a:buNone/>
            </a:pPr>
            <a:endParaRPr lang="en-US" altLang="zh-CN" sz="1800" dirty="0" smtClean="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2813"/>
              </a:lnSpc>
              <a:spcBef>
                <a:spcPct val="0"/>
              </a:spcBef>
              <a:spcAft>
                <a:spcPct val="0"/>
              </a:spcAft>
              <a:buFontTx/>
              <a:buNone/>
            </a:pPr>
            <a:endParaRPr lang="en-US" altLang="zh-CN" sz="18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2813"/>
              </a:lnSpc>
              <a:spcBef>
                <a:spcPct val="0"/>
              </a:spcBef>
              <a:spcAft>
                <a:spcPct val="0"/>
              </a:spcAft>
              <a:buFontTx/>
              <a:buNone/>
            </a:pPr>
            <a:endParaRPr lang="en-US" altLang="zh-CN" sz="1800" dirty="0" smtClean="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2813"/>
              </a:lnSpc>
              <a:spcBef>
                <a:spcPct val="0"/>
              </a:spcBef>
              <a:spcAft>
                <a:spcPct val="0"/>
              </a:spcAft>
              <a:buFontTx/>
              <a:buNone/>
            </a:pPr>
            <a:endParaRPr lang="en-US" altLang="zh-CN" sz="18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2813"/>
              </a:lnSpc>
              <a:spcBef>
                <a:spcPct val="0"/>
              </a:spcBef>
              <a:spcAft>
                <a:spcPct val="0"/>
              </a:spcAft>
              <a:buFontTx/>
              <a:buNone/>
            </a:pPr>
            <a:endParaRPr lang="en-US" altLang="zh-CN" sz="1800" dirty="0" smtClean="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2813"/>
              </a:lnSpc>
              <a:spcBef>
                <a:spcPct val="0"/>
              </a:spcBef>
              <a:spcAft>
                <a:spcPct val="0"/>
              </a:spcAft>
              <a:buFontTx/>
              <a:buNone/>
            </a:pPr>
            <a:r>
              <a:rPr lang="en-US" altLang="it-IT" sz="1800" dirty="0">
                <a:solidFill>
                  <a:srgbClr val="7030A0"/>
                </a:solidFill>
                <a:latin typeface="Arial" panose="020B0604020202020204" pitchFamily="34" charset="0"/>
                <a:ea typeface="宋体" panose="02010600030101010101" pitchFamily="2" charset="-122"/>
                <a:cs typeface="Arial" panose="020B0604020202020204" pitchFamily="34" charset="0"/>
              </a:rPr>
              <a:t> </a:t>
            </a:r>
            <a:r>
              <a:rPr lang="en-US" altLang="it-IT" sz="1800" dirty="0" smtClean="0">
                <a:solidFill>
                  <a:srgbClr val="7030A0"/>
                </a:solidFill>
                <a:latin typeface="Arial" panose="020B0604020202020204" pitchFamily="34" charset="0"/>
                <a:ea typeface="宋体" panose="02010600030101010101" pitchFamily="2" charset="-122"/>
                <a:cs typeface="Arial" panose="020B0604020202020204" pitchFamily="34" charset="0"/>
              </a:rPr>
              <a:t>   </a:t>
            </a:r>
          </a:p>
          <a:p>
            <a:pPr fontAlgn="base">
              <a:lnSpc>
                <a:spcPts val="2813"/>
              </a:lnSpc>
              <a:spcBef>
                <a:spcPct val="0"/>
              </a:spcBef>
              <a:spcAft>
                <a:spcPct val="0"/>
              </a:spcAft>
              <a:buFontTx/>
              <a:buNone/>
            </a:pPr>
            <a:r>
              <a:rPr lang="en-US" altLang="it-IT" sz="1800" dirty="0" smtClean="0">
                <a:solidFill>
                  <a:srgbClr val="7030A0"/>
                </a:solidFill>
                <a:latin typeface="Arial" panose="020B0604020202020204" pitchFamily="34" charset="0"/>
                <a:ea typeface="宋体" panose="02010600030101010101" pitchFamily="2" charset="-122"/>
                <a:cs typeface="Arial" panose="020B0604020202020204" pitchFamily="34" charset="0"/>
              </a:rPr>
              <a:t>There </a:t>
            </a:r>
            <a:r>
              <a:rPr lang="en-US" altLang="it-IT" sz="1800" dirty="0">
                <a:solidFill>
                  <a:srgbClr val="7030A0"/>
                </a:solidFill>
                <a:latin typeface="Arial" panose="020B0604020202020204" pitchFamily="34" charset="0"/>
                <a:ea typeface="宋体" panose="02010600030101010101" pitchFamily="2" charset="-122"/>
                <a:cs typeface="Arial" panose="020B0604020202020204" pitchFamily="34" charset="0"/>
              </a:rPr>
              <a:t>are, however, </a:t>
            </a:r>
            <a:r>
              <a:rPr lang="en-US" altLang="it-IT" sz="1800" dirty="0" smtClean="0">
                <a:solidFill>
                  <a:srgbClr val="7030A0"/>
                </a:solidFill>
                <a:latin typeface="Arial" panose="020B0604020202020204" pitchFamily="34" charset="0"/>
                <a:ea typeface="宋体" panose="02010600030101010101" pitchFamily="2" charset="-122"/>
                <a:cs typeface="Arial" panose="020B0604020202020204" pitchFamily="34" charset="0"/>
              </a:rPr>
              <a:t>specifically projected objectives </a:t>
            </a:r>
            <a:r>
              <a:rPr lang="en-US" altLang="it-IT" sz="1800" dirty="0">
                <a:solidFill>
                  <a:srgbClr val="7030A0"/>
                </a:solidFill>
                <a:latin typeface="Arial" panose="020B0604020202020204" pitchFamily="34" charset="0"/>
                <a:ea typeface="宋体" panose="02010600030101010101" pitchFamily="2" charset="-122"/>
                <a:cs typeface="Arial" panose="020B0604020202020204" pitchFamily="34" charset="0"/>
              </a:rPr>
              <a:t>with large NA and </a:t>
            </a:r>
            <a:r>
              <a:rPr lang="en-US" altLang="it-IT" sz="1800" dirty="0" smtClean="0">
                <a:solidFill>
                  <a:srgbClr val="7030A0"/>
                </a:solidFill>
                <a:latin typeface="Arial" panose="020B0604020202020204" pitchFamily="34" charset="0"/>
                <a:ea typeface="宋体" panose="02010600030101010101" pitchFamily="2" charset="-122"/>
                <a:cs typeface="Arial" panose="020B0604020202020204" pitchFamily="34" charset="0"/>
              </a:rPr>
              <a:t>higher</a:t>
            </a:r>
          </a:p>
          <a:p>
            <a:pPr fontAlgn="base">
              <a:lnSpc>
                <a:spcPts val="2813"/>
              </a:lnSpc>
              <a:spcBef>
                <a:spcPct val="0"/>
              </a:spcBef>
              <a:spcAft>
                <a:spcPct val="0"/>
              </a:spcAft>
              <a:buFontTx/>
              <a:buNone/>
            </a:pPr>
            <a:r>
              <a:rPr lang="en-US" altLang="it-IT" sz="1800" dirty="0" smtClean="0">
                <a:solidFill>
                  <a:srgbClr val="7030A0"/>
                </a:solidFill>
                <a:latin typeface="Arial" panose="020B0604020202020204" pitchFamily="34" charset="0"/>
                <a:ea typeface="宋体" panose="02010600030101010101" pitchFamily="2" charset="-122"/>
                <a:cs typeface="Arial" panose="020B0604020202020204" pitchFamily="34" charset="0"/>
              </a:rPr>
              <a:t>    working distance</a:t>
            </a:r>
            <a:r>
              <a:rPr lang="en-US" altLang="it-IT" sz="1800" dirty="0">
                <a:solidFill>
                  <a:srgbClr val="7030A0"/>
                </a:solidFill>
                <a:latin typeface="Arial" panose="020B0604020202020204" pitchFamily="34" charset="0"/>
                <a:ea typeface="宋体" panose="02010600030101010101" pitchFamily="2" charset="-122"/>
                <a:cs typeface="Arial" panose="020B0604020202020204" pitchFamily="34" charset="0"/>
              </a:rPr>
              <a:t>  </a:t>
            </a:r>
            <a:r>
              <a:rPr lang="en-US" altLang="it-IT" sz="1800" dirty="0" smtClean="0">
                <a:solidFill>
                  <a:srgbClr val="7030A0"/>
                </a:solidFill>
                <a:latin typeface="Arial" panose="020B0604020202020204" pitchFamily="34" charset="0"/>
                <a:ea typeface="宋体" panose="02010600030101010101" pitchFamily="2" charset="-122"/>
                <a:cs typeface="Arial" panose="020B0604020202020204" pitchFamily="34" charset="0"/>
              </a:rPr>
              <a:t>(useful </a:t>
            </a:r>
            <a:r>
              <a:rPr lang="en-US" altLang="it-IT" sz="1800" dirty="0">
                <a:solidFill>
                  <a:srgbClr val="7030A0"/>
                </a:solidFill>
                <a:latin typeface="Arial" panose="020B0604020202020204" pitchFamily="34" charset="0"/>
                <a:ea typeface="宋体" panose="02010600030101010101" pitchFamily="2" charset="-122"/>
                <a:cs typeface="Arial" panose="020B0604020202020204" pitchFamily="34" charset="0"/>
              </a:rPr>
              <a:t>e.g. to observe cultured cells in flasks</a:t>
            </a:r>
            <a:r>
              <a:rPr lang="en-US" altLang="it-IT" sz="1800" dirty="0" smtClean="0">
                <a:solidFill>
                  <a:srgbClr val="7030A0"/>
                </a:solidFill>
                <a:latin typeface="Arial" panose="020B0604020202020204" pitchFamily="34" charset="0"/>
                <a:ea typeface="宋体" panose="02010600030101010101" pitchFamily="2" charset="-122"/>
                <a:cs typeface="Arial" panose="020B0604020202020204" pitchFamily="34" charset="0"/>
              </a:rPr>
              <a:t>) </a:t>
            </a:r>
          </a:p>
          <a:p>
            <a:pPr fontAlgn="base">
              <a:lnSpc>
                <a:spcPts val="2813"/>
              </a:lnSpc>
              <a:spcBef>
                <a:spcPct val="0"/>
              </a:spcBef>
              <a:spcAft>
                <a:spcPct val="0"/>
              </a:spcAft>
              <a:buFontTx/>
              <a:buNone/>
            </a:pPr>
            <a:r>
              <a:rPr lang="en-US" altLang="it-IT" sz="1800" dirty="0">
                <a:solidFill>
                  <a:srgbClr val="7030A0"/>
                </a:solidFill>
                <a:latin typeface="Arial" panose="020B0604020202020204" pitchFamily="34" charset="0"/>
                <a:ea typeface="宋体" panose="02010600030101010101" pitchFamily="2" charset="-122"/>
                <a:cs typeface="Arial" panose="020B0604020202020204" pitchFamily="34" charset="0"/>
                <a:sym typeface="Wingdings" panose="05000000000000000000" pitchFamily="2" charset="2"/>
              </a:rPr>
              <a:t> </a:t>
            </a:r>
            <a:r>
              <a:rPr lang="en-US" altLang="it-IT" sz="1800" dirty="0" smtClean="0">
                <a:solidFill>
                  <a:srgbClr val="7030A0"/>
                </a:solidFill>
                <a:latin typeface="Arial" panose="020B0604020202020204" pitchFamily="34" charset="0"/>
                <a:ea typeface="宋体" panose="02010600030101010101" pitchFamily="2" charset="-122"/>
                <a:cs typeface="Arial" panose="020B0604020202020204" pitchFamily="34" charset="0"/>
                <a:sym typeface="Wingdings" panose="05000000000000000000" pitchFamily="2" charset="2"/>
              </a:rPr>
              <a:t>                                                                            </a:t>
            </a:r>
            <a:r>
              <a:rPr lang="en-US" altLang="it-IT" sz="2200" b="1" dirty="0" smtClean="0">
                <a:solidFill>
                  <a:srgbClr val="7030A0"/>
                </a:solidFill>
                <a:latin typeface="Arial" panose="020B0604020202020204" pitchFamily="34" charset="0"/>
                <a:ea typeface="宋体" panose="02010600030101010101" pitchFamily="2" charset="-122"/>
                <a:cs typeface="Arial" panose="020B0604020202020204" pitchFamily="34" charset="0"/>
                <a:sym typeface="Wingdings" panose="05000000000000000000" pitchFamily="2" charset="2"/>
              </a:rPr>
              <a:t>INVERTED MICROSCOPES</a:t>
            </a:r>
            <a:endParaRPr lang="en-US" altLang="zh-CN" sz="2200" b="1" dirty="0">
              <a:solidFill>
                <a:srgbClr val="7030A0"/>
              </a:solidFill>
              <a:latin typeface="Arial" panose="020B0604020202020204" pitchFamily="34" charset="0"/>
              <a:ea typeface="宋体" panose="02010600030101010101" pitchFamily="2" charset="-122"/>
              <a:cs typeface="Arial" panose="020B0604020202020204" pitchFamily="34" charset="0"/>
            </a:endParaRPr>
          </a:p>
        </p:txBody>
      </p:sp>
      <p:pic>
        <p:nvPicPr>
          <p:cNvPr id="2" name="Immagine 1"/>
          <p:cNvPicPr>
            <a:picLocks noChangeAspect="1"/>
          </p:cNvPicPr>
          <p:nvPr/>
        </p:nvPicPr>
        <p:blipFill>
          <a:blip r:embed="rId2"/>
          <a:stretch>
            <a:fillRect/>
          </a:stretch>
        </p:blipFill>
        <p:spPr>
          <a:xfrm>
            <a:off x="1770184" y="2801815"/>
            <a:ext cx="4769936" cy="2583243"/>
          </a:xfrm>
          <a:prstGeom prst="rect">
            <a:avLst/>
          </a:prstGeom>
        </p:spPr>
      </p:pic>
    </p:spTree>
    <p:extLst>
      <p:ext uri="{BB962C8B-B14F-4D97-AF65-F5344CB8AC3E}">
        <p14:creationId xmlns:p14="http://schemas.microsoft.com/office/powerpoint/2010/main" val="35912245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9512" y="1120971"/>
            <a:ext cx="4080845" cy="4080845"/>
          </a:xfrm>
          <a:prstGeom prst="rect">
            <a:avLst/>
          </a:prstGeom>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980728"/>
            <a:ext cx="3313656" cy="4221088"/>
          </a:xfrm>
          <a:prstGeom prst="rect">
            <a:avLst/>
          </a:prstGeom>
        </p:spPr>
      </p:pic>
      <p:sp>
        <p:nvSpPr>
          <p:cNvPr id="4" name="CasellaDiTesto 3"/>
          <p:cNvSpPr txBox="1"/>
          <p:nvPr/>
        </p:nvSpPr>
        <p:spPr>
          <a:xfrm>
            <a:off x="2411760" y="5589240"/>
            <a:ext cx="4968552" cy="1138773"/>
          </a:xfrm>
          <a:prstGeom prst="rect">
            <a:avLst/>
          </a:prstGeom>
          <a:noFill/>
        </p:spPr>
        <p:txBody>
          <a:bodyPr wrap="square" rtlCol="0">
            <a:spAutoFit/>
          </a:bodyPr>
          <a:lstStyle/>
          <a:p>
            <a:pPr algn="ctr" eaLnBrk="0" fontAlgn="base" hangingPunct="0">
              <a:spcBef>
                <a:spcPct val="0"/>
              </a:spcBef>
              <a:spcAft>
                <a:spcPct val="0"/>
              </a:spcAft>
            </a:pPr>
            <a:r>
              <a:rPr lang="it-IT" sz="3200" dirty="0" err="1">
                <a:solidFill>
                  <a:srgbClr val="000000"/>
                </a:solidFill>
                <a:latin typeface="Arial" panose="020B0604020202020204" pitchFamily="34" charset="0"/>
                <a:cs typeface="Arial" panose="020B0604020202020204" pitchFamily="34" charset="0"/>
              </a:rPr>
              <a:t>Inverted</a:t>
            </a:r>
            <a:r>
              <a:rPr lang="it-IT" sz="3200" dirty="0">
                <a:solidFill>
                  <a:srgbClr val="000000"/>
                </a:solidFill>
                <a:latin typeface="Arial" panose="020B0604020202020204" pitchFamily="34" charset="0"/>
                <a:cs typeface="Arial" panose="020B0604020202020204" pitchFamily="34" charset="0"/>
              </a:rPr>
              <a:t> </a:t>
            </a:r>
            <a:r>
              <a:rPr lang="it-IT" sz="3200" dirty="0" err="1">
                <a:solidFill>
                  <a:srgbClr val="000000"/>
                </a:solidFill>
                <a:latin typeface="Arial" panose="020B0604020202020204" pitchFamily="34" charset="0"/>
                <a:cs typeface="Arial" panose="020B0604020202020204" pitchFamily="34" charset="0"/>
              </a:rPr>
              <a:t>microscope</a:t>
            </a:r>
            <a:endParaRPr lang="it-IT" sz="32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it-IT" dirty="0" err="1">
                <a:solidFill>
                  <a:srgbClr val="7030A0"/>
                </a:solidFill>
                <a:latin typeface="Arial" panose="020B0604020202020204" pitchFamily="34" charset="0"/>
                <a:ea typeface="宋体" panose="02010600030101010101" pitchFamily="2" charset="-122"/>
                <a:cs typeface="Arial" panose="020B0604020202020204" pitchFamily="34" charset="0"/>
              </a:rPr>
              <a:t>Objectives</a:t>
            </a:r>
            <a:r>
              <a:rPr lang="it-IT" dirty="0">
                <a:solidFill>
                  <a:srgbClr val="7030A0"/>
                </a:solidFill>
                <a:latin typeface="Arial" panose="020B0604020202020204" pitchFamily="34" charset="0"/>
                <a:ea typeface="宋体" panose="02010600030101010101" pitchFamily="2" charset="-122"/>
                <a:cs typeface="Arial" panose="020B0604020202020204" pitchFamily="34" charset="0"/>
              </a:rPr>
              <a:t> with </a:t>
            </a:r>
            <a:r>
              <a:rPr lang="en-US" altLang="it-IT" dirty="0">
                <a:solidFill>
                  <a:srgbClr val="7030A0"/>
                </a:solidFill>
                <a:latin typeface="Arial" panose="020B0604020202020204" pitchFamily="34" charset="0"/>
                <a:ea typeface="宋体" panose="02010600030101010101" pitchFamily="2" charset="-122"/>
                <a:cs typeface="Arial" panose="020B0604020202020204" pitchFamily="34" charset="0"/>
              </a:rPr>
              <a:t>higher working distance </a:t>
            </a:r>
            <a:br>
              <a:rPr lang="en-US" altLang="it-IT" dirty="0">
                <a:solidFill>
                  <a:srgbClr val="7030A0"/>
                </a:solidFill>
                <a:latin typeface="Arial" panose="020B0604020202020204" pitchFamily="34" charset="0"/>
                <a:ea typeface="宋体" panose="02010600030101010101" pitchFamily="2" charset="-122"/>
                <a:cs typeface="Arial" panose="020B0604020202020204" pitchFamily="34" charset="0"/>
              </a:rPr>
            </a:br>
            <a:endParaRPr lang="it-IT"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70857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7" name="Rectangle 3"/>
          <p:cNvSpPr>
            <a:spLocks noGrp="1" noChangeArrowheads="1"/>
          </p:cNvSpPr>
          <p:nvPr>
            <p:ph type="body" idx="1"/>
          </p:nvPr>
        </p:nvSpPr>
        <p:spPr>
          <a:xfrm>
            <a:off x="484274" y="2169486"/>
            <a:ext cx="7772400" cy="3686127"/>
          </a:xfrm>
        </p:spPr>
        <p:txBody>
          <a:bodyPr/>
          <a:lstStyle/>
          <a:p>
            <a:r>
              <a:rPr lang="it-IT" altLang="it-IT" dirty="0" smtClean="0">
                <a:latin typeface="Arial" panose="020B0604020202020204" pitchFamily="34" charset="0"/>
                <a:cs typeface="Arial" panose="020B0604020202020204" pitchFamily="34" charset="0"/>
              </a:rPr>
              <a:t>Chromatic</a:t>
            </a:r>
          </a:p>
          <a:p>
            <a:r>
              <a:rPr lang="it-IT" altLang="it-IT" dirty="0" err="1" smtClean="0">
                <a:latin typeface="Arial" panose="020B0604020202020204" pitchFamily="34" charset="0"/>
                <a:cs typeface="Arial" panose="020B0604020202020204" pitchFamily="34" charset="0"/>
              </a:rPr>
              <a:t>Spherical</a:t>
            </a:r>
            <a:endParaRPr lang="it-IT" altLang="it-IT" dirty="0" smtClean="0">
              <a:latin typeface="Arial" panose="020B0604020202020204" pitchFamily="34" charset="0"/>
              <a:cs typeface="Arial" panose="020B0604020202020204" pitchFamily="34" charset="0"/>
            </a:endParaRPr>
          </a:p>
          <a:p>
            <a:r>
              <a:rPr lang="it-IT" altLang="it-IT" dirty="0" smtClean="0">
                <a:latin typeface="Arial" panose="020B0604020202020204" pitchFamily="34" charset="0"/>
                <a:cs typeface="Arial" panose="020B0604020202020204" pitchFamily="34" charset="0"/>
              </a:rPr>
              <a:t>Coma </a:t>
            </a:r>
          </a:p>
          <a:p>
            <a:r>
              <a:rPr lang="it-IT" altLang="it-IT" dirty="0" err="1" smtClean="0">
                <a:latin typeface="Arial" panose="020B0604020202020204" pitchFamily="34" charset="0"/>
                <a:cs typeface="Arial" panose="020B0604020202020204" pitchFamily="34" charset="0"/>
              </a:rPr>
              <a:t>Astigmatism</a:t>
            </a:r>
            <a:endParaRPr lang="it-IT" altLang="it-IT" dirty="0" smtClean="0">
              <a:latin typeface="Arial" panose="020B0604020202020204" pitchFamily="34" charset="0"/>
              <a:cs typeface="Arial" panose="020B0604020202020204" pitchFamily="34" charset="0"/>
            </a:endParaRPr>
          </a:p>
          <a:p>
            <a:r>
              <a:rPr lang="it-IT" altLang="it-IT" dirty="0" smtClean="0">
                <a:latin typeface="Arial" panose="020B0604020202020204" pitchFamily="34" charset="0"/>
                <a:cs typeface="Arial" panose="020B0604020202020204" pitchFamily="34" charset="0"/>
              </a:rPr>
              <a:t>Field Curvature</a:t>
            </a:r>
          </a:p>
          <a:p>
            <a:r>
              <a:rPr lang="it-IT" altLang="it-IT" dirty="0" err="1" smtClean="0">
                <a:latin typeface="Arial" panose="020B0604020202020204" pitchFamily="34" charset="0"/>
                <a:cs typeface="Arial" panose="020B0604020202020204" pitchFamily="34" charset="0"/>
              </a:rPr>
              <a:t>Distortion</a:t>
            </a:r>
            <a:r>
              <a:rPr lang="it-IT" altLang="it-IT" dirty="0" smtClean="0">
                <a:latin typeface="Arial" panose="020B0604020202020204" pitchFamily="34" charset="0"/>
                <a:cs typeface="Arial" panose="020B0604020202020204" pitchFamily="34" charset="0"/>
              </a:rPr>
              <a:t> (</a:t>
            </a:r>
            <a:r>
              <a:rPr lang="it-IT" altLang="it-IT" sz="2000" dirty="0" err="1" smtClean="0">
                <a:latin typeface="Arial" panose="020B0604020202020204" pitchFamily="34" charset="0"/>
                <a:cs typeface="Arial" panose="020B0604020202020204" pitchFamily="34" charset="0"/>
              </a:rPr>
              <a:t>barrel</a:t>
            </a:r>
            <a:r>
              <a:rPr lang="it-IT" altLang="it-IT" sz="2000" dirty="0" smtClean="0">
                <a:latin typeface="Arial" panose="020B0604020202020204" pitchFamily="34" charset="0"/>
                <a:cs typeface="Arial" panose="020B0604020202020204" pitchFamily="34" charset="0"/>
              </a:rPr>
              <a:t> or </a:t>
            </a:r>
            <a:r>
              <a:rPr lang="it-IT" altLang="it-IT" sz="2000" dirty="0" err="1" smtClean="0">
                <a:latin typeface="Arial" panose="020B0604020202020204" pitchFamily="34" charset="0"/>
                <a:cs typeface="Arial" panose="020B0604020202020204" pitchFamily="34" charset="0"/>
              </a:rPr>
              <a:t>pincushion</a:t>
            </a:r>
            <a:r>
              <a:rPr lang="it-IT" altLang="it-IT" dirty="0" smtClean="0">
                <a:latin typeface="Arial" panose="020B0604020202020204" pitchFamily="34" charset="0"/>
                <a:cs typeface="Arial" panose="020B0604020202020204" pitchFamily="34" charset="0"/>
              </a:rPr>
              <a:t>)</a:t>
            </a:r>
            <a:endParaRPr lang="it-IT" altLang="it-IT" sz="1600" dirty="0" smtClean="0"/>
          </a:p>
        </p:txBody>
      </p:sp>
      <p:pic>
        <p:nvPicPr>
          <p:cNvPr id="67588"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6556" y="4876201"/>
            <a:ext cx="1799406" cy="902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369833" y="1146098"/>
            <a:ext cx="7186246" cy="646331"/>
          </a:xfrm>
          <a:prstGeom prst="rect">
            <a:avLst/>
          </a:prstGeom>
          <a:noFill/>
        </p:spPr>
        <p:txBody>
          <a:bodyPr wrap="square" rtlCol="0">
            <a:spAutoFit/>
          </a:bodyPr>
          <a:lstStyle/>
          <a:p>
            <a:r>
              <a:rPr lang="it-IT" dirty="0" smtClean="0">
                <a:latin typeface="Arial" panose="020B0604020202020204" pitchFamily="34" charset="0"/>
                <a:cs typeface="Arial" panose="020B0604020202020204" pitchFamily="34" charset="0"/>
              </a:rPr>
              <a:t>Is an arrangement of </a:t>
            </a:r>
            <a:r>
              <a:rPr lang="it-IT" dirty="0" err="1" smtClean="0">
                <a:latin typeface="Arial" panose="020B0604020202020204" pitchFamily="34" charset="0"/>
                <a:cs typeface="Arial" panose="020B0604020202020204" pitchFamily="34" charset="0"/>
              </a:rPr>
              <a:t>different</a:t>
            </a:r>
            <a:r>
              <a:rPr lang="it-IT" dirty="0" smtClean="0">
                <a:latin typeface="Arial" panose="020B0604020202020204" pitchFamily="34" charset="0"/>
                <a:cs typeface="Arial" panose="020B0604020202020204" pitchFamily="34" charset="0"/>
              </a:rPr>
              <a:t> </a:t>
            </a:r>
            <a:r>
              <a:rPr lang="it-IT" dirty="0" err="1" smtClean="0">
                <a:latin typeface="Arial" panose="020B0604020202020204" pitchFamily="34" charset="0"/>
                <a:cs typeface="Arial" panose="020B0604020202020204" pitchFamily="34" charset="0"/>
              </a:rPr>
              <a:t>lenses</a:t>
            </a:r>
            <a:endParaRPr lang="it-IT" dirty="0" smtClean="0">
              <a:latin typeface="Arial" panose="020B0604020202020204" pitchFamily="34" charset="0"/>
              <a:cs typeface="Arial" panose="020B0604020202020204" pitchFamily="34" charset="0"/>
            </a:endParaRPr>
          </a:p>
          <a:p>
            <a:r>
              <a:rPr lang="it-IT" dirty="0" err="1" smtClean="0">
                <a:latin typeface="Arial" panose="020B0604020202020204" pitchFamily="34" charset="0"/>
                <a:cs typeface="Arial" panose="020B0604020202020204" pitchFamily="34" charset="0"/>
              </a:rPr>
              <a:t>that</a:t>
            </a:r>
            <a:r>
              <a:rPr lang="it-IT" dirty="0" smtClean="0">
                <a:latin typeface="Arial" panose="020B0604020202020204" pitchFamily="34" charset="0"/>
                <a:cs typeface="Arial" panose="020B0604020202020204" pitchFamily="34" charset="0"/>
              </a:rPr>
              <a:t> interacts </a:t>
            </a:r>
            <a:r>
              <a:rPr lang="it-IT" dirty="0" err="1" smtClean="0">
                <a:latin typeface="Arial" panose="020B0604020202020204" pitchFamily="34" charset="0"/>
                <a:cs typeface="Arial" panose="020B0604020202020204" pitchFamily="34" charset="0"/>
              </a:rPr>
              <a:t>each</a:t>
            </a:r>
            <a:r>
              <a:rPr lang="it-IT" dirty="0" smtClean="0">
                <a:latin typeface="Arial" panose="020B0604020202020204" pitchFamily="34" charset="0"/>
                <a:cs typeface="Arial" panose="020B0604020202020204" pitchFamily="34" charset="0"/>
              </a:rPr>
              <a:t> </a:t>
            </a:r>
            <a:r>
              <a:rPr lang="it-IT" dirty="0" err="1" smtClean="0">
                <a:latin typeface="Arial" panose="020B0604020202020204" pitchFamily="34" charset="0"/>
                <a:cs typeface="Arial" panose="020B0604020202020204" pitchFamily="34" charset="0"/>
              </a:rPr>
              <a:t>other</a:t>
            </a:r>
            <a:r>
              <a:rPr lang="it-IT" dirty="0" smtClean="0">
                <a:latin typeface="Arial" panose="020B0604020202020204" pitchFamily="34" charset="0"/>
                <a:cs typeface="Arial" panose="020B0604020202020204" pitchFamily="34" charset="0"/>
              </a:rPr>
              <a:t> </a:t>
            </a:r>
            <a:endParaRPr lang="it-IT" dirty="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1903" y="1146098"/>
            <a:ext cx="2455686" cy="2416810"/>
          </a:xfrm>
          <a:prstGeom prst="rect">
            <a:avLst/>
          </a:prstGeom>
        </p:spPr>
      </p:pic>
      <p:sp>
        <p:nvSpPr>
          <p:cNvPr id="5" name="Rettangolo 4"/>
          <p:cNvSpPr/>
          <p:nvPr/>
        </p:nvSpPr>
        <p:spPr>
          <a:xfrm>
            <a:off x="369833" y="248334"/>
            <a:ext cx="7366312" cy="646331"/>
          </a:xfrm>
          <a:prstGeom prst="rect">
            <a:avLst/>
          </a:prstGeom>
        </p:spPr>
        <p:txBody>
          <a:bodyPr wrap="none">
            <a:spAutoFit/>
          </a:bodyPr>
          <a:lstStyle/>
          <a:p>
            <a:r>
              <a:rPr lang="it-IT" altLang="it-IT" sz="3600" dirty="0" smtClean="0">
                <a:solidFill>
                  <a:srgbClr val="0000FF"/>
                </a:solidFill>
                <a:latin typeface="Arial" panose="020B0604020202020204" pitchFamily="34" charset="0"/>
                <a:cs typeface="Arial" panose="020B0604020202020204" pitchFamily="34" charset="0"/>
              </a:rPr>
              <a:t>Objective </a:t>
            </a:r>
            <a:r>
              <a:rPr lang="it-IT" altLang="it-IT" sz="3600" dirty="0">
                <a:latin typeface="Arial" panose="020B0604020202020204" pitchFamily="34" charset="0"/>
                <a:cs typeface="Arial" panose="020B0604020202020204" pitchFamily="34" charset="0"/>
              </a:rPr>
              <a:t>Len</a:t>
            </a:r>
            <a:r>
              <a:rPr lang="it-IT" altLang="it-IT" sz="3600" dirty="0" smtClean="0">
                <a:latin typeface="Arial" panose="020B0604020202020204" pitchFamily="34" charset="0"/>
                <a:cs typeface="Arial" panose="020B0604020202020204" pitchFamily="34" charset="0"/>
              </a:rPr>
              <a:t>s Aberrations</a:t>
            </a:r>
            <a:r>
              <a:rPr lang="it-IT" altLang="it-IT" sz="3600" dirty="0" smtClean="0">
                <a:solidFill>
                  <a:srgbClr val="0000FF"/>
                </a:solidFill>
                <a:latin typeface="Arial" panose="020B0604020202020204" pitchFamily="34" charset="0"/>
                <a:cs typeface="Arial" panose="020B0604020202020204" pitchFamily="34" charset="0"/>
              </a:rPr>
              <a:t>             </a:t>
            </a:r>
            <a:endParaRPr lang="it-IT" sz="3600" dirty="0"/>
          </a:p>
        </p:txBody>
      </p:sp>
      <p:sp>
        <p:nvSpPr>
          <p:cNvPr id="7" name="Rettangolo 6"/>
          <p:cNvSpPr/>
          <p:nvPr/>
        </p:nvSpPr>
        <p:spPr>
          <a:xfrm>
            <a:off x="853685" y="6208751"/>
            <a:ext cx="7402989" cy="461665"/>
          </a:xfrm>
          <a:prstGeom prst="rect">
            <a:avLst/>
          </a:prstGeom>
        </p:spPr>
        <p:txBody>
          <a:bodyPr wrap="none">
            <a:spAutoFit/>
          </a:bodyPr>
          <a:lstStyle/>
          <a:p>
            <a:r>
              <a:rPr lang="it-IT" sz="2400" dirty="0" smtClean="0">
                <a:solidFill>
                  <a:srgbClr val="FF0000"/>
                </a:solidFill>
                <a:latin typeface="Arial" panose="020B0604020202020204" pitchFamily="34" charset="0"/>
                <a:cs typeface="Arial" panose="020B0604020202020204" pitchFamily="34" charset="0"/>
              </a:rPr>
              <a:t>Every objective is corrected for most of those defects</a:t>
            </a:r>
            <a:endParaRPr lang="it-IT" sz="2400" dirty="0">
              <a:solidFill>
                <a:srgbClr val="FF0000"/>
              </a:solidFill>
            </a:endParaRPr>
          </a:p>
        </p:txBody>
      </p:sp>
    </p:spTree>
    <p:extLst>
      <p:ext uri="{BB962C8B-B14F-4D97-AF65-F5344CB8AC3E}">
        <p14:creationId xmlns:p14="http://schemas.microsoft.com/office/powerpoint/2010/main" val="22043563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13"/>
          <p:cNvGrpSpPr>
            <a:grpSpLocks/>
          </p:cNvGrpSpPr>
          <p:nvPr/>
        </p:nvGrpSpPr>
        <p:grpSpPr bwMode="auto">
          <a:xfrm>
            <a:off x="4644747" y="1628775"/>
            <a:ext cx="3660775" cy="5051425"/>
            <a:chOff x="430" y="1255"/>
            <a:chExt cx="2306" cy="3182"/>
          </a:xfrm>
        </p:grpSpPr>
        <p:sp>
          <p:nvSpPr>
            <p:cNvPr id="22538" name="TextBox 1"/>
            <p:cNvSpPr txBox="1">
              <a:spLocks noChangeArrowheads="1"/>
            </p:cNvSpPr>
            <p:nvPr/>
          </p:nvSpPr>
          <p:spPr bwMode="auto">
            <a:xfrm>
              <a:off x="430" y="1255"/>
              <a:ext cx="2306" cy="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427">
              <a:spAutoFit/>
            </a:bodyPr>
            <a:lstStyle>
              <a:lvl1pPr defTabSz="828675">
                <a:spcBef>
                  <a:spcPct val="20000"/>
                </a:spcBef>
                <a:buChar char="•"/>
                <a:tabLst>
                  <a:tab pos="149225" algn="l"/>
                  <a:tab pos="311150" algn="l"/>
                  <a:tab pos="1587500" algn="l"/>
                </a:tabLst>
                <a:defRPr sz="3200">
                  <a:solidFill>
                    <a:schemeClr val="tx1"/>
                  </a:solidFill>
                  <a:latin typeface="Times New Roman" panose="02020603050405020304" pitchFamily="18" charset="0"/>
                </a:defRPr>
              </a:lvl1pPr>
              <a:lvl2pPr marL="673100" indent="-258763" defTabSz="828675">
                <a:spcBef>
                  <a:spcPct val="20000"/>
                </a:spcBef>
                <a:buChar char="–"/>
                <a:tabLst>
                  <a:tab pos="149225" algn="l"/>
                  <a:tab pos="311150" algn="l"/>
                  <a:tab pos="1587500" algn="l"/>
                </a:tabLst>
                <a:defRPr sz="2800">
                  <a:solidFill>
                    <a:schemeClr val="tx1"/>
                  </a:solidFill>
                  <a:latin typeface="Times New Roman" panose="02020603050405020304" pitchFamily="18" charset="0"/>
                </a:defRPr>
              </a:lvl2pPr>
              <a:lvl3pPr marL="1035050" indent="-206375" defTabSz="828675">
                <a:spcBef>
                  <a:spcPct val="20000"/>
                </a:spcBef>
                <a:buChar char="•"/>
                <a:tabLst>
                  <a:tab pos="149225" algn="l"/>
                  <a:tab pos="311150" algn="l"/>
                  <a:tab pos="1587500" algn="l"/>
                </a:tabLst>
                <a:defRPr sz="2400">
                  <a:solidFill>
                    <a:schemeClr val="tx1"/>
                  </a:solidFill>
                  <a:latin typeface="Times New Roman" panose="02020603050405020304" pitchFamily="18" charset="0"/>
                </a:defRPr>
              </a:lvl3pPr>
              <a:lvl4pPr marL="1449388" indent="-206375" defTabSz="828675">
                <a:spcBef>
                  <a:spcPct val="20000"/>
                </a:spcBef>
                <a:buChar char="–"/>
                <a:tabLst>
                  <a:tab pos="149225" algn="l"/>
                  <a:tab pos="311150" algn="l"/>
                  <a:tab pos="1587500" algn="l"/>
                </a:tabLst>
                <a:defRPr sz="2000">
                  <a:solidFill>
                    <a:schemeClr val="tx1"/>
                  </a:solidFill>
                  <a:latin typeface="Times New Roman" panose="02020603050405020304" pitchFamily="18" charset="0"/>
                </a:defRPr>
              </a:lvl4pPr>
              <a:lvl5pPr marL="1863725" indent="-206375" defTabSz="828675">
                <a:spcBef>
                  <a:spcPct val="20000"/>
                </a:spcBef>
                <a:buChar char="»"/>
                <a:tabLst>
                  <a:tab pos="149225" algn="l"/>
                  <a:tab pos="311150" algn="l"/>
                  <a:tab pos="1587500" algn="l"/>
                </a:tabLst>
                <a:defRPr sz="2000">
                  <a:solidFill>
                    <a:schemeClr val="tx1"/>
                  </a:solidFill>
                  <a:latin typeface="Times New Roman" panose="02020603050405020304" pitchFamily="18" charset="0"/>
                </a:defRPr>
              </a:lvl5pPr>
              <a:lvl6pPr marL="2320925" indent="-206375" defTabSz="828675" eaLnBrk="0" fontAlgn="base" hangingPunct="0">
                <a:spcBef>
                  <a:spcPct val="20000"/>
                </a:spcBef>
                <a:spcAft>
                  <a:spcPct val="0"/>
                </a:spcAft>
                <a:buChar char="»"/>
                <a:tabLst>
                  <a:tab pos="149225" algn="l"/>
                  <a:tab pos="311150" algn="l"/>
                  <a:tab pos="1587500" algn="l"/>
                </a:tabLst>
                <a:defRPr sz="2000">
                  <a:solidFill>
                    <a:schemeClr val="tx1"/>
                  </a:solidFill>
                  <a:latin typeface="Times New Roman" panose="02020603050405020304" pitchFamily="18" charset="0"/>
                </a:defRPr>
              </a:lvl6pPr>
              <a:lvl7pPr marL="2778125" indent="-206375" defTabSz="828675" eaLnBrk="0" fontAlgn="base" hangingPunct="0">
                <a:spcBef>
                  <a:spcPct val="20000"/>
                </a:spcBef>
                <a:spcAft>
                  <a:spcPct val="0"/>
                </a:spcAft>
                <a:buChar char="»"/>
                <a:tabLst>
                  <a:tab pos="149225" algn="l"/>
                  <a:tab pos="311150" algn="l"/>
                  <a:tab pos="1587500" algn="l"/>
                </a:tabLst>
                <a:defRPr sz="2000">
                  <a:solidFill>
                    <a:schemeClr val="tx1"/>
                  </a:solidFill>
                  <a:latin typeface="Times New Roman" panose="02020603050405020304" pitchFamily="18" charset="0"/>
                </a:defRPr>
              </a:lvl7pPr>
              <a:lvl8pPr marL="3235325" indent="-206375" defTabSz="828675" eaLnBrk="0" fontAlgn="base" hangingPunct="0">
                <a:spcBef>
                  <a:spcPct val="20000"/>
                </a:spcBef>
                <a:spcAft>
                  <a:spcPct val="0"/>
                </a:spcAft>
                <a:buChar char="»"/>
                <a:tabLst>
                  <a:tab pos="149225" algn="l"/>
                  <a:tab pos="311150" algn="l"/>
                  <a:tab pos="1587500" algn="l"/>
                </a:tabLst>
                <a:defRPr sz="2000">
                  <a:solidFill>
                    <a:schemeClr val="tx1"/>
                  </a:solidFill>
                  <a:latin typeface="Times New Roman" panose="02020603050405020304" pitchFamily="18" charset="0"/>
                </a:defRPr>
              </a:lvl8pPr>
              <a:lvl9pPr marL="3692525" indent="-206375" defTabSz="828675" eaLnBrk="0" fontAlgn="base" hangingPunct="0">
                <a:spcBef>
                  <a:spcPct val="20000"/>
                </a:spcBef>
                <a:spcAft>
                  <a:spcPct val="0"/>
                </a:spcAft>
                <a:buChar char="»"/>
                <a:tabLst>
                  <a:tab pos="149225" algn="l"/>
                  <a:tab pos="311150" algn="l"/>
                  <a:tab pos="1587500" algn="l"/>
                </a:tabLst>
                <a:defRPr sz="2000">
                  <a:solidFill>
                    <a:schemeClr val="tx1"/>
                  </a:solidFill>
                  <a:latin typeface="Times New Roman" panose="02020603050405020304" pitchFamily="18" charset="0"/>
                </a:defRPr>
              </a:lvl9pPr>
            </a:lstStyle>
            <a:p>
              <a:pPr fontAlgn="base">
                <a:lnSpc>
                  <a:spcPts val="2813"/>
                </a:lnSpc>
                <a:spcBef>
                  <a:spcPct val="0"/>
                </a:spcBef>
                <a:spcAft>
                  <a:spcPct val="0"/>
                </a:spcAft>
                <a:buFontTx/>
                <a:buNone/>
              </a:pPr>
              <a:r>
                <a:rPr lang="en-US" altLang="zh-CN" sz="1600" dirty="0">
                  <a:solidFill>
                    <a:srgbClr val="000000"/>
                  </a:solidFill>
                  <a:latin typeface="Calibri" panose="020F0502020204030204" pitchFamily="34" charset="0"/>
                  <a:ea typeface="宋体" panose="02010600030101010101" pitchFamily="2" charset="-122"/>
                </a:rPr>
                <a:t>	</a:t>
              </a:r>
              <a:r>
                <a:rPr lang="en-US" altLang="zh-CN" sz="1600" dirty="0" smtClean="0">
                  <a:solidFill>
                    <a:srgbClr val="000000"/>
                  </a:solidFill>
                  <a:latin typeface="Calibri" panose="020F0502020204030204" pitchFamily="34" charset="0"/>
                  <a:ea typeface="宋体" panose="02010600030101010101" pitchFamily="2" charset="-122"/>
                </a:rPr>
                <a:t>       </a:t>
              </a:r>
              <a:r>
                <a:rPr lang="en-US" altLang="zh-CN" sz="2200" dirty="0" smtClean="0">
                  <a:solidFill>
                    <a:srgbClr val="007E39"/>
                  </a:solidFill>
                  <a:latin typeface="Arial" panose="020B0604020202020204" pitchFamily="34" charset="0"/>
                  <a:ea typeface="宋体" panose="02010600030101010101" pitchFamily="2" charset="-122"/>
                  <a:cs typeface="Arial" panose="020B0604020202020204" pitchFamily="34" charset="0"/>
                </a:rPr>
                <a:t>Resolution </a:t>
              </a:r>
              <a:r>
                <a:rPr lang="en-US" altLang="zh-CN" sz="2200" dirty="0">
                  <a:solidFill>
                    <a:srgbClr val="007E39"/>
                  </a:solidFill>
                  <a:latin typeface="Arial" panose="020B0604020202020204" pitchFamily="34" charset="0"/>
                  <a:ea typeface="宋体" panose="02010600030101010101" pitchFamily="2" charset="-122"/>
                  <a:cs typeface="Arial" panose="020B0604020202020204" pitchFamily="34" charset="0"/>
                </a:rPr>
                <a:t>threshold</a:t>
              </a:r>
            </a:p>
            <a:p>
              <a:pPr fontAlgn="base">
                <a:lnSpc>
                  <a:spcPts val="900"/>
                </a:lnSpc>
                <a:spcBef>
                  <a:spcPct val="0"/>
                </a:spcBef>
                <a:spcAft>
                  <a:spcPct val="0"/>
                </a:spcAft>
                <a:buFontTx/>
                <a:buNone/>
              </a:pPr>
              <a:endParaRPr lang="en-US" altLang="zh-CN" sz="16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900"/>
                </a:lnSpc>
                <a:spcBef>
                  <a:spcPct val="0"/>
                </a:spcBef>
                <a:spcAft>
                  <a:spcPct val="0"/>
                </a:spcAft>
                <a:buFontTx/>
                <a:buNone/>
              </a:pPr>
              <a:endParaRPr lang="en-US" altLang="zh-CN" sz="16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900"/>
                </a:lnSpc>
                <a:spcBef>
                  <a:spcPct val="0"/>
                </a:spcBef>
                <a:spcAft>
                  <a:spcPct val="0"/>
                </a:spcAft>
                <a:buFontTx/>
                <a:buNone/>
              </a:pPr>
              <a:endParaRPr lang="en-US" altLang="zh-CN" sz="16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1813"/>
                </a:lnSpc>
                <a:spcBef>
                  <a:spcPct val="0"/>
                </a:spcBef>
                <a:spcAft>
                  <a:spcPct val="0"/>
                </a:spcAft>
                <a:buFontTx/>
                <a:buNone/>
              </a:pPr>
              <a:r>
                <a:rPr lang="en-US" altLang="zh-CN" sz="1600" dirty="0">
                  <a:solidFill>
                    <a:srgbClr val="000000"/>
                  </a:solidFill>
                  <a:latin typeface="Arial" panose="020B0604020202020204" pitchFamily="34" charset="0"/>
                  <a:ea typeface="宋体" panose="02010600030101010101" pitchFamily="2" charset="-122"/>
                  <a:cs typeface="Arial" panose="020B0604020202020204" pitchFamily="34" charset="0"/>
                </a:rPr>
                <a:t>			</a:t>
              </a:r>
              <a:endParaRPr lang="en-US" altLang="zh-CN" sz="1900" b="1"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900"/>
                </a:lnSpc>
                <a:spcBef>
                  <a:spcPct val="0"/>
                </a:spcBef>
                <a:spcAft>
                  <a:spcPct val="0"/>
                </a:spcAft>
                <a:buFontTx/>
                <a:buNone/>
              </a:pPr>
              <a:endParaRPr lang="en-US" altLang="zh-CN" sz="16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900"/>
                </a:lnSpc>
                <a:spcBef>
                  <a:spcPct val="0"/>
                </a:spcBef>
                <a:spcAft>
                  <a:spcPct val="0"/>
                </a:spcAft>
                <a:buFontTx/>
                <a:buNone/>
              </a:pPr>
              <a:endParaRPr lang="en-US" altLang="zh-CN" sz="16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2263"/>
                </a:lnSpc>
                <a:spcBef>
                  <a:spcPct val="0"/>
                </a:spcBef>
                <a:spcAft>
                  <a:spcPct val="0"/>
                </a:spcAft>
                <a:buFontTx/>
                <a:buNone/>
              </a:pPr>
              <a:endParaRPr lang="en-US" altLang="zh-CN" sz="20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2263"/>
                </a:lnSpc>
                <a:spcBef>
                  <a:spcPct val="0"/>
                </a:spcBef>
                <a:spcAft>
                  <a:spcPct val="0"/>
                </a:spcAft>
                <a:buFontTx/>
                <a:buNone/>
              </a:pPr>
              <a:r>
                <a:rPr lang="en-US" altLang="zh-CN" sz="2000" dirty="0">
                  <a:solidFill>
                    <a:srgbClr val="000000"/>
                  </a:solidFill>
                  <a:latin typeface="Arial" panose="020B0604020202020204" pitchFamily="34" charset="0"/>
                  <a:ea typeface="宋体" panose="02010600030101010101" pitchFamily="2" charset="-122"/>
                  <a:cs typeface="Arial" panose="020B0604020202020204" pitchFamily="34" charset="0"/>
                </a:rPr>
                <a:t>Minimum distance between two</a:t>
              </a:r>
            </a:p>
            <a:p>
              <a:pPr fontAlgn="base">
                <a:lnSpc>
                  <a:spcPts val="2263"/>
                </a:lnSpc>
                <a:spcBef>
                  <a:spcPct val="0"/>
                </a:spcBef>
                <a:spcAft>
                  <a:spcPct val="0"/>
                </a:spcAft>
                <a:buFontTx/>
                <a:buNone/>
              </a:pPr>
              <a:r>
                <a:rPr lang="en-US" altLang="zh-CN" sz="2000" dirty="0">
                  <a:solidFill>
                    <a:srgbClr val="000000"/>
                  </a:solidFill>
                  <a:latin typeface="Arial" panose="020B0604020202020204" pitchFamily="34" charset="0"/>
                  <a:ea typeface="宋体" panose="02010600030101010101" pitchFamily="2" charset="-122"/>
                  <a:cs typeface="Arial" panose="020B0604020202020204" pitchFamily="34" charset="0"/>
                </a:rPr>
                <a:t>points </a:t>
              </a:r>
              <a:r>
                <a:rPr lang="en-US" altLang="it-IT" sz="2000" dirty="0">
                  <a:solidFill>
                    <a:srgbClr val="000000"/>
                  </a:solidFill>
                  <a:latin typeface="Arial" panose="020B0604020202020204" pitchFamily="34" charset="0"/>
                  <a:ea typeface="宋体" panose="02010600030101010101" pitchFamily="2" charset="-122"/>
                  <a:cs typeface="Arial" panose="020B0604020202020204" pitchFamily="34" charset="0"/>
                </a:rPr>
                <a:t>for distinguishing them as</a:t>
              </a:r>
            </a:p>
            <a:p>
              <a:pPr fontAlgn="base">
                <a:lnSpc>
                  <a:spcPts val="2263"/>
                </a:lnSpc>
                <a:spcBef>
                  <a:spcPct val="0"/>
                </a:spcBef>
                <a:spcAft>
                  <a:spcPct val="0"/>
                </a:spcAft>
                <a:buFontTx/>
                <a:buNone/>
              </a:pPr>
              <a:r>
                <a:rPr lang="en-US" altLang="it-IT" sz="2000" dirty="0">
                  <a:solidFill>
                    <a:srgbClr val="000000"/>
                  </a:solidFill>
                  <a:latin typeface="Arial" panose="020B0604020202020204" pitchFamily="34" charset="0"/>
                  <a:ea typeface="宋体" panose="02010600030101010101" pitchFamily="2" charset="-122"/>
                  <a:cs typeface="Arial" panose="020B0604020202020204" pitchFamily="34" charset="0"/>
                </a:rPr>
                <a:t>separate</a:t>
              </a:r>
              <a:endParaRPr lang="en-US" altLang="zh-CN" sz="20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2263"/>
                </a:lnSpc>
                <a:spcBef>
                  <a:spcPct val="0"/>
                </a:spcBef>
                <a:spcAft>
                  <a:spcPct val="0"/>
                </a:spcAft>
                <a:buFontTx/>
                <a:buNone/>
              </a:pPr>
              <a:endParaRPr lang="en-US" altLang="zh-CN" sz="2000" dirty="0">
                <a:solidFill>
                  <a:srgbClr val="000000"/>
                </a:solidFill>
                <a:latin typeface="Comic Sans MS" panose="030F0702030302020204" pitchFamily="66" charset="0"/>
                <a:ea typeface="宋体" panose="02010600030101010101" pitchFamily="2" charset="-122"/>
              </a:endParaRPr>
            </a:p>
          </p:txBody>
        </p:sp>
        <p:sp>
          <p:nvSpPr>
            <p:cNvPr id="22539" name="TextBox 1"/>
            <p:cNvSpPr txBox="1">
              <a:spLocks noChangeArrowheads="1"/>
            </p:cNvSpPr>
            <p:nvPr/>
          </p:nvSpPr>
          <p:spPr bwMode="auto">
            <a:xfrm>
              <a:off x="549" y="2981"/>
              <a:ext cx="2067" cy="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427">
              <a:spAutoFit/>
            </a:bodyPr>
            <a:lstStyle>
              <a:lvl1pPr defTabSz="828675">
                <a:spcBef>
                  <a:spcPct val="20000"/>
                </a:spcBef>
                <a:buChar char="•"/>
                <a:tabLst>
                  <a:tab pos="574675" algn="l"/>
                </a:tabLst>
                <a:defRPr sz="3200">
                  <a:solidFill>
                    <a:schemeClr val="tx1"/>
                  </a:solidFill>
                  <a:latin typeface="Times New Roman" panose="02020603050405020304" pitchFamily="18" charset="0"/>
                </a:defRPr>
              </a:lvl1pPr>
              <a:lvl2pPr marL="673100" indent="-258763" defTabSz="828675">
                <a:spcBef>
                  <a:spcPct val="20000"/>
                </a:spcBef>
                <a:buChar char="–"/>
                <a:tabLst>
                  <a:tab pos="574675" algn="l"/>
                </a:tabLst>
                <a:defRPr sz="2800">
                  <a:solidFill>
                    <a:schemeClr val="tx1"/>
                  </a:solidFill>
                  <a:latin typeface="Times New Roman" panose="02020603050405020304" pitchFamily="18" charset="0"/>
                </a:defRPr>
              </a:lvl2pPr>
              <a:lvl3pPr marL="1035050" indent="-206375" defTabSz="828675">
                <a:spcBef>
                  <a:spcPct val="20000"/>
                </a:spcBef>
                <a:buChar char="•"/>
                <a:tabLst>
                  <a:tab pos="574675" algn="l"/>
                </a:tabLst>
                <a:defRPr sz="2400">
                  <a:solidFill>
                    <a:schemeClr val="tx1"/>
                  </a:solidFill>
                  <a:latin typeface="Times New Roman" panose="02020603050405020304" pitchFamily="18" charset="0"/>
                </a:defRPr>
              </a:lvl3pPr>
              <a:lvl4pPr marL="1449388" indent="-206375" defTabSz="828675">
                <a:spcBef>
                  <a:spcPct val="20000"/>
                </a:spcBef>
                <a:buChar char="–"/>
                <a:tabLst>
                  <a:tab pos="574675" algn="l"/>
                </a:tabLst>
                <a:defRPr sz="2000">
                  <a:solidFill>
                    <a:schemeClr val="tx1"/>
                  </a:solidFill>
                  <a:latin typeface="Times New Roman" panose="02020603050405020304" pitchFamily="18" charset="0"/>
                </a:defRPr>
              </a:lvl4pPr>
              <a:lvl5pPr marL="1863725" indent="-206375" defTabSz="828675">
                <a:spcBef>
                  <a:spcPct val="20000"/>
                </a:spcBef>
                <a:buChar char="»"/>
                <a:tabLst>
                  <a:tab pos="574675" algn="l"/>
                </a:tabLst>
                <a:defRPr sz="2000">
                  <a:solidFill>
                    <a:schemeClr val="tx1"/>
                  </a:solidFill>
                  <a:latin typeface="Times New Roman" panose="02020603050405020304" pitchFamily="18" charset="0"/>
                </a:defRPr>
              </a:lvl5pPr>
              <a:lvl6pPr marL="2320925" indent="-206375" defTabSz="828675" eaLnBrk="0" fontAlgn="base" hangingPunct="0">
                <a:spcBef>
                  <a:spcPct val="20000"/>
                </a:spcBef>
                <a:spcAft>
                  <a:spcPct val="0"/>
                </a:spcAft>
                <a:buChar char="»"/>
                <a:tabLst>
                  <a:tab pos="574675" algn="l"/>
                </a:tabLst>
                <a:defRPr sz="2000">
                  <a:solidFill>
                    <a:schemeClr val="tx1"/>
                  </a:solidFill>
                  <a:latin typeface="Times New Roman" panose="02020603050405020304" pitchFamily="18" charset="0"/>
                </a:defRPr>
              </a:lvl6pPr>
              <a:lvl7pPr marL="2778125" indent="-206375" defTabSz="828675" eaLnBrk="0" fontAlgn="base" hangingPunct="0">
                <a:spcBef>
                  <a:spcPct val="20000"/>
                </a:spcBef>
                <a:spcAft>
                  <a:spcPct val="0"/>
                </a:spcAft>
                <a:buChar char="»"/>
                <a:tabLst>
                  <a:tab pos="574675" algn="l"/>
                </a:tabLst>
                <a:defRPr sz="2000">
                  <a:solidFill>
                    <a:schemeClr val="tx1"/>
                  </a:solidFill>
                  <a:latin typeface="Times New Roman" panose="02020603050405020304" pitchFamily="18" charset="0"/>
                </a:defRPr>
              </a:lvl7pPr>
              <a:lvl8pPr marL="3235325" indent="-206375" defTabSz="828675" eaLnBrk="0" fontAlgn="base" hangingPunct="0">
                <a:spcBef>
                  <a:spcPct val="20000"/>
                </a:spcBef>
                <a:spcAft>
                  <a:spcPct val="0"/>
                </a:spcAft>
                <a:buChar char="»"/>
                <a:tabLst>
                  <a:tab pos="574675" algn="l"/>
                </a:tabLst>
                <a:defRPr sz="2000">
                  <a:solidFill>
                    <a:schemeClr val="tx1"/>
                  </a:solidFill>
                  <a:latin typeface="Times New Roman" panose="02020603050405020304" pitchFamily="18" charset="0"/>
                </a:defRPr>
              </a:lvl8pPr>
              <a:lvl9pPr marL="3692525" indent="-206375" defTabSz="828675" eaLnBrk="0" fontAlgn="base" hangingPunct="0">
                <a:spcBef>
                  <a:spcPct val="20000"/>
                </a:spcBef>
                <a:spcAft>
                  <a:spcPct val="0"/>
                </a:spcAft>
                <a:buChar char="»"/>
                <a:tabLst>
                  <a:tab pos="574675" algn="l"/>
                </a:tabLst>
                <a:defRPr sz="2000">
                  <a:solidFill>
                    <a:schemeClr val="tx1"/>
                  </a:solidFill>
                  <a:latin typeface="Times New Roman" panose="02020603050405020304" pitchFamily="18" charset="0"/>
                </a:defRPr>
              </a:lvl9pPr>
            </a:lstStyle>
            <a:p>
              <a:pPr fontAlgn="base">
                <a:lnSpc>
                  <a:spcPct val="150000"/>
                </a:lnSpc>
                <a:spcBef>
                  <a:spcPct val="0"/>
                </a:spcBef>
                <a:spcAft>
                  <a:spcPct val="0"/>
                </a:spcAft>
                <a:buFontTx/>
                <a:buNone/>
              </a:pPr>
              <a:r>
                <a:rPr lang="en-US" altLang="zh-CN" sz="2800" dirty="0">
                  <a:solidFill>
                    <a:srgbClr val="007E39"/>
                  </a:solidFill>
                  <a:latin typeface="Arial" panose="020B0604020202020204" pitchFamily="34" charset="0"/>
                  <a:ea typeface="宋体" panose="02010600030101010101" pitchFamily="2" charset="-122"/>
                  <a:cs typeface="Arial" panose="020B0604020202020204" pitchFamily="34" charset="0"/>
                </a:rPr>
                <a:t>Resolution threshold</a:t>
              </a:r>
            </a:p>
            <a:p>
              <a:pPr fontAlgn="base">
                <a:lnSpc>
                  <a:spcPct val="150000"/>
                </a:lnSpc>
                <a:spcBef>
                  <a:spcPct val="0"/>
                </a:spcBef>
                <a:spcAft>
                  <a:spcPct val="0"/>
                </a:spcAft>
                <a:buNone/>
              </a:pPr>
              <a:r>
                <a:rPr lang="en-US" altLang="zh-CN" sz="1600" dirty="0" smtClean="0">
                  <a:solidFill>
                    <a:srgbClr val="007E39"/>
                  </a:solidFill>
                  <a:latin typeface="Arial" panose="020B0604020202020204" pitchFamily="34" charset="0"/>
                  <a:ea typeface="宋体" panose="02010600030101010101" pitchFamily="2" charset="-122"/>
                  <a:cs typeface="Arial" panose="020B0604020202020204" pitchFamily="34" charset="0"/>
                </a:rPr>
                <a:t>	</a:t>
              </a:r>
              <a:r>
                <a:rPr lang="en-US" altLang="zh-CN" sz="1700" dirty="0" smtClean="0">
                  <a:solidFill>
                    <a:srgbClr val="007E39"/>
                  </a:solidFill>
                  <a:latin typeface="Arial" panose="020B0604020202020204" pitchFamily="34" charset="0"/>
                  <a:ea typeface="宋体" panose="02010600030101010101" pitchFamily="2" charset="-122"/>
                  <a:cs typeface="Arial" panose="020B0604020202020204" pitchFamily="34" charset="0"/>
                </a:rPr>
                <a:t>      </a:t>
              </a:r>
              <a:r>
                <a:rPr lang="en-US" altLang="zh-CN" b="1" dirty="0" smtClean="0">
                  <a:solidFill>
                    <a:srgbClr val="007E39"/>
                  </a:solidFill>
                  <a:latin typeface="Arial" panose="020B0604020202020204" pitchFamily="34" charset="0"/>
                  <a:ea typeface="宋体" panose="02010600030101010101" pitchFamily="2" charset="-122"/>
                  <a:cs typeface="Arial" panose="020B0604020202020204" pitchFamily="34" charset="0"/>
                </a:rPr>
                <a:t>0.1 mm</a:t>
              </a:r>
            </a:p>
            <a:p>
              <a:pPr fontAlgn="base">
                <a:lnSpc>
                  <a:spcPct val="150000"/>
                </a:lnSpc>
                <a:spcBef>
                  <a:spcPct val="0"/>
                </a:spcBef>
                <a:spcAft>
                  <a:spcPct val="0"/>
                </a:spcAft>
                <a:buNone/>
              </a:pPr>
              <a:r>
                <a:rPr lang="en-US" altLang="zh-CN" sz="2000" b="1" dirty="0">
                  <a:solidFill>
                    <a:srgbClr val="007E39"/>
                  </a:solidFill>
                  <a:latin typeface="Arial" panose="020B0604020202020204" pitchFamily="34" charset="0"/>
                  <a:ea typeface="宋体" panose="02010600030101010101" pitchFamily="2" charset="-122"/>
                  <a:cs typeface="Arial" panose="020B0604020202020204" pitchFamily="34" charset="0"/>
                </a:rPr>
                <a:t> </a:t>
              </a:r>
              <a:r>
                <a:rPr lang="en-US" altLang="zh-CN" sz="2000" b="1" dirty="0" smtClean="0">
                  <a:solidFill>
                    <a:srgbClr val="007E39"/>
                  </a:solidFill>
                  <a:latin typeface="Arial" panose="020B0604020202020204" pitchFamily="34" charset="0"/>
                  <a:ea typeface="宋体" panose="02010600030101010101" pitchFamily="2" charset="-122"/>
                  <a:cs typeface="Arial" panose="020B0604020202020204" pitchFamily="34" charset="0"/>
                </a:rPr>
                <a:t>              </a:t>
              </a:r>
              <a:r>
                <a:rPr lang="en-US" altLang="zh-CN" sz="2000" dirty="0" smtClean="0">
                  <a:solidFill>
                    <a:srgbClr val="007E39"/>
                  </a:solidFill>
                  <a:latin typeface="Arial" panose="020B0604020202020204" pitchFamily="34" charset="0"/>
                  <a:ea typeface="宋体" panose="02010600030101010101" pitchFamily="2" charset="-122"/>
                  <a:cs typeface="Arial" panose="020B0604020202020204" pitchFamily="34" charset="0"/>
                </a:rPr>
                <a:t>(100  µm)</a:t>
              </a:r>
            </a:p>
            <a:p>
              <a:pPr fontAlgn="base">
                <a:lnSpc>
                  <a:spcPts val="3263"/>
                </a:lnSpc>
                <a:spcBef>
                  <a:spcPct val="0"/>
                </a:spcBef>
                <a:spcAft>
                  <a:spcPct val="0"/>
                </a:spcAft>
                <a:buFontTx/>
                <a:buNone/>
              </a:pPr>
              <a:r>
                <a:rPr lang="en-US" altLang="zh-CN" sz="2200" b="1" dirty="0" smtClean="0">
                  <a:solidFill>
                    <a:srgbClr val="0000FF"/>
                  </a:solidFill>
                  <a:latin typeface="Arial" panose="020B0604020202020204" pitchFamily="34" charset="0"/>
                  <a:ea typeface="宋体" panose="02010600030101010101" pitchFamily="2" charset="-122"/>
                  <a:cs typeface="Arial" panose="020B0604020202020204" pitchFamily="34" charset="0"/>
                </a:rPr>
                <a:t>              </a:t>
              </a:r>
              <a:endParaRPr lang="en-US" altLang="zh-CN" sz="2200" b="1" dirty="0">
                <a:solidFill>
                  <a:srgbClr val="0000FF"/>
                </a:solidFill>
                <a:latin typeface="Arial" panose="020B0604020202020204" pitchFamily="34" charset="0"/>
                <a:ea typeface="宋体" panose="02010600030101010101" pitchFamily="2" charset="-122"/>
                <a:cs typeface="Arial" panose="020B0604020202020204" pitchFamily="34" charset="0"/>
              </a:endParaRPr>
            </a:p>
          </p:txBody>
        </p:sp>
        <p:sp>
          <p:nvSpPr>
            <p:cNvPr id="22540" name="AutoShape 7"/>
            <p:cNvSpPr>
              <a:spLocks noChangeArrowheads="1"/>
            </p:cNvSpPr>
            <p:nvPr/>
          </p:nvSpPr>
          <p:spPr bwMode="auto">
            <a:xfrm rot="5400000">
              <a:off x="1316" y="1788"/>
              <a:ext cx="405" cy="127"/>
            </a:xfrm>
            <a:prstGeom prst="rightArrow">
              <a:avLst>
                <a:gd name="adj1" fmla="val 50000"/>
                <a:gd name="adj2" fmla="val 7972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endParaRPr lang="it-IT" altLang="it-IT" sz="1200">
                <a:solidFill>
                  <a:srgbClr val="000000"/>
                </a:solidFill>
              </a:endParaRPr>
            </a:p>
          </p:txBody>
        </p:sp>
      </p:grpSp>
      <p:grpSp>
        <p:nvGrpSpPr>
          <p:cNvPr id="22531" name="Group 12"/>
          <p:cNvGrpSpPr>
            <a:grpSpLocks/>
          </p:cNvGrpSpPr>
          <p:nvPr/>
        </p:nvGrpSpPr>
        <p:grpSpPr bwMode="auto">
          <a:xfrm>
            <a:off x="325592" y="1628775"/>
            <a:ext cx="4219576" cy="5051425"/>
            <a:chOff x="3092" y="1260"/>
            <a:chExt cx="2658" cy="3182"/>
          </a:xfrm>
        </p:grpSpPr>
        <p:sp>
          <p:nvSpPr>
            <p:cNvPr id="22534" name="TextBox 1"/>
            <p:cNvSpPr txBox="1">
              <a:spLocks noChangeArrowheads="1"/>
            </p:cNvSpPr>
            <p:nvPr/>
          </p:nvSpPr>
          <p:spPr bwMode="auto">
            <a:xfrm>
              <a:off x="3135" y="1260"/>
              <a:ext cx="2014" cy="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427">
              <a:spAutoFit/>
            </a:bodyPr>
            <a:lstStyle>
              <a:lvl1pPr defTabSz="828675">
                <a:spcBef>
                  <a:spcPct val="20000"/>
                </a:spcBef>
                <a:buChar char="•"/>
                <a:tabLst>
                  <a:tab pos="80963" algn="l"/>
                  <a:tab pos="184150" algn="l"/>
                  <a:tab pos="1462088" algn="l"/>
                </a:tabLst>
                <a:defRPr sz="3200">
                  <a:solidFill>
                    <a:schemeClr val="tx1"/>
                  </a:solidFill>
                  <a:latin typeface="Times New Roman" panose="02020603050405020304" pitchFamily="18" charset="0"/>
                </a:defRPr>
              </a:lvl1pPr>
              <a:lvl2pPr marL="673100" indent="-258763" defTabSz="828675">
                <a:spcBef>
                  <a:spcPct val="20000"/>
                </a:spcBef>
                <a:buChar char="–"/>
                <a:tabLst>
                  <a:tab pos="80963" algn="l"/>
                  <a:tab pos="184150" algn="l"/>
                  <a:tab pos="1462088" algn="l"/>
                </a:tabLst>
                <a:defRPr sz="2800">
                  <a:solidFill>
                    <a:schemeClr val="tx1"/>
                  </a:solidFill>
                  <a:latin typeface="Times New Roman" panose="02020603050405020304" pitchFamily="18" charset="0"/>
                </a:defRPr>
              </a:lvl2pPr>
              <a:lvl3pPr marL="1035050" indent="-206375" defTabSz="828675">
                <a:spcBef>
                  <a:spcPct val="20000"/>
                </a:spcBef>
                <a:buChar char="•"/>
                <a:tabLst>
                  <a:tab pos="80963" algn="l"/>
                  <a:tab pos="184150" algn="l"/>
                  <a:tab pos="1462088" algn="l"/>
                </a:tabLst>
                <a:defRPr sz="2400">
                  <a:solidFill>
                    <a:schemeClr val="tx1"/>
                  </a:solidFill>
                  <a:latin typeface="Times New Roman" panose="02020603050405020304" pitchFamily="18" charset="0"/>
                </a:defRPr>
              </a:lvl3pPr>
              <a:lvl4pPr marL="1449388" indent="-206375" defTabSz="828675">
                <a:spcBef>
                  <a:spcPct val="20000"/>
                </a:spcBef>
                <a:buChar char="–"/>
                <a:tabLst>
                  <a:tab pos="80963" algn="l"/>
                  <a:tab pos="184150" algn="l"/>
                  <a:tab pos="1462088" algn="l"/>
                </a:tabLst>
                <a:defRPr sz="2000">
                  <a:solidFill>
                    <a:schemeClr val="tx1"/>
                  </a:solidFill>
                  <a:latin typeface="Times New Roman" panose="02020603050405020304" pitchFamily="18" charset="0"/>
                </a:defRPr>
              </a:lvl4pPr>
              <a:lvl5pPr marL="1863725" indent="-206375" defTabSz="828675">
                <a:spcBef>
                  <a:spcPct val="20000"/>
                </a:spcBef>
                <a:buChar char="»"/>
                <a:tabLst>
                  <a:tab pos="80963" algn="l"/>
                  <a:tab pos="184150" algn="l"/>
                  <a:tab pos="1462088" algn="l"/>
                </a:tabLst>
                <a:defRPr sz="2000">
                  <a:solidFill>
                    <a:schemeClr val="tx1"/>
                  </a:solidFill>
                  <a:latin typeface="Times New Roman" panose="02020603050405020304" pitchFamily="18" charset="0"/>
                </a:defRPr>
              </a:lvl5pPr>
              <a:lvl6pPr marL="2320925" indent="-206375" defTabSz="828675" eaLnBrk="0" fontAlgn="base" hangingPunct="0">
                <a:spcBef>
                  <a:spcPct val="20000"/>
                </a:spcBef>
                <a:spcAft>
                  <a:spcPct val="0"/>
                </a:spcAft>
                <a:buChar char="»"/>
                <a:tabLst>
                  <a:tab pos="80963" algn="l"/>
                  <a:tab pos="184150" algn="l"/>
                  <a:tab pos="1462088" algn="l"/>
                </a:tabLst>
                <a:defRPr sz="2000">
                  <a:solidFill>
                    <a:schemeClr val="tx1"/>
                  </a:solidFill>
                  <a:latin typeface="Times New Roman" panose="02020603050405020304" pitchFamily="18" charset="0"/>
                </a:defRPr>
              </a:lvl6pPr>
              <a:lvl7pPr marL="2778125" indent="-206375" defTabSz="828675" eaLnBrk="0" fontAlgn="base" hangingPunct="0">
                <a:spcBef>
                  <a:spcPct val="20000"/>
                </a:spcBef>
                <a:spcAft>
                  <a:spcPct val="0"/>
                </a:spcAft>
                <a:buChar char="»"/>
                <a:tabLst>
                  <a:tab pos="80963" algn="l"/>
                  <a:tab pos="184150" algn="l"/>
                  <a:tab pos="1462088" algn="l"/>
                </a:tabLst>
                <a:defRPr sz="2000">
                  <a:solidFill>
                    <a:schemeClr val="tx1"/>
                  </a:solidFill>
                  <a:latin typeface="Times New Roman" panose="02020603050405020304" pitchFamily="18" charset="0"/>
                </a:defRPr>
              </a:lvl7pPr>
              <a:lvl8pPr marL="3235325" indent="-206375" defTabSz="828675" eaLnBrk="0" fontAlgn="base" hangingPunct="0">
                <a:spcBef>
                  <a:spcPct val="20000"/>
                </a:spcBef>
                <a:spcAft>
                  <a:spcPct val="0"/>
                </a:spcAft>
                <a:buChar char="»"/>
                <a:tabLst>
                  <a:tab pos="80963" algn="l"/>
                  <a:tab pos="184150" algn="l"/>
                  <a:tab pos="1462088" algn="l"/>
                </a:tabLst>
                <a:defRPr sz="2000">
                  <a:solidFill>
                    <a:schemeClr val="tx1"/>
                  </a:solidFill>
                  <a:latin typeface="Times New Roman" panose="02020603050405020304" pitchFamily="18" charset="0"/>
                </a:defRPr>
              </a:lvl8pPr>
              <a:lvl9pPr marL="3692525" indent="-206375" defTabSz="828675" eaLnBrk="0" fontAlgn="base" hangingPunct="0">
                <a:spcBef>
                  <a:spcPct val="20000"/>
                </a:spcBef>
                <a:spcAft>
                  <a:spcPct val="0"/>
                </a:spcAft>
                <a:buChar char="»"/>
                <a:tabLst>
                  <a:tab pos="80963" algn="l"/>
                  <a:tab pos="184150" algn="l"/>
                  <a:tab pos="1462088" algn="l"/>
                </a:tabLst>
                <a:defRPr sz="2000">
                  <a:solidFill>
                    <a:schemeClr val="tx1"/>
                  </a:solidFill>
                  <a:latin typeface="Times New Roman" panose="02020603050405020304" pitchFamily="18" charset="0"/>
                </a:defRPr>
              </a:lvl9pPr>
            </a:lstStyle>
            <a:p>
              <a:pPr fontAlgn="base">
                <a:lnSpc>
                  <a:spcPts val="2813"/>
                </a:lnSpc>
                <a:spcBef>
                  <a:spcPct val="0"/>
                </a:spcBef>
                <a:spcAft>
                  <a:spcPct val="0"/>
                </a:spcAft>
                <a:buFontTx/>
                <a:buNone/>
              </a:pPr>
              <a:r>
                <a:rPr lang="en-US" altLang="zh-CN" sz="1600" dirty="0">
                  <a:solidFill>
                    <a:srgbClr val="000000"/>
                  </a:solidFill>
                  <a:latin typeface="Calibri" panose="020F0502020204030204" pitchFamily="34" charset="0"/>
                  <a:ea typeface="宋体" panose="02010600030101010101" pitchFamily="2" charset="-122"/>
                </a:rPr>
                <a:t>		</a:t>
              </a:r>
              <a:r>
                <a:rPr lang="en-US" altLang="zh-CN" sz="2200" dirty="0">
                  <a:solidFill>
                    <a:srgbClr val="FF0000"/>
                  </a:solidFill>
                  <a:latin typeface="Arial" panose="020B0604020202020204" pitchFamily="34" charset="0"/>
                  <a:ea typeface="宋体" panose="02010600030101010101" pitchFamily="2" charset="-122"/>
                  <a:cs typeface="Arial" panose="020B0604020202020204" pitchFamily="34" charset="0"/>
                </a:rPr>
                <a:t>Perception threshold</a:t>
              </a:r>
            </a:p>
            <a:p>
              <a:pPr fontAlgn="base">
                <a:lnSpc>
                  <a:spcPts val="900"/>
                </a:lnSpc>
                <a:spcBef>
                  <a:spcPct val="0"/>
                </a:spcBef>
                <a:spcAft>
                  <a:spcPct val="0"/>
                </a:spcAft>
                <a:buFontTx/>
                <a:buNone/>
              </a:pPr>
              <a:endParaRPr lang="en-US" altLang="zh-CN" sz="16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900"/>
                </a:lnSpc>
                <a:spcBef>
                  <a:spcPct val="0"/>
                </a:spcBef>
                <a:spcAft>
                  <a:spcPct val="0"/>
                </a:spcAft>
                <a:buFontTx/>
                <a:buNone/>
              </a:pPr>
              <a:endParaRPr lang="en-US" altLang="zh-CN" sz="16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900"/>
                </a:lnSpc>
                <a:spcBef>
                  <a:spcPct val="0"/>
                </a:spcBef>
                <a:spcAft>
                  <a:spcPct val="0"/>
                </a:spcAft>
                <a:buFontTx/>
                <a:buNone/>
              </a:pPr>
              <a:endParaRPr lang="en-US" altLang="zh-CN" sz="16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1813"/>
                </a:lnSpc>
                <a:spcBef>
                  <a:spcPct val="0"/>
                </a:spcBef>
                <a:spcAft>
                  <a:spcPct val="0"/>
                </a:spcAft>
                <a:buFontTx/>
                <a:buNone/>
              </a:pPr>
              <a:r>
                <a:rPr lang="en-US" altLang="zh-CN" sz="1600" dirty="0">
                  <a:solidFill>
                    <a:srgbClr val="000000"/>
                  </a:solidFill>
                  <a:latin typeface="Arial" panose="020B0604020202020204" pitchFamily="34" charset="0"/>
                  <a:ea typeface="宋体" panose="02010600030101010101" pitchFamily="2" charset="-122"/>
                  <a:cs typeface="Arial" panose="020B0604020202020204" pitchFamily="34" charset="0"/>
                </a:rPr>
                <a:t>			</a:t>
              </a:r>
              <a:endParaRPr lang="en-US" altLang="zh-CN" sz="1900" b="1"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900"/>
                </a:lnSpc>
                <a:spcBef>
                  <a:spcPct val="0"/>
                </a:spcBef>
                <a:spcAft>
                  <a:spcPct val="0"/>
                </a:spcAft>
                <a:buFontTx/>
                <a:buNone/>
              </a:pPr>
              <a:endParaRPr lang="en-US" altLang="zh-CN" sz="16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900"/>
                </a:lnSpc>
                <a:spcBef>
                  <a:spcPct val="0"/>
                </a:spcBef>
                <a:spcAft>
                  <a:spcPct val="0"/>
                </a:spcAft>
                <a:buFontTx/>
                <a:buNone/>
              </a:pPr>
              <a:endParaRPr lang="en-US" altLang="zh-CN" sz="16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spcBef>
                  <a:spcPct val="0"/>
                </a:spcBef>
                <a:spcAft>
                  <a:spcPct val="0"/>
                </a:spcAft>
                <a:buFontTx/>
                <a:buNone/>
              </a:pPr>
              <a:endParaRPr lang="en-US" altLang="it-IT" sz="20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spcBef>
                  <a:spcPct val="0"/>
                </a:spcBef>
                <a:spcAft>
                  <a:spcPct val="0"/>
                </a:spcAft>
                <a:buFontTx/>
                <a:buNone/>
              </a:pPr>
              <a:r>
                <a:rPr lang="en-US" altLang="it-IT" sz="2000" dirty="0">
                  <a:solidFill>
                    <a:srgbClr val="000000"/>
                  </a:solidFill>
                  <a:latin typeface="Arial" panose="020B0604020202020204" pitchFamily="34" charset="0"/>
                  <a:ea typeface="宋体" panose="02010600030101010101" pitchFamily="2" charset="-122"/>
                  <a:cs typeface="Arial" panose="020B0604020202020204" pitchFamily="34" charset="0"/>
                </a:rPr>
                <a:t>Minimum dimensions of the</a:t>
              </a:r>
            </a:p>
            <a:p>
              <a:pPr fontAlgn="base">
                <a:spcBef>
                  <a:spcPct val="0"/>
                </a:spcBef>
                <a:spcAft>
                  <a:spcPct val="0"/>
                </a:spcAft>
                <a:buFontTx/>
                <a:buNone/>
              </a:pPr>
              <a:r>
                <a:rPr lang="en-US" altLang="it-IT" sz="2000" dirty="0">
                  <a:solidFill>
                    <a:srgbClr val="000000"/>
                  </a:solidFill>
                  <a:latin typeface="Arial" panose="020B0604020202020204" pitchFamily="34" charset="0"/>
                  <a:ea typeface="宋体" panose="02010600030101010101" pitchFamily="2" charset="-122"/>
                  <a:cs typeface="Arial" panose="020B0604020202020204" pitchFamily="34" charset="0"/>
                </a:rPr>
                <a:t>object to be perceived by</a:t>
              </a:r>
            </a:p>
            <a:p>
              <a:pPr fontAlgn="base">
                <a:spcBef>
                  <a:spcPct val="0"/>
                </a:spcBef>
                <a:spcAft>
                  <a:spcPct val="0"/>
                </a:spcAft>
                <a:buFontTx/>
                <a:buNone/>
              </a:pPr>
              <a:r>
                <a:rPr lang="en-US" altLang="it-IT" sz="2000" dirty="0">
                  <a:solidFill>
                    <a:srgbClr val="000000"/>
                  </a:solidFill>
                  <a:latin typeface="Arial" panose="020B0604020202020204" pitchFamily="34" charset="0"/>
                  <a:ea typeface="宋体" panose="02010600030101010101" pitchFamily="2" charset="-122"/>
                  <a:cs typeface="Arial" panose="020B0604020202020204" pitchFamily="34" charset="0"/>
                </a:rPr>
                <a:t>our </a:t>
              </a:r>
              <a:r>
                <a:rPr lang="en-US" altLang="it-IT" sz="2000" dirty="0" smtClean="0">
                  <a:solidFill>
                    <a:srgbClr val="000000"/>
                  </a:solidFill>
                  <a:latin typeface="Arial" panose="020B0604020202020204" pitchFamily="34" charset="0"/>
                  <a:ea typeface="宋体" panose="02010600030101010101" pitchFamily="2" charset="-122"/>
                  <a:cs typeface="Arial" panose="020B0604020202020204" pitchFamily="34" charset="0"/>
                </a:rPr>
                <a:t>eyes</a:t>
              </a:r>
              <a:endParaRPr lang="en-US" altLang="zh-CN" sz="2000" dirty="0">
                <a:solidFill>
                  <a:srgbClr val="000000"/>
                </a:solidFill>
                <a:latin typeface="Arial" panose="020B0604020202020204" pitchFamily="34" charset="0"/>
                <a:ea typeface="宋体" panose="02010600030101010101" pitchFamily="2" charset="-122"/>
                <a:cs typeface="Arial" panose="020B0604020202020204" pitchFamily="34" charset="0"/>
              </a:endParaRPr>
            </a:p>
          </p:txBody>
        </p:sp>
        <p:sp>
          <p:nvSpPr>
            <p:cNvPr id="22535" name="TextBox 1"/>
            <p:cNvSpPr txBox="1">
              <a:spLocks noChangeArrowheads="1"/>
            </p:cNvSpPr>
            <p:nvPr/>
          </p:nvSpPr>
          <p:spPr bwMode="auto">
            <a:xfrm>
              <a:off x="3092" y="2986"/>
              <a:ext cx="2079" cy="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427">
              <a:spAutoFit/>
            </a:bodyPr>
            <a:lstStyle>
              <a:lvl1pPr defTabSz="828675">
                <a:spcBef>
                  <a:spcPct val="20000"/>
                </a:spcBef>
                <a:buChar char="•"/>
                <a:tabLst>
                  <a:tab pos="1150938" algn="l"/>
                </a:tabLst>
                <a:defRPr sz="3200">
                  <a:solidFill>
                    <a:schemeClr val="tx1"/>
                  </a:solidFill>
                  <a:latin typeface="Times New Roman" panose="02020603050405020304" pitchFamily="18" charset="0"/>
                </a:defRPr>
              </a:lvl1pPr>
              <a:lvl2pPr marL="673100" indent="-258763" defTabSz="828675">
                <a:spcBef>
                  <a:spcPct val="20000"/>
                </a:spcBef>
                <a:buChar char="–"/>
                <a:tabLst>
                  <a:tab pos="1150938" algn="l"/>
                </a:tabLst>
                <a:defRPr sz="2800">
                  <a:solidFill>
                    <a:schemeClr val="tx1"/>
                  </a:solidFill>
                  <a:latin typeface="Times New Roman" panose="02020603050405020304" pitchFamily="18" charset="0"/>
                </a:defRPr>
              </a:lvl2pPr>
              <a:lvl3pPr marL="1035050" indent="-206375" defTabSz="828675">
                <a:spcBef>
                  <a:spcPct val="20000"/>
                </a:spcBef>
                <a:buChar char="•"/>
                <a:tabLst>
                  <a:tab pos="1150938" algn="l"/>
                </a:tabLst>
                <a:defRPr sz="2400">
                  <a:solidFill>
                    <a:schemeClr val="tx1"/>
                  </a:solidFill>
                  <a:latin typeface="Times New Roman" panose="02020603050405020304" pitchFamily="18" charset="0"/>
                </a:defRPr>
              </a:lvl3pPr>
              <a:lvl4pPr marL="1449388" indent="-206375" defTabSz="828675">
                <a:spcBef>
                  <a:spcPct val="20000"/>
                </a:spcBef>
                <a:buChar char="–"/>
                <a:tabLst>
                  <a:tab pos="1150938" algn="l"/>
                </a:tabLst>
                <a:defRPr sz="2000">
                  <a:solidFill>
                    <a:schemeClr val="tx1"/>
                  </a:solidFill>
                  <a:latin typeface="Times New Roman" panose="02020603050405020304" pitchFamily="18" charset="0"/>
                </a:defRPr>
              </a:lvl4pPr>
              <a:lvl5pPr marL="1863725" indent="-206375" defTabSz="828675">
                <a:spcBef>
                  <a:spcPct val="20000"/>
                </a:spcBef>
                <a:buChar char="»"/>
                <a:tabLst>
                  <a:tab pos="1150938" algn="l"/>
                </a:tabLst>
                <a:defRPr sz="2000">
                  <a:solidFill>
                    <a:schemeClr val="tx1"/>
                  </a:solidFill>
                  <a:latin typeface="Times New Roman" panose="02020603050405020304" pitchFamily="18" charset="0"/>
                </a:defRPr>
              </a:lvl5pPr>
              <a:lvl6pPr marL="2320925" indent="-206375" defTabSz="828675" eaLnBrk="0" fontAlgn="base" hangingPunct="0">
                <a:spcBef>
                  <a:spcPct val="20000"/>
                </a:spcBef>
                <a:spcAft>
                  <a:spcPct val="0"/>
                </a:spcAft>
                <a:buChar char="»"/>
                <a:tabLst>
                  <a:tab pos="1150938" algn="l"/>
                </a:tabLst>
                <a:defRPr sz="2000">
                  <a:solidFill>
                    <a:schemeClr val="tx1"/>
                  </a:solidFill>
                  <a:latin typeface="Times New Roman" panose="02020603050405020304" pitchFamily="18" charset="0"/>
                </a:defRPr>
              </a:lvl6pPr>
              <a:lvl7pPr marL="2778125" indent="-206375" defTabSz="828675" eaLnBrk="0" fontAlgn="base" hangingPunct="0">
                <a:spcBef>
                  <a:spcPct val="20000"/>
                </a:spcBef>
                <a:spcAft>
                  <a:spcPct val="0"/>
                </a:spcAft>
                <a:buChar char="»"/>
                <a:tabLst>
                  <a:tab pos="1150938" algn="l"/>
                </a:tabLst>
                <a:defRPr sz="2000">
                  <a:solidFill>
                    <a:schemeClr val="tx1"/>
                  </a:solidFill>
                  <a:latin typeface="Times New Roman" panose="02020603050405020304" pitchFamily="18" charset="0"/>
                </a:defRPr>
              </a:lvl7pPr>
              <a:lvl8pPr marL="3235325" indent="-206375" defTabSz="828675" eaLnBrk="0" fontAlgn="base" hangingPunct="0">
                <a:spcBef>
                  <a:spcPct val="20000"/>
                </a:spcBef>
                <a:spcAft>
                  <a:spcPct val="0"/>
                </a:spcAft>
                <a:buChar char="»"/>
                <a:tabLst>
                  <a:tab pos="1150938" algn="l"/>
                </a:tabLst>
                <a:defRPr sz="2000">
                  <a:solidFill>
                    <a:schemeClr val="tx1"/>
                  </a:solidFill>
                  <a:latin typeface="Times New Roman" panose="02020603050405020304" pitchFamily="18" charset="0"/>
                </a:defRPr>
              </a:lvl8pPr>
              <a:lvl9pPr marL="3692525" indent="-206375" defTabSz="828675" eaLnBrk="0" fontAlgn="base" hangingPunct="0">
                <a:spcBef>
                  <a:spcPct val="20000"/>
                </a:spcBef>
                <a:spcAft>
                  <a:spcPct val="0"/>
                </a:spcAft>
                <a:buChar char="»"/>
                <a:tabLst>
                  <a:tab pos="1150938" algn="l"/>
                </a:tabLst>
                <a:defRPr sz="2000">
                  <a:solidFill>
                    <a:schemeClr val="tx1"/>
                  </a:solidFill>
                  <a:latin typeface="Times New Roman" panose="02020603050405020304" pitchFamily="18" charset="0"/>
                </a:defRPr>
              </a:lvl9pPr>
            </a:lstStyle>
            <a:p>
              <a:pPr fontAlgn="base">
                <a:lnSpc>
                  <a:spcPct val="150000"/>
                </a:lnSpc>
                <a:spcBef>
                  <a:spcPct val="0"/>
                </a:spcBef>
                <a:spcAft>
                  <a:spcPct val="0"/>
                </a:spcAft>
                <a:buFontTx/>
                <a:buNone/>
              </a:pPr>
              <a:r>
                <a:rPr lang="en-US" altLang="zh-CN" sz="2800" dirty="0">
                  <a:solidFill>
                    <a:srgbClr val="FF0000"/>
                  </a:solidFill>
                  <a:latin typeface="Arial" panose="020B0604020202020204" pitchFamily="34" charset="0"/>
                  <a:ea typeface="宋体" panose="02010600030101010101" pitchFamily="2" charset="-122"/>
                  <a:cs typeface="Arial" panose="020B0604020202020204" pitchFamily="34" charset="0"/>
                </a:rPr>
                <a:t>Perception threshold</a:t>
              </a:r>
              <a:endParaRPr lang="en-US" altLang="zh-CN" sz="2500" dirty="0">
                <a:solidFill>
                  <a:srgbClr val="FF0000"/>
                </a:solidFill>
                <a:latin typeface="Arial" panose="020B0604020202020204" pitchFamily="34" charset="0"/>
                <a:ea typeface="宋体" panose="02010600030101010101" pitchFamily="2" charset="-122"/>
                <a:cs typeface="Arial" panose="020B0604020202020204" pitchFamily="34" charset="0"/>
              </a:endParaRPr>
            </a:p>
            <a:p>
              <a:pPr fontAlgn="base">
                <a:lnSpc>
                  <a:spcPct val="150000"/>
                </a:lnSpc>
                <a:spcBef>
                  <a:spcPct val="0"/>
                </a:spcBef>
                <a:spcAft>
                  <a:spcPct val="0"/>
                </a:spcAft>
                <a:buNone/>
              </a:pPr>
              <a:r>
                <a:rPr lang="en-US" altLang="zh-CN" sz="1600" dirty="0">
                  <a:solidFill>
                    <a:srgbClr val="000000"/>
                  </a:solidFill>
                  <a:latin typeface="Arial" panose="020B0604020202020204" pitchFamily="34" charset="0"/>
                  <a:ea typeface="宋体" panose="02010600030101010101" pitchFamily="2" charset="-122"/>
                  <a:cs typeface="Arial" panose="020B0604020202020204" pitchFamily="34" charset="0"/>
                </a:rPr>
                <a:t> </a:t>
              </a:r>
              <a:r>
                <a:rPr lang="en-US" altLang="zh-CN" sz="1600" dirty="0" smtClean="0">
                  <a:solidFill>
                    <a:srgbClr val="000000"/>
                  </a:solidFill>
                  <a:latin typeface="Arial" panose="020B0604020202020204" pitchFamily="34" charset="0"/>
                  <a:ea typeface="宋体" panose="02010600030101010101" pitchFamily="2" charset="-122"/>
                  <a:cs typeface="Arial" panose="020B0604020202020204" pitchFamily="34" charset="0"/>
                </a:rPr>
                <a:t>           </a:t>
              </a:r>
              <a:r>
                <a:rPr lang="en-US" altLang="zh-CN" b="1" dirty="0" smtClean="0">
                  <a:solidFill>
                    <a:srgbClr val="FF0000"/>
                  </a:solidFill>
                  <a:latin typeface="Arial" panose="020B0604020202020204" pitchFamily="34" charset="0"/>
                  <a:ea typeface="宋体" panose="02010600030101010101" pitchFamily="2" charset="-122"/>
                  <a:cs typeface="Arial" panose="020B0604020202020204" pitchFamily="34" charset="0"/>
                </a:rPr>
                <a:t>0.004 mm</a:t>
              </a:r>
            </a:p>
            <a:p>
              <a:pPr fontAlgn="base">
                <a:lnSpc>
                  <a:spcPct val="150000"/>
                </a:lnSpc>
                <a:spcBef>
                  <a:spcPct val="0"/>
                </a:spcBef>
                <a:spcAft>
                  <a:spcPct val="0"/>
                </a:spcAft>
                <a:buNone/>
              </a:pPr>
              <a:r>
                <a:rPr lang="en-US" altLang="zh-CN" sz="2000" b="1" dirty="0">
                  <a:solidFill>
                    <a:srgbClr val="FF0000"/>
                  </a:solidFill>
                  <a:latin typeface="Arial" panose="020B0604020202020204" pitchFamily="34" charset="0"/>
                  <a:ea typeface="宋体" panose="02010600030101010101" pitchFamily="2" charset="-122"/>
                  <a:cs typeface="Arial" panose="020B0604020202020204" pitchFamily="34" charset="0"/>
                </a:rPr>
                <a:t> </a:t>
              </a:r>
              <a:r>
                <a:rPr lang="en-US" altLang="zh-CN" sz="2000" b="1" dirty="0" smtClean="0">
                  <a:solidFill>
                    <a:srgbClr val="FF0000"/>
                  </a:solidFill>
                  <a:latin typeface="Arial" panose="020B0604020202020204" pitchFamily="34" charset="0"/>
                  <a:ea typeface="宋体" panose="02010600030101010101" pitchFamily="2" charset="-122"/>
                  <a:cs typeface="Arial" panose="020B0604020202020204" pitchFamily="34" charset="0"/>
                </a:rPr>
                <a:t>                    </a:t>
              </a:r>
              <a:r>
                <a:rPr lang="en-US" altLang="zh-CN" sz="2000" dirty="0" smtClean="0">
                  <a:solidFill>
                    <a:srgbClr val="FF0000"/>
                  </a:solidFill>
                  <a:latin typeface="Arial" panose="020B0604020202020204" pitchFamily="34" charset="0"/>
                  <a:ea typeface="宋体" panose="02010600030101010101" pitchFamily="2" charset="-122"/>
                  <a:cs typeface="Arial" panose="020B0604020202020204" pitchFamily="34" charset="0"/>
                </a:rPr>
                <a:t>(4 µm)</a:t>
              </a:r>
            </a:p>
            <a:p>
              <a:pPr fontAlgn="base">
                <a:lnSpc>
                  <a:spcPts val="3263"/>
                </a:lnSpc>
                <a:spcBef>
                  <a:spcPct val="0"/>
                </a:spcBef>
                <a:spcAft>
                  <a:spcPct val="0"/>
                </a:spcAft>
                <a:buFontTx/>
                <a:buNone/>
              </a:pPr>
              <a:r>
                <a:rPr lang="en-US" altLang="zh-CN" sz="2200" b="1" dirty="0" smtClean="0">
                  <a:solidFill>
                    <a:srgbClr val="FF0000"/>
                  </a:solidFill>
                  <a:latin typeface="Arial" panose="020B0604020202020204" pitchFamily="34" charset="0"/>
                  <a:ea typeface="宋体" panose="02010600030101010101" pitchFamily="2" charset="-122"/>
                  <a:cs typeface="Arial" panose="020B0604020202020204" pitchFamily="34" charset="0"/>
                </a:rPr>
                <a:t>            </a:t>
              </a:r>
              <a:endParaRPr lang="en-US" altLang="zh-CN" sz="1700"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22536" name="AutoShape 8"/>
            <p:cNvSpPr>
              <a:spLocks noChangeArrowheads="1"/>
            </p:cNvSpPr>
            <p:nvPr/>
          </p:nvSpPr>
          <p:spPr bwMode="auto">
            <a:xfrm rot="5400000">
              <a:off x="3929" y="1759"/>
              <a:ext cx="405" cy="127"/>
            </a:xfrm>
            <a:prstGeom prst="rightArrow">
              <a:avLst>
                <a:gd name="adj1" fmla="val 50000"/>
                <a:gd name="adj2" fmla="val 7972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endParaRPr lang="it-IT" altLang="it-IT" sz="1200">
                <a:solidFill>
                  <a:srgbClr val="000000"/>
                </a:solidFill>
              </a:endParaRPr>
            </a:p>
          </p:txBody>
        </p:sp>
        <p:sp>
          <p:nvSpPr>
            <p:cNvPr id="22537" name="AutoShape 8"/>
            <p:cNvSpPr>
              <a:spLocks noChangeArrowheads="1"/>
            </p:cNvSpPr>
            <p:nvPr/>
          </p:nvSpPr>
          <p:spPr bwMode="auto">
            <a:xfrm rot="16200000">
              <a:off x="5353" y="3639"/>
              <a:ext cx="486" cy="308"/>
            </a:xfrm>
            <a:prstGeom prst="rightArrow">
              <a:avLst>
                <a:gd name="adj1" fmla="val 50000"/>
                <a:gd name="adj2" fmla="val 7972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endParaRPr lang="it-IT" altLang="it-IT" sz="1200">
                <a:solidFill>
                  <a:srgbClr val="000000"/>
                </a:solidFill>
              </a:endParaRPr>
            </a:p>
          </p:txBody>
        </p:sp>
      </p:grpSp>
      <p:sp>
        <p:nvSpPr>
          <p:cNvPr id="22532" name="Text Box 10"/>
          <p:cNvSpPr txBox="1">
            <a:spLocks noChangeArrowheads="1"/>
          </p:cNvSpPr>
          <p:nvPr/>
        </p:nvSpPr>
        <p:spPr bwMode="auto">
          <a:xfrm>
            <a:off x="2783465" y="424584"/>
            <a:ext cx="45370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FontTx/>
              <a:buNone/>
            </a:pPr>
            <a:r>
              <a:rPr lang="it-IT" altLang="it-IT" sz="2800" dirty="0" smtClean="0">
                <a:solidFill>
                  <a:srgbClr val="000000"/>
                </a:solidFill>
                <a:latin typeface="Arial" panose="020B0604020202020204" pitchFamily="34" charset="0"/>
                <a:cs typeface="Arial" panose="020B0604020202020204" pitchFamily="34" charset="0"/>
              </a:rPr>
              <a:t>   With </a:t>
            </a:r>
            <a:r>
              <a:rPr lang="it-IT" altLang="it-IT" sz="2800" dirty="0">
                <a:solidFill>
                  <a:srgbClr val="000000"/>
                </a:solidFill>
                <a:latin typeface="Arial" panose="020B0604020202020204" pitchFamily="34" charset="0"/>
                <a:cs typeface="Arial" panose="020B0604020202020204" pitchFamily="34" charset="0"/>
              </a:rPr>
              <a:t>our eyes…</a:t>
            </a:r>
          </a:p>
        </p:txBody>
      </p:sp>
      <p:sp>
        <p:nvSpPr>
          <p:cNvPr id="22533" name="Text Box 18"/>
          <p:cNvSpPr txBox="1">
            <a:spLocks noChangeArrowheads="1"/>
          </p:cNvSpPr>
          <p:nvPr/>
        </p:nvSpPr>
        <p:spPr bwMode="auto">
          <a:xfrm rot="10800000">
            <a:off x="4160991" y="4202862"/>
            <a:ext cx="4318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FontTx/>
              <a:buNone/>
            </a:pPr>
            <a:r>
              <a:rPr lang="en-US" altLang="zh-CN" sz="8800" b="1" dirty="0" smtClean="0">
                <a:solidFill>
                  <a:srgbClr val="000000"/>
                </a:solidFill>
                <a:ea typeface="宋体" panose="02010600030101010101" pitchFamily="2" charset="-122"/>
              </a:rPr>
              <a:t>»</a:t>
            </a:r>
            <a:endParaRPr lang="it-IT" altLang="it-IT" sz="8800" b="1" dirty="0">
              <a:solidFill>
                <a:srgbClr val="000000"/>
              </a:solidFill>
            </a:endParaRPr>
          </a:p>
        </p:txBody>
      </p:sp>
      <p:pic>
        <p:nvPicPr>
          <p:cNvPr id="2" name="Immagine 1"/>
          <p:cNvPicPr>
            <a:picLocks noChangeAspect="1"/>
          </p:cNvPicPr>
          <p:nvPr/>
        </p:nvPicPr>
        <p:blipFill>
          <a:blip r:embed="rId2"/>
          <a:stretch>
            <a:fillRect/>
          </a:stretch>
        </p:blipFill>
        <p:spPr>
          <a:xfrm>
            <a:off x="5835995" y="233035"/>
            <a:ext cx="1275105" cy="955098"/>
          </a:xfrm>
          <a:prstGeom prst="rect">
            <a:avLst/>
          </a:prstGeom>
        </p:spPr>
      </p:pic>
    </p:spTree>
    <p:extLst>
      <p:ext uri="{BB962C8B-B14F-4D97-AF65-F5344CB8AC3E}">
        <p14:creationId xmlns:p14="http://schemas.microsoft.com/office/powerpoint/2010/main" val="2326875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Text Box 2"/>
          <p:cNvSpPr txBox="1">
            <a:spLocks noChangeArrowheads="1"/>
          </p:cNvSpPr>
          <p:nvPr/>
        </p:nvSpPr>
        <p:spPr bwMode="auto">
          <a:xfrm>
            <a:off x="176646" y="405246"/>
            <a:ext cx="4582390" cy="5339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it-IT" sz="2800" b="1" dirty="0" err="1">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Inscriptions</a:t>
            </a:r>
            <a:r>
              <a:rPr lang="it-IT" sz="28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 on </a:t>
            </a:r>
            <a:r>
              <a:rPr lang="it-IT" sz="2800" b="1" dirty="0" err="1"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objectives</a:t>
            </a:r>
            <a:endParaRPr lang="it-IT" sz="28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endParaRPr>
          </a:p>
          <a:p>
            <a:pPr fontAlgn="base">
              <a:spcBef>
                <a:spcPct val="50000"/>
              </a:spcBef>
              <a:spcAft>
                <a:spcPct val="0"/>
              </a:spcAft>
              <a:defRPr/>
            </a:pPr>
            <a:endParaRPr lang="it-IT"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endParaRPr>
          </a:p>
          <a:p>
            <a:pPr fontAlgn="base">
              <a:spcBef>
                <a:spcPct val="0"/>
              </a:spcBef>
              <a:spcAft>
                <a:spcPct val="0"/>
              </a:spcAft>
              <a:defRPr/>
            </a:pPr>
            <a:r>
              <a:rPr lang="en-US" sz="2200" dirty="0" smtClean="0">
                <a:solidFill>
                  <a:srgbClr val="0000FF"/>
                </a:solidFill>
                <a:latin typeface="Arial" panose="020B0604020202020204" pitchFamily="34" charset="0"/>
                <a:cs typeface="Arial" panose="020B0604020202020204" pitchFamily="34" charset="0"/>
              </a:rPr>
              <a:t>They </a:t>
            </a:r>
            <a:r>
              <a:rPr lang="en-US" sz="2200" dirty="0">
                <a:solidFill>
                  <a:srgbClr val="0000FF"/>
                </a:solidFill>
                <a:latin typeface="Arial" panose="020B0604020202020204" pitchFamily="34" charset="0"/>
                <a:cs typeface="Arial" panose="020B0604020202020204" pitchFamily="34" charset="0"/>
              </a:rPr>
              <a:t>describe the capabilities, limitations and operating instructions for any particular purpose.</a:t>
            </a:r>
          </a:p>
          <a:p>
            <a:pPr fontAlgn="base">
              <a:spcBef>
                <a:spcPct val="0"/>
              </a:spcBef>
              <a:spcAft>
                <a:spcPct val="0"/>
              </a:spcAft>
              <a:defRPr/>
            </a:pPr>
            <a:endParaRPr lang="it-IT"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defRPr/>
            </a:pPr>
            <a:r>
              <a:rPr lang="en-US" dirty="0" smtClean="0">
                <a:solidFill>
                  <a:srgbClr val="000000"/>
                </a:solidFill>
                <a:latin typeface="Arial" panose="020B0604020202020204" pitchFamily="34" charset="0"/>
                <a:cs typeface="Arial" panose="020B0604020202020204" pitchFamily="34" charset="0"/>
              </a:rPr>
              <a:t>There </a:t>
            </a:r>
            <a:r>
              <a:rPr lang="en-US" dirty="0">
                <a:solidFill>
                  <a:srgbClr val="000000"/>
                </a:solidFill>
                <a:latin typeface="Arial" panose="020B0604020202020204" pitchFamily="34" charset="0"/>
                <a:cs typeface="Arial" panose="020B0604020202020204" pitchFamily="34" charset="0"/>
              </a:rPr>
              <a:t>is </a:t>
            </a:r>
            <a:r>
              <a:rPr lang="en-US" dirty="0">
                <a:solidFill>
                  <a:srgbClr val="0000FF"/>
                </a:solidFill>
                <a:latin typeface="Arial" panose="020B0604020202020204" pitchFamily="34" charset="0"/>
                <a:cs typeface="Arial" panose="020B0604020202020204" pitchFamily="34" charset="0"/>
              </a:rPr>
              <a:t>no absolute uniformity among the brands</a:t>
            </a:r>
            <a:r>
              <a:rPr lang="en-US" dirty="0">
                <a:solidFill>
                  <a:srgbClr val="000000"/>
                </a:solidFill>
                <a:latin typeface="Arial" panose="020B0604020202020204" pitchFamily="34" charset="0"/>
                <a:cs typeface="Arial" panose="020B0604020202020204" pitchFamily="34" charset="0"/>
              </a:rPr>
              <a:t>, but in general, every objective always shows the same information</a:t>
            </a:r>
          </a:p>
          <a:p>
            <a:pPr fontAlgn="base">
              <a:spcBef>
                <a:spcPct val="0"/>
              </a:spcBef>
              <a:spcAft>
                <a:spcPct val="0"/>
              </a:spcAft>
              <a:defRPr/>
            </a:pPr>
            <a:endParaRPr lang="en-US" dirty="0" smtClean="0">
              <a:solidFill>
                <a:srgbClr val="000000"/>
              </a:solidFill>
              <a:latin typeface="Arial" panose="020B0604020202020204" pitchFamily="34" charset="0"/>
              <a:cs typeface="Arial" panose="020B0604020202020204" pitchFamily="34" charset="0"/>
            </a:endParaRPr>
          </a:p>
          <a:p>
            <a:pPr fontAlgn="base">
              <a:spcBef>
                <a:spcPct val="0"/>
              </a:spcBef>
              <a:spcAft>
                <a:spcPct val="0"/>
              </a:spcAft>
              <a:defRPr/>
            </a:pPr>
            <a:endParaRPr lang="en-US"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defRPr/>
            </a:pPr>
            <a:endParaRPr lang="en-US" dirty="0" smtClean="0">
              <a:solidFill>
                <a:srgbClr val="000000"/>
              </a:solidFill>
              <a:latin typeface="Arial" panose="020B0604020202020204" pitchFamily="34" charset="0"/>
              <a:cs typeface="Arial" panose="020B0604020202020204" pitchFamily="34" charset="0"/>
            </a:endParaRPr>
          </a:p>
          <a:p>
            <a:pPr fontAlgn="base">
              <a:spcBef>
                <a:spcPct val="0"/>
              </a:spcBef>
              <a:spcAft>
                <a:spcPct val="0"/>
              </a:spcAft>
              <a:defRPr/>
            </a:pPr>
            <a:endParaRPr lang="en-US"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defRPr/>
            </a:pPr>
            <a:endParaRPr lang="en-US" dirty="0" smtClean="0">
              <a:solidFill>
                <a:srgbClr val="000000"/>
              </a:solidFill>
              <a:latin typeface="Arial" panose="020B0604020202020204" pitchFamily="34" charset="0"/>
              <a:cs typeface="Arial" panose="020B0604020202020204" pitchFamily="34" charset="0"/>
            </a:endParaRPr>
          </a:p>
          <a:p>
            <a:pPr fontAlgn="base">
              <a:spcBef>
                <a:spcPct val="0"/>
              </a:spcBef>
              <a:spcAft>
                <a:spcPct val="0"/>
              </a:spcAft>
              <a:defRPr/>
            </a:pPr>
            <a:endParaRPr lang="en-US"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defRPr/>
            </a:pPr>
            <a:r>
              <a:rPr lang="en-US" dirty="0">
                <a:solidFill>
                  <a:srgbClr val="000000"/>
                </a:solidFill>
                <a:latin typeface="Arial" panose="020B0604020202020204" pitchFamily="34" charset="0"/>
                <a:cs typeface="Arial" panose="020B0604020202020204" pitchFamily="34" charset="0"/>
              </a:rPr>
              <a:t>For example, the lens in figure shows:</a:t>
            </a:r>
            <a:endParaRPr lang="it-IT" b="1" dirty="0">
              <a:solidFill>
                <a:srgbClr val="000000"/>
              </a:solidFill>
              <a:latin typeface="Arial" panose="020B0604020202020204" pitchFamily="34" charset="0"/>
              <a:cs typeface="Arial" panose="020B0604020202020204" pitchFamily="34" charset="0"/>
            </a:endParaRPr>
          </a:p>
        </p:txBody>
      </p:sp>
      <p:sp>
        <p:nvSpPr>
          <p:cNvPr id="77828" name="Rectangle 4"/>
          <p:cNvSpPr>
            <a:spLocks noChangeArrowheads="1"/>
          </p:cNvSpPr>
          <p:nvPr/>
        </p:nvSpPr>
        <p:spPr bwMode="auto">
          <a:xfrm>
            <a:off x="755576" y="6093296"/>
            <a:ext cx="84978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r>
              <a:rPr lang="it-IT" altLang="it-IT" sz="2000" b="1" dirty="0">
                <a:solidFill>
                  <a:srgbClr val="000000"/>
                </a:solidFill>
                <a:latin typeface="Arial" panose="020B0604020202020204" pitchFamily="34" charset="0"/>
                <a:cs typeface="Arial" panose="020B0604020202020204" pitchFamily="34" charset="0"/>
              </a:rPr>
              <a:t>Plan        100x/1,25 </a:t>
            </a:r>
            <a:r>
              <a:rPr lang="it-IT" altLang="it-IT" sz="2000" b="1" dirty="0" err="1">
                <a:solidFill>
                  <a:srgbClr val="000000"/>
                </a:solidFill>
                <a:latin typeface="Arial" panose="020B0604020202020204" pitchFamily="34" charset="0"/>
                <a:cs typeface="Arial" panose="020B0604020202020204" pitchFamily="34" charset="0"/>
              </a:rPr>
              <a:t>Oil</a:t>
            </a:r>
            <a:r>
              <a:rPr lang="it-IT" altLang="it-IT" sz="2000" b="1" dirty="0">
                <a:solidFill>
                  <a:srgbClr val="000000"/>
                </a:solidFill>
                <a:latin typeface="Arial" panose="020B0604020202020204" pitchFamily="34" charset="0"/>
                <a:cs typeface="Arial" panose="020B0604020202020204" pitchFamily="34" charset="0"/>
              </a:rPr>
              <a:t> </a:t>
            </a:r>
            <a:r>
              <a:rPr lang="it-IT" altLang="it-IT" sz="2000" b="1" dirty="0" smtClean="0">
                <a:solidFill>
                  <a:srgbClr val="000000"/>
                </a:solidFill>
                <a:latin typeface="Arial" panose="020B0604020202020204" pitchFamily="34" charset="0"/>
                <a:cs typeface="Arial" panose="020B0604020202020204" pitchFamily="34" charset="0"/>
              </a:rPr>
              <a:t> Iris        </a:t>
            </a:r>
            <a:r>
              <a:rPr lang="it-IT" altLang="it-IT" sz="2000" b="1" dirty="0" smtClean="0">
                <a:solidFill>
                  <a:srgbClr val="000000"/>
                </a:solidFill>
                <a:latin typeface="Arial" panose="020B0604020202020204" pitchFamily="34" charset="0"/>
                <a:cs typeface="Arial" panose="020B0604020202020204" pitchFamily="34" charset="0"/>
                <a:sym typeface="Symbol" panose="05050102010706020507" pitchFamily="18" charset="2"/>
              </a:rPr>
              <a:t> </a:t>
            </a:r>
            <a:r>
              <a:rPr lang="it-IT" altLang="it-IT" sz="2000" b="1" dirty="0" smtClean="0">
                <a:solidFill>
                  <a:srgbClr val="000000"/>
                </a:solidFill>
                <a:latin typeface="Arial" panose="020B0604020202020204" pitchFamily="34" charset="0"/>
                <a:cs typeface="Arial" panose="020B0604020202020204" pitchFamily="34" charset="0"/>
              </a:rPr>
              <a:t>/ 0,17        </a:t>
            </a:r>
            <a:r>
              <a:rPr lang="it-IT" altLang="it-IT" sz="2000" b="1" dirty="0">
                <a:solidFill>
                  <a:srgbClr val="000000"/>
                </a:solidFill>
                <a:latin typeface="Arial" panose="020B0604020202020204" pitchFamily="34" charset="0"/>
                <a:cs typeface="Arial" panose="020B0604020202020204" pitchFamily="34" charset="0"/>
              </a:rPr>
              <a:t>NA 0.36-1.25</a:t>
            </a:r>
          </a:p>
        </p:txBody>
      </p:sp>
      <p:pic>
        <p:nvPicPr>
          <p:cNvPr id="2" name="Immagine 1"/>
          <p:cNvPicPr>
            <a:picLocks noChangeAspect="1"/>
          </p:cNvPicPr>
          <p:nvPr/>
        </p:nvPicPr>
        <p:blipFill>
          <a:blip r:embed="rId2"/>
          <a:stretch>
            <a:fillRect/>
          </a:stretch>
        </p:blipFill>
        <p:spPr>
          <a:xfrm>
            <a:off x="4842164" y="476250"/>
            <a:ext cx="4301836" cy="4499992"/>
          </a:xfrm>
          <a:prstGeom prst="rect">
            <a:avLst/>
          </a:prstGeom>
        </p:spPr>
      </p:pic>
    </p:spTree>
    <p:extLst>
      <p:ext uri="{BB962C8B-B14F-4D97-AF65-F5344CB8AC3E}">
        <p14:creationId xmlns:p14="http://schemas.microsoft.com/office/powerpoint/2010/main" val="4333037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mc40zK_iJTs6mkAHpla3jZ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740" y="413019"/>
            <a:ext cx="4356100"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3"/>
          <p:cNvSpPr txBox="1">
            <a:spLocks noChangeArrowheads="1"/>
          </p:cNvSpPr>
          <p:nvPr/>
        </p:nvSpPr>
        <p:spPr bwMode="auto">
          <a:xfrm>
            <a:off x="179512" y="413019"/>
            <a:ext cx="5183808"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FontTx/>
              <a:buNone/>
              <a:defRPr/>
            </a:pPr>
            <a:r>
              <a:rPr lang="it-IT" altLang="it-IT" sz="2000" dirty="0" smtClean="0">
                <a:solidFill>
                  <a:srgbClr val="000000"/>
                </a:solidFill>
                <a:latin typeface="Arial" panose="020B0604020202020204" pitchFamily="34" charset="0"/>
                <a:cs typeface="Arial" panose="020B0604020202020204" pitchFamily="34" charset="0"/>
              </a:rPr>
              <a:t>Plan FL Apo</a:t>
            </a:r>
          </a:p>
          <a:p>
            <a:pPr fontAlgn="base">
              <a:spcBef>
                <a:spcPct val="50000"/>
              </a:spcBef>
              <a:spcAft>
                <a:spcPct val="0"/>
              </a:spcAft>
              <a:buFontTx/>
              <a:buNone/>
              <a:defRPr/>
            </a:pPr>
            <a:r>
              <a:rPr lang="it-IT" altLang="it-IT" sz="2000" dirty="0" smtClean="0">
                <a:solidFill>
                  <a:srgbClr val="000000"/>
                </a:solidFill>
                <a:latin typeface="Arial" panose="020B0604020202020204" pitchFamily="34" charset="0"/>
                <a:cs typeface="Arial" panose="020B0604020202020204" pitchFamily="34" charset="0"/>
              </a:rPr>
              <a:t> 100x/1.30 </a:t>
            </a:r>
            <a:r>
              <a:rPr lang="it-IT" altLang="it-IT" sz="2000" dirty="0" err="1" smtClean="0">
                <a:solidFill>
                  <a:srgbClr val="000000"/>
                </a:solidFill>
                <a:latin typeface="Arial" panose="020B0604020202020204" pitchFamily="34" charset="0"/>
                <a:cs typeface="Arial" panose="020B0604020202020204" pitchFamily="34" charset="0"/>
              </a:rPr>
              <a:t>Oil</a:t>
            </a:r>
            <a:r>
              <a:rPr lang="it-IT" altLang="it-IT" sz="2000" dirty="0" smtClean="0">
                <a:solidFill>
                  <a:srgbClr val="000000"/>
                </a:solidFill>
                <a:latin typeface="Arial" panose="020B0604020202020204" pitchFamily="34" charset="0"/>
                <a:cs typeface="Arial" panose="020B0604020202020204" pitchFamily="34" charset="0"/>
              </a:rPr>
              <a:t>  </a:t>
            </a:r>
            <a:r>
              <a:rPr lang="it-IT" altLang="it-IT" sz="2000" dirty="0" err="1" smtClean="0">
                <a:solidFill>
                  <a:srgbClr val="000000"/>
                </a:solidFill>
                <a:latin typeface="Arial" panose="020B0604020202020204" pitchFamily="34" charset="0"/>
                <a:cs typeface="Arial" panose="020B0604020202020204" pitchFamily="34" charset="0"/>
              </a:rPr>
              <a:t>Ph</a:t>
            </a:r>
            <a:endParaRPr lang="it-IT" altLang="it-IT" sz="2000" dirty="0" smtClean="0">
              <a:solidFill>
                <a:srgbClr val="000000"/>
              </a:solidFill>
              <a:latin typeface="Arial" panose="020B0604020202020204" pitchFamily="34" charset="0"/>
              <a:cs typeface="Arial" panose="020B0604020202020204" pitchFamily="34" charset="0"/>
            </a:endParaRPr>
          </a:p>
          <a:p>
            <a:pPr fontAlgn="base">
              <a:spcBef>
                <a:spcPct val="50000"/>
              </a:spcBef>
              <a:spcAft>
                <a:spcPct val="0"/>
              </a:spcAft>
              <a:buFontTx/>
              <a:buNone/>
              <a:defRPr/>
            </a:pPr>
            <a:r>
              <a:rPr lang="it-IT" altLang="it-IT" sz="2000" dirty="0" smtClean="0">
                <a:solidFill>
                  <a:srgbClr val="000000"/>
                </a:solidFill>
                <a:latin typeface="Arial" panose="020B0604020202020204" pitchFamily="34" charset="0"/>
                <a:cs typeface="Arial" panose="020B0604020202020204" pitchFamily="34" charset="0"/>
                <a:sym typeface="Symbol" panose="05050102010706020507" pitchFamily="18" charset="2"/>
              </a:rPr>
              <a:t> </a:t>
            </a:r>
            <a:r>
              <a:rPr lang="it-IT" altLang="it-IT" sz="2000" dirty="0" smtClean="0">
                <a:solidFill>
                  <a:srgbClr val="000000"/>
                </a:solidFill>
                <a:latin typeface="Arial" panose="020B0604020202020204" pitchFamily="34" charset="0"/>
                <a:cs typeface="Arial" panose="020B0604020202020204" pitchFamily="34" charset="0"/>
              </a:rPr>
              <a:t>/ 0,17</a:t>
            </a:r>
          </a:p>
          <a:p>
            <a:pPr fontAlgn="base">
              <a:spcBef>
                <a:spcPct val="50000"/>
              </a:spcBef>
              <a:spcAft>
                <a:spcPct val="0"/>
              </a:spcAft>
              <a:buFontTx/>
              <a:buNone/>
              <a:defRPr/>
            </a:pPr>
            <a:endParaRPr lang="it-IT" altLang="it-IT" sz="2000" dirty="0" smtClean="0">
              <a:solidFill>
                <a:srgbClr val="000000"/>
              </a:solidFill>
              <a:latin typeface="Arial" panose="020B0604020202020204" pitchFamily="34" charset="0"/>
              <a:cs typeface="Arial" panose="020B0604020202020204" pitchFamily="34" charset="0"/>
            </a:endParaRPr>
          </a:p>
          <a:p>
            <a:pPr fontAlgn="base">
              <a:spcBef>
                <a:spcPct val="50000"/>
              </a:spcBef>
              <a:spcAft>
                <a:spcPct val="0"/>
              </a:spcAft>
              <a:buFontTx/>
              <a:buNone/>
              <a:defRPr/>
            </a:pPr>
            <a:r>
              <a:rPr lang="it-IT" altLang="it-IT" sz="2000" dirty="0" err="1" smtClean="0">
                <a:solidFill>
                  <a:srgbClr val="000000"/>
                </a:solidFill>
                <a:latin typeface="Arial" panose="020B0604020202020204" pitchFamily="34" charset="0"/>
                <a:cs typeface="Arial" panose="020B0604020202020204" pitchFamily="34" charset="0"/>
              </a:rPr>
              <a:t>Means</a:t>
            </a:r>
            <a:r>
              <a:rPr lang="it-IT" altLang="it-IT" sz="2000" dirty="0" smtClean="0">
                <a:solidFill>
                  <a:srgbClr val="000000"/>
                </a:solidFill>
                <a:latin typeface="Arial" panose="020B0604020202020204" pitchFamily="34" charset="0"/>
                <a:cs typeface="Arial" panose="020B0604020202020204" pitchFamily="34" charset="0"/>
              </a:rPr>
              <a:t>:</a:t>
            </a:r>
          </a:p>
          <a:p>
            <a:pPr fontAlgn="base">
              <a:spcBef>
                <a:spcPct val="50000"/>
              </a:spcBef>
              <a:spcAft>
                <a:spcPct val="0"/>
              </a:spcAft>
              <a:buFontTx/>
              <a:buNone/>
              <a:defRPr/>
            </a:pPr>
            <a:endParaRPr lang="it-IT" altLang="it-IT" sz="800" dirty="0" smtClean="0">
              <a:solidFill>
                <a:srgbClr val="000000"/>
              </a:solidFill>
              <a:latin typeface="Arial" panose="020B0604020202020204" pitchFamily="34" charset="0"/>
              <a:cs typeface="Arial" panose="020B0604020202020204" pitchFamily="34" charset="0"/>
            </a:endParaRPr>
          </a:p>
          <a:p>
            <a:pPr marL="285750" indent="-285750" fontAlgn="base">
              <a:spcBef>
                <a:spcPct val="50000"/>
              </a:spcBef>
              <a:spcAft>
                <a:spcPct val="0"/>
              </a:spcAft>
              <a:defRPr/>
            </a:pPr>
            <a:r>
              <a:rPr lang="it-IT" altLang="it-IT" sz="1600" dirty="0" smtClean="0">
                <a:solidFill>
                  <a:srgbClr val="000000"/>
                </a:solidFill>
                <a:latin typeface="Arial" panose="020B0604020202020204" pitchFamily="34" charset="0"/>
                <a:cs typeface="Arial" panose="020B0604020202020204" pitchFamily="34" charset="0"/>
              </a:rPr>
              <a:t>Planar</a:t>
            </a:r>
          </a:p>
          <a:p>
            <a:pPr marL="285750" indent="-285750" fontAlgn="base">
              <a:spcBef>
                <a:spcPct val="50000"/>
              </a:spcBef>
              <a:spcAft>
                <a:spcPct val="0"/>
              </a:spcAft>
              <a:defRPr/>
            </a:pPr>
            <a:r>
              <a:rPr lang="it-IT" altLang="it-IT" sz="1600" dirty="0" smtClean="0">
                <a:solidFill>
                  <a:srgbClr val="000000"/>
                </a:solidFill>
                <a:latin typeface="Arial" panose="020B0604020202020204" pitchFamily="34" charset="0"/>
                <a:cs typeface="Arial" panose="020B0604020202020204" pitchFamily="34" charset="0"/>
              </a:rPr>
              <a:t>For </a:t>
            </a:r>
            <a:r>
              <a:rPr lang="it-IT" altLang="it-IT" sz="1600" dirty="0" err="1" smtClean="0">
                <a:solidFill>
                  <a:srgbClr val="000000"/>
                </a:solidFill>
                <a:latin typeface="Arial" panose="020B0604020202020204" pitchFamily="34" charset="0"/>
                <a:cs typeface="Arial" panose="020B0604020202020204" pitchFamily="34" charset="0"/>
              </a:rPr>
              <a:t>Fluorescence</a:t>
            </a:r>
            <a:endParaRPr lang="it-IT" altLang="it-IT" sz="1600" dirty="0" smtClean="0">
              <a:solidFill>
                <a:srgbClr val="000000"/>
              </a:solidFill>
              <a:latin typeface="Arial" panose="020B0604020202020204" pitchFamily="34" charset="0"/>
              <a:cs typeface="Arial" panose="020B0604020202020204" pitchFamily="34" charset="0"/>
            </a:endParaRPr>
          </a:p>
          <a:p>
            <a:pPr marL="285750" indent="-285750" fontAlgn="base">
              <a:spcBef>
                <a:spcPct val="50000"/>
              </a:spcBef>
              <a:spcAft>
                <a:spcPct val="0"/>
              </a:spcAft>
              <a:defRPr/>
            </a:pPr>
            <a:r>
              <a:rPr lang="it-IT" altLang="it-IT" sz="1600" dirty="0" err="1" smtClean="0">
                <a:solidFill>
                  <a:srgbClr val="000000"/>
                </a:solidFill>
                <a:latin typeface="Arial" panose="020B0604020202020204" pitchFamily="34" charset="0"/>
                <a:cs typeface="Arial" panose="020B0604020202020204" pitchFamily="34" charset="0"/>
              </a:rPr>
              <a:t>Apochromatic</a:t>
            </a:r>
            <a:endParaRPr lang="it-IT" altLang="it-IT" sz="1600" dirty="0" smtClean="0">
              <a:solidFill>
                <a:srgbClr val="000000"/>
              </a:solidFill>
              <a:latin typeface="Arial" panose="020B0604020202020204" pitchFamily="34" charset="0"/>
              <a:cs typeface="Arial" panose="020B0604020202020204" pitchFamily="34" charset="0"/>
            </a:endParaRPr>
          </a:p>
          <a:p>
            <a:pPr marL="285750" indent="-285750" fontAlgn="base">
              <a:spcBef>
                <a:spcPct val="50000"/>
              </a:spcBef>
              <a:spcAft>
                <a:spcPct val="0"/>
              </a:spcAft>
              <a:defRPr/>
            </a:pPr>
            <a:r>
              <a:rPr lang="it-IT" altLang="it-IT" sz="1600" dirty="0" smtClean="0">
                <a:solidFill>
                  <a:srgbClr val="000000"/>
                </a:solidFill>
                <a:latin typeface="Arial" panose="020B0604020202020204" pitchFamily="34" charset="0"/>
                <a:cs typeface="Arial" panose="020B0604020202020204" pitchFamily="34" charset="0"/>
              </a:rPr>
              <a:t>100x </a:t>
            </a:r>
            <a:r>
              <a:rPr lang="it-IT" altLang="it-IT" sz="1600" dirty="0" err="1" smtClean="0">
                <a:solidFill>
                  <a:srgbClr val="000000"/>
                </a:solidFill>
                <a:latin typeface="Arial" panose="020B0604020202020204" pitchFamily="34" charset="0"/>
                <a:cs typeface="Arial" panose="020B0604020202020204" pitchFamily="34" charset="0"/>
              </a:rPr>
              <a:t>Magnification</a:t>
            </a:r>
            <a:endParaRPr lang="it-IT" altLang="it-IT" sz="1600" dirty="0" smtClean="0">
              <a:solidFill>
                <a:srgbClr val="000000"/>
              </a:solidFill>
              <a:latin typeface="Arial" panose="020B0604020202020204" pitchFamily="34" charset="0"/>
              <a:cs typeface="Arial" panose="020B0604020202020204" pitchFamily="34" charset="0"/>
            </a:endParaRPr>
          </a:p>
          <a:p>
            <a:pPr marL="285750" indent="-285750" fontAlgn="base">
              <a:spcBef>
                <a:spcPct val="50000"/>
              </a:spcBef>
              <a:spcAft>
                <a:spcPct val="0"/>
              </a:spcAft>
              <a:defRPr/>
            </a:pPr>
            <a:r>
              <a:rPr lang="it-IT" altLang="it-IT" sz="1600" dirty="0" smtClean="0">
                <a:solidFill>
                  <a:srgbClr val="000000"/>
                </a:solidFill>
                <a:latin typeface="Arial" panose="020B0604020202020204" pitchFamily="34" charset="0"/>
                <a:cs typeface="Arial" panose="020B0604020202020204" pitchFamily="34" charset="0"/>
              </a:rPr>
              <a:t>1.30 Numerical Aperture</a:t>
            </a:r>
          </a:p>
          <a:p>
            <a:pPr marL="285750" indent="-285750" fontAlgn="base">
              <a:spcBef>
                <a:spcPct val="50000"/>
              </a:spcBef>
              <a:spcAft>
                <a:spcPct val="0"/>
              </a:spcAft>
              <a:defRPr/>
            </a:pPr>
            <a:r>
              <a:rPr lang="it-IT" altLang="it-IT" sz="1600" dirty="0" err="1" smtClean="0">
                <a:solidFill>
                  <a:srgbClr val="000000"/>
                </a:solidFill>
                <a:latin typeface="Arial" panose="020B0604020202020204" pitchFamily="34" charset="0"/>
                <a:cs typeface="Arial" panose="020B0604020202020204" pitchFamily="34" charset="0"/>
              </a:rPr>
              <a:t>Oil</a:t>
            </a:r>
            <a:r>
              <a:rPr lang="it-IT" altLang="it-IT" sz="1600" dirty="0" smtClean="0">
                <a:solidFill>
                  <a:srgbClr val="000000"/>
                </a:solidFill>
                <a:latin typeface="Arial" panose="020B0604020202020204" pitchFamily="34" charset="0"/>
                <a:cs typeface="Arial" panose="020B0604020202020204" pitchFamily="34" charset="0"/>
              </a:rPr>
              <a:t> </a:t>
            </a:r>
            <a:r>
              <a:rPr lang="it-IT" altLang="it-IT" sz="1600" dirty="0" err="1" smtClean="0">
                <a:solidFill>
                  <a:srgbClr val="000000"/>
                </a:solidFill>
                <a:latin typeface="Arial" panose="020B0604020202020204" pitchFamily="34" charset="0"/>
                <a:cs typeface="Arial" panose="020B0604020202020204" pitchFamily="34" charset="0"/>
              </a:rPr>
              <a:t>needed</a:t>
            </a:r>
            <a:r>
              <a:rPr lang="it-IT" altLang="it-IT" sz="1600" dirty="0" smtClean="0">
                <a:solidFill>
                  <a:srgbClr val="000000"/>
                </a:solidFill>
                <a:latin typeface="Arial" panose="020B0604020202020204" pitchFamily="34" charset="0"/>
                <a:cs typeface="Arial" panose="020B0604020202020204" pitchFamily="34" charset="0"/>
              </a:rPr>
              <a:t> </a:t>
            </a:r>
            <a:r>
              <a:rPr lang="it-IT" altLang="it-IT" sz="1600" dirty="0" err="1" smtClean="0">
                <a:solidFill>
                  <a:srgbClr val="000000"/>
                </a:solidFill>
                <a:latin typeface="Arial" panose="020B0604020202020204" pitchFamily="34" charset="0"/>
                <a:cs typeface="Arial" panose="020B0604020202020204" pitchFamily="34" charset="0"/>
              </a:rPr>
              <a:t>between</a:t>
            </a:r>
            <a:r>
              <a:rPr lang="it-IT" altLang="it-IT" sz="1600" dirty="0" smtClean="0">
                <a:solidFill>
                  <a:srgbClr val="000000"/>
                </a:solidFill>
                <a:latin typeface="Arial" panose="020B0604020202020204" pitchFamily="34" charset="0"/>
                <a:cs typeface="Arial" panose="020B0604020202020204" pitchFamily="34" charset="0"/>
              </a:rPr>
              <a:t> specimen and objective</a:t>
            </a:r>
          </a:p>
          <a:p>
            <a:pPr marL="285750" indent="-285750" fontAlgn="base">
              <a:spcBef>
                <a:spcPct val="50000"/>
              </a:spcBef>
              <a:spcAft>
                <a:spcPct val="0"/>
              </a:spcAft>
              <a:defRPr/>
            </a:pPr>
            <a:r>
              <a:rPr lang="it-IT" altLang="it-IT" sz="1600" dirty="0" err="1" smtClean="0">
                <a:solidFill>
                  <a:srgbClr val="00A44A"/>
                </a:solidFill>
                <a:latin typeface="Arial" panose="020B0604020202020204" pitchFamily="34" charset="0"/>
                <a:cs typeface="Arial" panose="020B0604020202020204" pitchFamily="34" charset="0"/>
              </a:rPr>
              <a:t>Phase</a:t>
            </a:r>
            <a:r>
              <a:rPr lang="it-IT" altLang="it-IT" sz="1600" dirty="0" smtClean="0">
                <a:solidFill>
                  <a:srgbClr val="00A44A"/>
                </a:solidFill>
                <a:latin typeface="Arial" panose="020B0604020202020204" pitchFamily="34" charset="0"/>
                <a:cs typeface="Arial" panose="020B0604020202020204" pitchFamily="34" charset="0"/>
              </a:rPr>
              <a:t> </a:t>
            </a:r>
            <a:r>
              <a:rPr lang="it-IT" altLang="it-IT" sz="1600" dirty="0" err="1" smtClean="0">
                <a:solidFill>
                  <a:srgbClr val="00A44A"/>
                </a:solidFill>
                <a:latin typeface="Arial" panose="020B0604020202020204" pitchFamily="34" charset="0"/>
                <a:cs typeface="Arial" panose="020B0604020202020204" pitchFamily="34" charset="0"/>
              </a:rPr>
              <a:t>contrast</a:t>
            </a:r>
            <a:endParaRPr lang="it-IT" altLang="it-IT" sz="1600" dirty="0" smtClean="0">
              <a:solidFill>
                <a:srgbClr val="00A44A"/>
              </a:solidFill>
              <a:latin typeface="Arial" panose="020B0604020202020204" pitchFamily="34" charset="0"/>
              <a:cs typeface="Arial" panose="020B0604020202020204" pitchFamily="34" charset="0"/>
            </a:endParaRPr>
          </a:p>
          <a:p>
            <a:pPr marL="285750" indent="-285750" fontAlgn="base">
              <a:spcBef>
                <a:spcPct val="50000"/>
              </a:spcBef>
              <a:spcAft>
                <a:spcPct val="0"/>
              </a:spcAft>
              <a:defRPr/>
            </a:pPr>
            <a:r>
              <a:rPr lang="it-IT" altLang="it-IT" sz="1600" dirty="0" err="1" smtClean="0">
                <a:solidFill>
                  <a:srgbClr val="000000"/>
                </a:solidFill>
                <a:latin typeface="Arial" panose="020B0604020202020204" pitchFamily="34" charset="0"/>
                <a:cs typeface="Arial" panose="020B0604020202020204" pitchFamily="34" charset="0"/>
              </a:rPr>
              <a:t>Infinity</a:t>
            </a:r>
            <a:r>
              <a:rPr lang="it-IT" altLang="it-IT" sz="1600" dirty="0" smtClean="0">
                <a:solidFill>
                  <a:srgbClr val="000000"/>
                </a:solidFill>
                <a:latin typeface="Arial" panose="020B0604020202020204" pitchFamily="34" charset="0"/>
                <a:cs typeface="Arial" panose="020B0604020202020204" pitchFamily="34" charset="0"/>
              </a:rPr>
              <a:t> </a:t>
            </a:r>
            <a:r>
              <a:rPr lang="it-IT" altLang="it-IT" sz="1600" dirty="0" err="1" smtClean="0">
                <a:solidFill>
                  <a:srgbClr val="000000"/>
                </a:solidFill>
                <a:latin typeface="Arial" panose="020B0604020202020204" pitchFamily="34" charset="0"/>
                <a:cs typeface="Arial" panose="020B0604020202020204" pitchFamily="34" charset="0"/>
              </a:rPr>
              <a:t>Optics</a:t>
            </a:r>
            <a:endParaRPr lang="it-IT" altLang="it-IT" sz="1600" dirty="0" smtClean="0">
              <a:solidFill>
                <a:srgbClr val="000000"/>
              </a:solidFill>
              <a:latin typeface="Arial" panose="020B0604020202020204" pitchFamily="34" charset="0"/>
              <a:cs typeface="Arial" panose="020B0604020202020204" pitchFamily="34" charset="0"/>
            </a:endParaRPr>
          </a:p>
          <a:p>
            <a:pPr marL="285750" indent="-285750" fontAlgn="base">
              <a:spcBef>
                <a:spcPct val="50000"/>
              </a:spcBef>
              <a:spcAft>
                <a:spcPct val="0"/>
              </a:spcAft>
              <a:defRPr/>
            </a:pPr>
            <a:r>
              <a:rPr lang="it-IT" altLang="it-IT" sz="1600" dirty="0" smtClean="0">
                <a:solidFill>
                  <a:srgbClr val="000000"/>
                </a:solidFill>
                <a:latin typeface="Arial" panose="020B0604020202020204" pitchFamily="34" charset="0"/>
                <a:cs typeface="Arial" panose="020B0604020202020204" pitchFamily="34" charset="0"/>
              </a:rPr>
              <a:t>0.17 </a:t>
            </a:r>
            <a:r>
              <a:rPr lang="it-IT" altLang="it-IT" sz="1600" dirty="0" err="1" smtClean="0">
                <a:solidFill>
                  <a:srgbClr val="000000"/>
                </a:solidFill>
                <a:latin typeface="Arial" panose="020B0604020202020204" pitchFamily="34" charset="0"/>
                <a:cs typeface="Arial" panose="020B0604020202020204" pitchFamily="34" charset="0"/>
              </a:rPr>
              <a:t>coverslip</a:t>
            </a:r>
            <a:r>
              <a:rPr lang="it-IT" altLang="it-IT" sz="1600" dirty="0" smtClean="0">
                <a:solidFill>
                  <a:srgbClr val="000000"/>
                </a:solidFill>
                <a:latin typeface="Arial" panose="020B0604020202020204" pitchFamily="34" charset="0"/>
                <a:cs typeface="Arial" panose="020B0604020202020204" pitchFamily="34" charset="0"/>
              </a:rPr>
              <a:t> </a:t>
            </a:r>
            <a:r>
              <a:rPr lang="it-IT" altLang="it-IT" sz="1600" dirty="0" err="1" smtClean="0">
                <a:solidFill>
                  <a:srgbClr val="000000"/>
                </a:solidFill>
                <a:latin typeface="Arial" panose="020B0604020202020204" pitchFamily="34" charset="0"/>
                <a:cs typeface="Arial" panose="020B0604020202020204" pitchFamily="34" charset="0"/>
              </a:rPr>
              <a:t>thickness</a:t>
            </a:r>
            <a:endParaRPr lang="it-IT" altLang="it-IT" sz="1600" dirty="0"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23881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ZEISS-421351-997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1413" y="908050"/>
            <a:ext cx="4192587"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3"/>
          <p:cNvSpPr txBox="1">
            <a:spLocks noChangeArrowheads="1"/>
          </p:cNvSpPr>
          <p:nvPr/>
        </p:nvSpPr>
        <p:spPr bwMode="auto">
          <a:xfrm>
            <a:off x="531812" y="168275"/>
            <a:ext cx="4546963" cy="658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FontTx/>
              <a:buNone/>
              <a:defRPr/>
            </a:pPr>
            <a:r>
              <a:rPr lang="it-IT" altLang="it-IT" sz="2000" b="1" dirty="0" smtClean="0">
                <a:solidFill>
                  <a:srgbClr val="000000"/>
                </a:solidFill>
                <a:latin typeface="Arial" panose="020B0604020202020204" pitchFamily="34" charset="0"/>
                <a:cs typeface="Arial" panose="020B0604020202020204" pitchFamily="34" charset="0"/>
              </a:rPr>
              <a:t>LD Long </a:t>
            </a:r>
            <a:r>
              <a:rPr lang="it-IT" altLang="it-IT" sz="2000" b="1" dirty="0" err="1" smtClean="0">
                <a:solidFill>
                  <a:srgbClr val="000000"/>
                </a:solidFill>
                <a:latin typeface="Arial" panose="020B0604020202020204" pitchFamily="34" charset="0"/>
                <a:cs typeface="Arial" panose="020B0604020202020204" pitchFamily="34" charset="0"/>
              </a:rPr>
              <a:t>Distance</a:t>
            </a:r>
            <a:r>
              <a:rPr lang="it-IT" altLang="it-IT" sz="2000" b="1" dirty="0" smtClean="0">
                <a:solidFill>
                  <a:srgbClr val="000000"/>
                </a:solidFill>
                <a:latin typeface="Arial" panose="020B0604020202020204" pitchFamily="34" charset="0"/>
                <a:cs typeface="Arial" panose="020B0604020202020204" pitchFamily="34" charset="0"/>
              </a:rPr>
              <a:t> Plan-NEOFLUAR 20x 0,4 Ph2 </a:t>
            </a:r>
            <a:r>
              <a:rPr lang="it-IT" altLang="it-IT" sz="2000" b="1" dirty="0" err="1" smtClean="0">
                <a:solidFill>
                  <a:srgbClr val="000000"/>
                </a:solidFill>
                <a:latin typeface="Arial" panose="020B0604020202020204" pitchFamily="34" charset="0"/>
                <a:cs typeface="Arial" panose="020B0604020202020204" pitchFamily="34" charset="0"/>
              </a:rPr>
              <a:t>Korr</a:t>
            </a:r>
            <a:r>
              <a:rPr lang="it-IT" altLang="it-IT" sz="2000" b="1" dirty="0" smtClean="0">
                <a:solidFill>
                  <a:srgbClr val="000000"/>
                </a:solidFill>
                <a:latin typeface="Arial" panose="020B0604020202020204" pitchFamily="34" charset="0"/>
                <a:cs typeface="Arial" panose="020B0604020202020204" pitchFamily="34" charset="0"/>
              </a:rPr>
              <a:t> </a:t>
            </a:r>
            <a:r>
              <a:rPr lang="it-IT" altLang="it-IT" sz="2000" b="1" dirty="0" smtClean="0">
                <a:solidFill>
                  <a:srgbClr val="000000"/>
                </a:solidFill>
                <a:latin typeface="Arial" panose="020B0604020202020204" pitchFamily="34" charset="0"/>
                <a:cs typeface="Arial" panose="020B0604020202020204" pitchFamily="34" charset="0"/>
                <a:sym typeface="Symbol" panose="05050102010706020507" pitchFamily="18" charset="2"/>
              </a:rPr>
              <a:t>/0-1,5</a:t>
            </a:r>
          </a:p>
          <a:p>
            <a:pPr fontAlgn="base">
              <a:spcBef>
                <a:spcPct val="50000"/>
              </a:spcBef>
              <a:spcAft>
                <a:spcPct val="0"/>
              </a:spcAft>
              <a:buFontTx/>
              <a:buNone/>
              <a:defRPr/>
            </a:pPr>
            <a:endParaRPr lang="it-IT" altLang="it-IT" sz="2000" b="1" dirty="0" smtClean="0">
              <a:solidFill>
                <a:srgbClr val="000000"/>
              </a:solidFill>
              <a:latin typeface="Arial" panose="020B0604020202020204" pitchFamily="34" charset="0"/>
              <a:cs typeface="Arial" panose="020B0604020202020204" pitchFamily="34" charset="0"/>
              <a:sym typeface="Symbol" panose="05050102010706020507" pitchFamily="18" charset="2"/>
            </a:endParaRPr>
          </a:p>
          <a:p>
            <a:pPr fontAlgn="base">
              <a:spcBef>
                <a:spcPct val="50000"/>
              </a:spcBef>
              <a:spcAft>
                <a:spcPct val="0"/>
              </a:spcAft>
              <a:buFontTx/>
              <a:buNone/>
              <a:defRPr/>
            </a:pPr>
            <a:r>
              <a:rPr lang="it-IT" altLang="it-IT" sz="2000" b="1" dirty="0" err="1" smtClean="0">
                <a:solidFill>
                  <a:srgbClr val="000000"/>
                </a:solidFill>
                <a:latin typeface="Arial" panose="020B0604020202020204" pitchFamily="34" charset="0"/>
                <a:cs typeface="Arial" panose="020B0604020202020204" pitchFamily="34" charset="0"/>
                <a:sym typeface="Symbol" panose="05050102010706020507" pitchFamily="18" charset="2"/>
              </a:rPr>
              <a:t>means</a:t>
            </a:r>
            <a:r>
              <a:rPr lang="it-IT" altLang="it-IT" sz="2000" b="1" dirty="0" smtClean="0">
                <a:solidFill>
                  <a:srgbClr val="000000"/>
                </a:solidFill>
                <a:latin typeface="Arial" panose="020B0604020202020204" pitchFamily="34" charset="0"/>
                <a:cs typeface="Arial" panose="020B0604020202020204" pitchFamily="34" charset="0"/>
                <a:sym typeface="Symbol" panose="05050102010706020507" pitchFamily="18" charset="2"/>
              </a:rPr>
              <a:t>:</a:t>
            </a:r>
          </a:p>
          <a:p>
            <a:pPr fontAlgn="base">
              <a:spcBef>
                <a:spcPct val="50000"/>
              </a:spcBef>
              <a:spcAft>
                <a:spcPct val="0"/>
              </a:spcAft>
              <a:buFontTx/>
              <a:buNone/>
              <a:defRPr/>
            </a:pPr>
            <a:endParaRPr lang="it-IT" altLang="it-IT" sz="800" b="1" dirty="0" smtClean="0">
              <a:solidFill>
                <a:srgbClr val="000000"/>
              </a:solidFill>
              <a:latin typeface="Arial" panose="020B0604020202020204" pitchFamily="34" charset="0"/>
              <a:cs typeface="Arial" panose="020B0604020202020204" pitchFamily="34" charset="0"/>
              <a:sym typeface="Symbol" panose="05050102010706020507" pitchFamily="18" charset="2"/>
            </a:endParaRPr>
          </a:p>
          <a:p>
            <a:pPr marL="342900" indent="-342900" fontAlgn="base">
              <a:spcBef>
                <a:spcPct val="50000"/>
              </a:spcBef>
              <a:spcAft>
                <a:spcPct val="0"/>
              </a:spcAft>
              <a:defRPr/>
            </a:pPr>
            <a:r>
              <a:rPr lang="it-IT" altLang="it-IT" sz="2000" dirty="0" smtClean="0">
                <a:solidFill>
                  <a:srgbClr val="000000"/>
                </a:solidFill>
                <a:latin typeface="Arial" panose="020B0604020202020204" pitchFamily="34" charset="0"/>
                <a:cs typeface="Arial" panose="020B0604020202020204" pitchFamily="34" charset="0"/>
                <a:sym typeface="Symbol" panose="05050102010706020507" pitchFamily="18" charset="2"/>
              </a:rPr>
              <a:t>Long </a:t>
            </a:r>
            <a:r>
              <a:rPr lang="it-IT" altLang="it-IT" sz="2000" dirty="0" err="1" smtClean="0">
                <a:solidFill>
                  <a:srgbClr val="000000"/>
                </a:solidFill>
                <a:latin typeface="Arial" panose="020B0604020202020204" pitchFamily="34" charset="0"/>
                <a:cs typeface="Arial" panose="020B0604020202020204" pitchFamily="34" charset="0"/>
                <a:sym typeface="Symbol" panose="05050102010706020507" pitchFamily="18" charset="2"/>
              </a:rPr>
              <a:t>working</a:t>
            </a:r>
            <a:r>
              <a:rPr lang="it-IT" altLang="it-IT" sz="2000" dirty="0" smtClean="0">
                <a:solidFill>
                  <a:srgbClr val="000000"/>
                </a:solidFill>
                <a:latin typeface="Arial" panose="020B0604020202020204" pitchFamily="34" charset="0"/>
                <a:cs typeface="Arial" panose="020B0604020202020204" pitchFamily="34" charset="0"/>
                <a:sym typeface="Symbol" panose="05050102010706020507" pitchFamily="18" charset="2"/>
              </a:rPr>
              <a:t> </a:t>
            </a:r>
            <a:r>
              <a:rPr lang="it-IT" altLang="it-IT" sz="2000" dirty="0" err="1" smtClean="0">
                <a:solidFill>
                  <a:srgbClr val="000000"/>
                </a:solidFill>
                <a:latin typeface="Arial" panose="020B0604020202020204" pitchFamily="34" charset="0"/>
                <a:cs typeface="Arial" panose="020B0604020202020204" pitchFamily="34" charset="0"/>
                <a:sym typeface="Symbol" panose="05050102010706020507" pitchFamily="18" charset="2"/>
              </a:rPr>
              <a:t>distance</a:t>
            </a:r>
            <a:r>
              <a:rPr lang="it-IT" altLang="it-IT" sz="2000" dirty="0" smtClean="0">
                <a:solidFill>
                  <a:srgbClr val="000000"/>
                </a:solidFill>
                <a:latin typeface="Arial" panose="020B0604020202020204" pitchFamily="34" charset="0"/>
                <a:cs typeface="Arial" panose="020B0604020202020204" pitchFamily="34" charset="0"/>
                <a:sym typeface="Symbol" panose="05050102010706020507" pitchFamily="18" charset="2"/>
              </a:rPr>
              <a:t> (</a:t>
            </a:r>
            <a:r>
              <a:rPr lang="it-IT" altLang="it-IT" sz="2000" dirty="0" err="1" smtClean="0">
                <a:solidFill>
                  <a:srgbClr val="000000"/>
                </a:solidFill>
                <a:latin typeface="Arial" panose="020B0604020202020204" pitchFamily="34" charset="0"/>
                <a:cs typeface="Arial" panose="020B0604020202020204" pitchFamily="34" charset="0"/>
                <a:sym typeface="Symbol" panose="05050102010706020507" pitchFamily="18" charset="2"/>
              </a:rPr>
              <a:t>inverted</a:t>
            </a:r>
            <a:r>
              <a:rPr lang="it-IT" altLang="it-IT" sz="2000" dirty="0" smtClean="0">
                <a:solidFill>
                  <a:srgbClr val="000000"/>
                </a:solidFill>
                <a:latin typeface="Arial" panose="020B0604020202020204" pitchFamily="34" charset="0"/>
                <a:cs typeface="Arial" panose="020B0604020202020204" pitchFamily="34" charset="0"/>
                <a:sym typeface="Symbol" panose="05050102010706020507" pitchFamily="18" charset="2"/>
              </a:rPr>
              <a:t> </a:t>
            </a:r>
            <a:r>
              <a:rPr lang="it-IT" altLang="it-IT" sz="2000" dirty="0" err="1" smtClean="0">
                <a:solidFill>
                  <a:srgbClr val="000000"/>
                </a:solidFill>
                <a:latin typeface="Arial" panose="020B0604020202020204" pitchFamily="34" charset="0"/>
                <a:cs typeface="Arial" panose="020B0604020202020204" pitchFamily="34" charset="0"/>
                <a:sym typeface="Symbol" panose="05050102010706020507" pitchFamily="18" charset="2"/>
              </a:rPr>
              <a:t>microscope</a:t>
            </a:r>
            <a:r>
              <a:rPr lang="it-IT" altLang="it-IT" sz="2000" dirty="0" smtClean="0">
                <a:solidFill>
                  <a:srgbClr val="000000"/>
                </a:solidFill>
                <a:latin typeface="Arial" panose="020B0604020202020204" pitchFamily="34" charset="0"/>
                <a:cs typeface="Arial" panose="020B0604020202020204" pitchFamily="34" charset="0"/>
                <a:sym typeface="Symbol" panose="05050102010706020507" pitchFamily="18" charset="2"/>
              </a:rPr>
              <a:t> for </a:t>
            </a:r>
            <a:r>
              <a:rPr lang="it-IT" altLang="it-IT" sz="2000" dirty="0" err="1" smtClean="0">
                <a:solidFill>
                  <a:srgbClr val="000000"/>
                </a:solidFill>
                <a:latin typeface="Arial" panose="020B0604020202020204" pitchFamily="34" charset="0"/>
                <a:cs typeface="Arial" panose="020B0604020202020204" pitchFamily="34" charset="0"/>
                <a:sym typeface="Symbol" panose="05050102010706020507" pitchFamily="18" charset="2"/>
              </a:rPr>
              <a:t>cell</a:t>
            </a:r>
            <a:r>
              <a:rPr lang="it-IT" altLang="it-IT" sz="2000" dirty="0" smtClean="0">
                <a:solidFill>
                  <a:srgbClr val="000000"/>
                </a:solidFill>
                <a:latin typeface="Arial" panose="020B0604020202020204" pitchFamily="34" charset="0"/>
                <a:cs typeface="Arial" panose="020B0604020202020204" pitchFamily="34" charset="0"/>
                <a:sym typeface="Symbol" panose="05050102010706020507" pitchFamily="18" charset="2"/>
              </a:rPr>
              <a:t> </a:t>
            </a:r>
            <a:r>
              <a:rPr lang="it-IT" altLang="it-IT" sz="2000" dirty="0" err="1" smtClean="0">
                <a:solidFill>
                  <a:srgbClr val="000000"/>
                </a:solidFill>
                <a:latin typeface="Arial" panose="020B0604020202020204" pitchFamily="34" charset="0"/>
                <a:cs typeface="Arial" panose="020B0604020202020204" pitchFamily="34" charset="0"/>
                <a:sym typeface="Symbol" panose="05050102010706020507" pitchFamily="18" charset="2"/>
              </a:rPr>
              <a:t>cultures</a:t>
            </a:r>
            <a:r>
              <a:rPr lang="it-IT" altLang="it-IT" sz="2000" dirty="0" smtClean="0">
                <a:solidFill>
                  <a:srgbClr val="000000"/>
                </a:solidFill>
                <a:latin typeface="Arial" panose="020B0604020202020204" pitchFamily="34" charset="0"/>
                <a:cs typeface="Arial" panose="020B0604020202020204" pitchFamily="34" charset="0"/>
                <a:sym typeface="Symbol" panose="05050102010706020507" pitchFamily="18" charset="2"/>
              </a:rPr>
              <a:t>..)</a:t>
            </a:r>
          </a:p>
          <a:p>
            <a:pPr marL="342900" indent="-342900" fontAlgn="base">
              <a:spcBef>
                <a:spcPct val="50000"/>
              </a:spcBef>
              <a:spcAft>
                <a:spcPct val="0"/>
              </a:spcAft>
              <a:defRPr/>
            </a:pPr>
            <a:r>
              <a:rPr lang="it-IT" altLang="it-IT" sz="2000" dirty="0" smtClean="0">
                <a:solidFill>
                  <a:srgbClr val="000000"/>
                </a:solidFill>
                <a:latin typeface="Arial" panose="020B0604020202020204" pitchFamily="34" charset="0"/>
                <a:cs typeface="Arial" panose="020B0604020202020204" pitchFamily="34" charset="0"/>
                <a:sym typeface="Symbol" panose="05050102010706020507" pitchFamily="18" charset="2"/>
              </a:rPr>
              <a:t>Planar</a:t>
            </a:r>
          </a:p>
          <a:p>
            <a:pPr marL="342900" indent="-342900" fontAlgn="base">
              <a:spcBef>
                <a:spcPct val="50000"/>
              </a:spcBef>
              <a:spcAft>
                <a:spcPct val="0"/>
              </a:spcAft>
              <a:defRPr/>
            </a:pPr>
            <a:r>
              <a:rPr lang="it-IT" altLang="it-IT" sz="2000" dirty="0" err="1" smtClean="0">
                <a:solidFill>
                  <a:srgbClr val="000000"/>
                </a:solidFill>
                <a:latin typeface="Arial" panose="020B0604020202020204" pitchFamily="34" charset="0"/>
                <a:cs typeface="Arial" panose="020B0604020202020204" pitchFamily="34" charset="0"/>
                <a:sym typeface="Symbol" panose="05050102010706020507" pitchFamily="18" charset="2"/>
              </a:rPr>
              <a:t>Fluorescence</a:t>
            </a:r>
            <a:endParaRPr lang="it-IT" altLang="it-IT" sz="2000" dirty="0" smtClean="0">
              <a:solidFill>
                <a:srgbClr val="000000"/>
              </a:solidFill>
              <a:latin typeface="Arial" panose="020B0604020202020204" pitchFamily="34" charset="0"/>
              <a:cs typeface="Arial" panose="020B0604020202020204" pitchFamily="34" charset="0"/>
              <a:sym typeface="Symbol" panose="05050102010706020507" pitchFamily="18" charset="2"/>
            </a:endParaRPr>
          </a:p>
          <a:p>
            <a:pPr marL="342900" indent="-342900" fontAlgn="base">
              <a:spcBef>
                <a:spcPct val="50000"/>
              </a:spcBef>
              <a:spcAft>
                <a:spcPct val="0"/>
              </a:spcAft>
              <a:defRPr/>
            </a:pPr>
            <a:r>
              <a:rPr lang="it-IT" altLang="it-IT" sz="2000" dirty="0" smtClean="0">
                <a:solidFill>
                  <a:srgbClr val="000000"/>
                </a:solidFill>
                <a:latin typeface="Arial" panose="020B0604020202020204" pitchFamily="34" charset="0"/>
                <a:cs typeface="Arial" panose="020B0604020202020204" pitchFamily="34" charset="0"/>
                <a:sym typeface="Symbol" panose="05050102010706020507" pitchFamily="18" charset="2"/>
              </a:rPr>
              <a:t>20x </a:t>
            </a:r>
            <a:r>
              <a:rPr lang="it-IT" altLang="it-IT" sz="2000" dirty="0" err="1" smtClean="0">
                <a:solidFill>
                  <a:srgbClr val="000000"/>
                </a:solidFill>
                <a:latin typeface="Arial" panose="020B0604020202020204" pitchFamily="34" charset="0"/>
                <a:cs typeface="Arial" panose="020B0604020202020204" pitchFamily="34" charset="0"/>
                <a:sym typeface="Symbol" panose="05050102010706020507" pitchFamily="18" charset="2"/>
              </a:rPr>
              <a:t>Magnification</a:t>
            </a:r>
            <a:endParaRPr lang="it-IT" altLang="it-IT" sz="2000" dirty="0" smtClean="0">
              <a:solidFill>
                <a:srgbClr val="000000"/>
              </a:solidFill>
              <a:latin typeface="Arial" panose="020B0604020202020204" pitchFamily="34" charset="0"/>
              <a:cs typeface="Arial" panose="020B0604020202020204" pitchFamily="34" charset="0"/>
              <a:sym typeface="Symbol" panose="05050102010706020507" pitchFamily="18" charset="2"/>
            </a:endParaRPr>
          </a:p>
          <a:p>
            <a:pPr marL="342900" indent="-342900" fontAlgn="base">
              <a:spcBef>
                <a:spcPct val="50000"/>
              </a:spcBef>
              <a:spcAft>
                <a:spcPct val="0"/>
              </a:spcAft>
              <a:defRPr/>
            </a:pPr>
            <a:r>
              <a:rPr lang="it-IT" altLang="it-IT" sz="2000" dirty="0" smtClean="0">
                <a:solidFill>
                  <a:srgbClr val="000000"/>
                </a:solidFill>
                <a:latin typeface="Arial" panose="020B0604020202020204" pitchFamily="34" charset="0"/>
                <a:cs typeface="Arial" panose="020B0604020202020204" pitchFamily="34" charset="0"/>
                <a:sym typeface="Symbol" panose="05050102010706020507" pitchFamily="18" charset="2"/>
              </a:rPr>
              <a:t>0.4 NA</a:t>
            </a:r>
          </a:p>
          <a:p>
            <a:pPr marL="342900" indent="-342900" fontAlgn="base">
              <a:spcBef>
                <a:spcPct val="50000"/>
              </a:spcBef>
              <a:spcAft>
                <a:spcPct val="0"/>
              </a:spcAft>
              <a:defRPr/>
            </a:pPr>
            <a:r>
              <a:rPr lang="it-IT" altLang="it-IT" sz="2000" dirty="0" err="1" smtClean="0">
                <a:solidFill>
                  <a:srgbClr val="009900"/>
                </a:solidFill>
                <a:latin typeface="Arial" panose="020B0604020202020204" pitchFamily="34" charset="0"/>
                <a:cs typeface="Arial" panose="020B0604020202020204" pitchFamily="34" charset="0"/>
                <a:sym typeface="Symbol" panose="05050102010706020507" pitchFamily="18" charset="2"/>
              </a:rPr>
              <a:t>Phase</a:t>
            </a:r>
            <a:r>
              <a:rPr lang="it-IT" altLang="it-IT" sz="2000"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r>
              <a:rPr lang="it-IT" altLang="it-IT" sz="2000" dirty="0" err="1" smtClean="0">
                <a:solidFill>
                  <a:srgbClr val="009900"/>
                </a:solidFill>
                <a:latin typeface="Arial" panose="020B0604020202020204" pitchFamily="34" charset="0"/>
                <a:cs typeface="Arial" panose="020B0604020202020204" pitchFamily="34" charset="0"/>
                <a:sym typeface="Symbol" panose="05050102010706020507" pitchFamily="18" charset="2"/>
              </a:rPr>
              <a:t>contrast</a:t>
            </a:r>
            <a:r>
              <a:rPr lang="it-IT" altLang="it-IT" sz="2000"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p>
          <a:p>
            <a:pPr marL="342900" indent="-342900" fontAlgn="base">
              <a:spcBef>
                <a:spcPct val="50000"/>
              </a:spcBef>
              <a:spcAft>
                <a:spcPct val="0"/>
              </a:spcAft>
              <a:defRPr/>
            </a:pPr>
            <a:r>
              <a:rPr lang="it-IT" altLang="it-IT" sz="2000" dirty="0" err="1" smtClean="0">
                <a:solidFill>
                  <a:srgbClr val="000000"/>
                </a:solidFill>
                <a:latin typeface="Arial" panose="020B0604020202020204" pitchFamily="34" charset="0"/>
                <a:cs typeface="Arial" panose="020B0604020202020204" pitchFamily="34" charset="0"/>
                <a:sym typeface="Symbol" panose="05050102010706020507" pitchFamily="18" charset="2"/>
              </a:rPr>
              <a:t>Korrection</a:t>
            </a:r>
            <a:r>
              <a:rPr lang="it-IT" altLang="it-IT" sz="2000" dirty="0" smtClean="0">
                <a:solidFill>
                  <a:srgbClr val="000000"/>
                </a:solidFill>
                <a:latin typeface="Arial" panose="020B0604020202020204" pitchFamily="34" charset="0"/>
                <a:cs typeface="Arial" panose="020B0604020202020204" pitchFamily="34" charset="0"/>
                <a:sym typeface="Symbol" panose="05050102010706020507" pitchFamily="18" charset="2"/>
              </a:rPr>
              <a:t> for </a:t>
            </a:r>
            <a:r>
              <a:rPr lang="it-IT" altLang="it-IT" sz="2000" dirty="0" err="1" smtClean="0">
                <a:solidFill>
                  <a:srgbClr val="000000"/>
                </a:solidFill>
                <a:latin typeface="Arial" panose="020B0604020202020204" pitchFamily="34" charset="0"/>
                <a:cs typeface="Arial" panose="020B0604020202020204" pitchFamily="34" charset="0"/>
                <a:sym typeface="Symbol" panose="05050102010706020507" pitchFamily="18" charset="2"/>
              </a:rPr>
              <a:t>coverslip</a:t>
            </a:r>
            <a:r>
              <a:rPr lang="it-IT" altLang="it-IT" sz="2000" dirty="0" smtClean="0">
                <a:solidFill>
                  <a:srgbClr val="000000"/>
                </a:solidFill>
                <a:latin typeface="Arial" panose="020B0604020202020204" pitchFamily="34" charset="0"/>
                <a:cs typeface="Arial" panose="020B0604020202020204" pitchFamily="34" charset="0"/>
                <a:sym typeface="Symbol" panose="05050102010706020507" pitchFamily="18" charset="2"/>
              </a:rPr>
              <a:t> </a:t>
            </a:r>
            <a:r>
              <a:rPr lang="it-IT" altLang="it-IT" sz="2000" dirty="0" err="1" smtClean="0">
                <a:solidFill>
                  <a:srgbClr val="000000"/>
                </a:solidFill>
                <a:latin typeface="Arial" panose="020B0604020202020204" pitchFamily="34" charset="0"/>
                <a:cs typeface="Arial" panose="020B0604020202020204" pitchFamily="34" charset="0"/>
                <a:sym typeface="Symbol" panose="05050102010706020507" pitchFamily="18" charset="2"/>
              </a:rPr>
              <a:t>thickness</a:t>
            </a:r>
            <a:endParaRPr lang="it-IT" altLang="it-IT" sz="2000" dirty="0" smtClean="0">
              <a:solidFill>
                <a:srgbClr val="000000"/>
              </a:solidFill>
              <a:latin typeface="Arial" panose="020B0604020202020204" pitchFamily="34" charset="0"/>
              <a:cs typeface="Arial" panose="020B0604020202020204" pitchFamily="34" charset="0"/>
              <a:sym typeface="Symbol" panose="05050102010706020507" pitchFamily="18" charset="2"/>
            </a:endParaRPr>
          </a:p>
          <a:p>
            <a:pPr marL="342900" indent="-342900" fontAlgn="base">
              <a:spcBef>
                <a:spcPct val="50000"/>
              </a:spcBef>
              <a:spcAft>
                <a:spcPct val="0"/>
              </a:spcAft>
              <a:defRPr/>
            </a:pPr>
            <a:r>
              <a:rPr lang="it-IT" altLang="it-IT" sz="2000" dirty="0" err="1" smtClean="0">
                <a:solidFill>
                  <a:srgbClr val="000000"/>
                </a:solidFill>
                <a:latin typeface="Arial" panose="020B0604020202020204" pitchFamily="34" charset="0"/>
                <a:cs typeface="Arial" panose="020B0604020202020204" pitchFamily="34" charset="0"/>
                <a:sym typeface="Symbol" panose="05050102010706020507" pitchFamily="18" charset="2"/>
              </a:rPr>
              <a:t>Adjustment</a:t>
            </a:r>
            <a:r>
              <a:rPr lang="it-IT" altLang="it-IT" sz="2000" dirty="0" smtClean="0">
                <a:solidFill>
                  <a:srgbClr val="000000"/>
                </a:solidFill>
                <a:latin typeface="Arial" panose="020B0604020202020204" pitchFamily="34" charset="0"/>
                <a:cs typeface="Arial" panose="020B0604020202020204" pitchFamily="34" charset="0"/>
                <a:sym typeface="Symbol" panose="05050102010706020507" pitchFamily="18" charset="2"/>
              </a:rPr>
              <a:t> for </a:t>
            </a:r>
            <a:r>
              <a:rPr lang="it-IT" altLang="it-IT" sz="2000" dirty="0" err="1" smtClean="0">
                <a:solidFill>
                  <a:srgbClr val="000000"/>
                </a:solidFill>
                <a:latin typeface="Arial" panose="020B0604020202020204" pitchFamily="34" charset="0"/>
                <a:cs typeface="Arial" panose="020B0604020202020204" pitchFamily="34" charset="0"/>
                <a:sym typeface="Symbol" panose="05050102010706020507" pitchFamily="18" charset="2"/>
              </a:rPr>
              <a:t>thickness</a:t>
            </a:r>
            <a:r>
              <a:rPr lang="it-IT" altLang="it-IT" sz="2000" dirty="0" smtClean="0">
                <a:solidFill>
                  <a:srgbClr val="000000"/>
                </a:solidFill>
                <a:latin typeface="Arial" panose="020B0604020202020204" pitchFamily="34" charset="0"/>
                <a:cs typeface="Arial" panose="020B0604020202020204" pitchFamily="34" charset="0"/>
                <a:sym typeface="Symbol" panose="05050102010706020507" pitchFamily="18" charset="2"/>
              </a:rPr>
              <a:t> of </a:t>
            </a:r>
            <a:r>
              <a:rPr lang="it-IT" altLang="it-IT" sz="2000" dirty="0" err="1" smtClean="0">
                <a:solidFill>
                  <a:srgbClr val="000000"/>
                </a:solidFill>
                <a:latin typeface="Arial" panose="020B0604020202020204" pitchFamily="34" charset="0"/>
                <a:cs typeface="Arial" panose="020B0604020202020204" pitchFamily="34" charset="0"/>
                <a:sym typeface="Symbol" panose="05050102010706020507" pitchFamily="18" charset="2"/>
              </a:rPr>
              <a:t>coverslip</a:t>
            </a:r>
            <a:r>
              <a:rPr lang="it-IT" altLang="it-IT" sz="2000" dirty="0" smtClean="0">
                <a:solidFill>
                  <a:srgbClr val="000000"/>
                </a:solidFill>
                <a:latin typeface="Arial" panose="020B0604020202020204" pitchFamily="34" charset="0"/>
                <a:cs typeface="Arial" panose="020B0604020202020204" pitchFamily="34" charset="0"/>
                <a:sym typeface="Symbol" panose="05050102010706020507" pitchFamily="18" charset="2"/>
              </a:rPr>
              <a:t> </a:t>
            </a:r>
            <a:r>
              <a:rPr lang="it-IT" altLang="it-IT" sz="2000" dirty="0" err="1" smtClean="0">
                <a:solidFill>
                  <a:srgbClr val="000000"/>
                </a:solidFill>
                <a:latin typeface="Arial" panose="020B0604020202020204" pitchFamily="34" charset="0"/>
                <a:cs typeface="Arial" panose="020B0604020202020204" pitchFamily="34" charset="0"/>
                <a:sym typeface="Symbol" panose="05050102010706020507" pitchFamily="18" charset="2"/>
              </a:rPr>
              <a:t>between</a:t>
            </a:r>
            <a:r>
              <a:rPr lang="it-IT" altLang="it-IT" sz="2000" dirty="0" smtClean="0">
                <a:solidFill>
                  <a:srgbClr val="000000"/>
                </a:solidFill>
                <a:latin typeface="Arial" panose="020B0604020202020204" pitchFamily="34" charset="0"/>
                <a:cs typeface="Arial" panose="020B0604020202020204" pitchFamily="34" charset="0"/>
                <a:sym typeface="Symbol" panose="05050102010706020507" pitchFamily="18" charset="2"/>
              </a:rPr>
              <a:t> 0 and 1.5 mm</a:t>
            </a:r>
          </a:p>
          <a:p>
            <a:pPr marL="342900" indent="-342900" fontAlgn="base">
              <a:spcBef>
                <a:spcPct val="50000"/>
              </a:spcBef>
              <a:spcAft>
                <a:spcPct val="0"/>
              </a:spcAft>
              <a:defRPr/>
            </a:pPr>
            <a:r>
              <a:rPr lang="it-IT" altLang="it-IT" sz="2000" dirty="0" err="1" smtClean="0">
                <a:solidFill>
                  <a:srgbClr val="000000"/>
                </a:solidFill>
                <a:latin typeface="Arial" panose="020B0604020202020204" pitchFamily="34" charset="0"/>
                <a:cs typeface="Arial" panose="020B0604020202020204" pitchFamily="34" charset="0"/>
                <a:sym typeface="Symbol" panose="05050102010706020507" pitchFamily="18" charset="2"/>
              </a:rPr>
              <a:t>Infinity</a:t>
            </a:r>
            <a:r>
              <a:rPr lang="it-IT" altLang="it-IT" sz="2000" dirty="0" smtClean="0">
                <a:solidFill>
                  <a:srgbClr val="000000"/>
                </a:solidFill>
                <a:latin typeface="Arial" panose="020B0604020202020204" pitchFamily="34" charset="0"/>
                <a:cs typeface="Arial" panose="020B0604020202020204" pitchFamily="34" charset="0"/>
                <a:sym typeface="Symbol" panose="05050102010706020507" pitchFamily="18" charset="2"/>
              </a:rPr>
              <a:t> </a:t>
            </a:r>
            <a:r>
              <a:rPr lang="it-IT" altLang="it-IT" sz="2000" dirty="0" err="1" smtClean="0">
                <a:solidFill>
                  <a:srgbClr val="000000"/>
                </a:solidFill>
                <a:latin typeface="Arial" panose="020B0604020202020204" pitchFamily="34" charset="0"/>
                <a:cs typeface="Arial" panose="020B0604020202020204" pitchFamily="34" charset="0"/>
                <a:sym typeface="Symbol" panose="05050102010706020507" pitchFamily="18" charset="2"/>
              </a:rPr>
              <a:t>optics</a:t>
            </a:r>
            <a:endParaRPr lang="it-IT" altLang="it-IT" sz="2000" dirty="0" smtClean="0">
              <a:solidFill>
                <a:srgbClr val="000000"/>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42553129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zeiss objective 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3"/>
          <p:cNvSpPr txBox="1">
            <a:spLocks noChangeArrowheads="1"/>
          </p:cNvSpPr>
          <p:nvPr/>
        </p:nvSpPr>
        <p:spPr bwMode="auto">
          <a:xfrm>
            <a:off x="2843213" y="188913"/>
            <a:ext cx="2519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FontTx/>
              <a:buNone/>
            </a:pPr>
            <a:r>
              <a:rPr lang="it-IT" altLang="it-IT" sz="1200">
                <a:solidFill>
                  <a:srgbClr val="000000"/>
                </a:solidFill>
              </a:rPr>
              <a:t>LCI = Live Cell Imaging</a:t>
            </a:r>
          </a:p>
        </p:txBody>
      </p:sp>
      <p:sp>
        <p:nvSpPr>
          <p:cNvPr id="80900" name="Text Box 4"/>
          <p:cNvSpPr txBox="1">
            <a:spLocks noChangeArrowheads="1"/>
          </p:cNvSpPr>
          <p:nvPr/>
        </p:nvSpPr>
        <p:spPr bwMode="auto">
          <a:xfrm>
            <a:off x="4932363" y="188913"/>
            <a:ext cx="27352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FontTx/>
              <a:buNone/>
            </a:pPr>
            <a:r>
              <a:rPr lang="it-IT" altLang="it-IT" sz="1200" dirty="0" err="1">
                <a:solidFill>
                  <a:srgbClr val="000000"/>
                </a:solidFill>
              </a:rPr>
              <a:t>Korr</a:t>
            </a:r>
            <a:r>
              <a:rPr lang="it-IT" altLang="it-IT" sz="1200" dirty="0">
                <a:solidFill>
                  <a:srgbClr val="000000"/>
                </a:solidFill>
              </a:rPr>
              <a:t> = </a:t>
            </a:r>
            <a:r>
              <a:rPr lang="it-IT" altLang="it-IT" sz="1200" dirty="0" err="1" smtClean="0">
                <a:solidFill>
                  <a:srgbClr val="000000"/>
                </a:solidFill>
              </a:rPr>
              <a:t>coverslip</a:t>
            </a:r>
            <a:r>
              <a:rPr lang="it-IT" altLang="it-IT" sz="1200" dirty="0" smtClean="0">
                <a:solidFill>
                  <a:srgbClr val="000000"/>
                </a:solidFill>
              </a:rPr>
              <a:t> </a:t>
            </a:r>
            <a:r>
              <a:rPr lang="it-IT" altLang="it-IT" sz="1200" dirty="0" err="1" smtClean="0">
                <a:solidFill>
                  <a:srgbClr val="000000"/>
                </a:solidFill>
              </a:rPr>
              <a:t>correction</a:t>
            </a:r>
            <a:r>
              <a:rPr lang="it-IT" altLang="it-IT" sz="1200" dirty="0" smtClean="0">
                <a:solidFill>
                  <a:srgbClr val="000000"/>
                </a:solidFill>
              </a:rPr>
              <a:t> ring</a:t>
            </a:r>
            <a:endParaRPr lang="it-IT" altLang="it-IT" sz="1200" dirty="0">
              <a:solidFill>
                <a:srgbClr val="000000"/>
              </a:solidFill>
            </a:endParaRPr>
          </a:p>
        </p:txBody>
      </p:sp>
    </p:spTree>
    <p:extLst>
      <p:ext uri="{BB962C8B-B14F-4D97-AF65-F5344CB8AC3E}">
        <p14:creationId xmlns:p14="http://schemas.microsoft.com/office/powerpoint/2010/main" val="24361296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80898" name="Text Box 4"/>
          <p:cNvSpPr txBox="1">
            <a:spLocks noChangeArrowheads="1"/>
          </p:cNvSpPr>
          <p:nvPr/>
        </p:nvSpPr>
        <p:spPr bwMode="auto">
          <a:xfrm>
            <a:off x="395288" y="333375"/>
            <a:ext cx="8137152"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spcBef>
                <a:spcPct val="20000"/>
              </a:spcBef>
              <a:buChar char="•"/>
              <a:defRPr sz="3200">
                <a:solidFill>
                  <a:schemeClr val="tx1"/>
                </a:solidFill>
                <a:latin typeface="Times New Roman" panose="02020603050405020304" pitchFamily="18" charset="0"/>
              </a:defRPr>
            </a:lvl1pPr>
            <a:lvl2pPr marL="685800" indent="-2286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FontTx/>
              <a:buNone/>
              <a:defRPr/>
            </a:pPr>
            <a:r>
              <a:rPr lang="it-IT" sz="2800" b="1" dirty="0" smtClean="0">
                <a:solidFill>
                  <a:srgbClr val="000000"/>
                </a:solidFill>
                <a:latin typeface="Arial" panose="020B0604020202020204" pitchFamily="34" charset="0"/>
                <a:cs typeface="Arial" panose="020B0604020202020204" pitchFamily="34" charset="0"/>
              </a:rPr>
              <a:t>CLEANING </a:t>
            </a:r>
            <a:r>
              <a:rPr lang="it-IT" sz="2800" b="1" dirty="0" err="1" smtClean="0">
                <a:solidFill>
                  <a:srgbClr val="000000"/>
                </a:solidFill>
                <a:latin typeface="Arial" panose="020B0604020202020204" pitchFamily="34" charset="0"/>
                <a:cs typeface="Arial" panose="020B0604020202020204" pitchFamily="34" charset="0"/>
              </a:rPr>
              <a:t>objectives</a:t>
            </a:r>
            <a:endParaRPr lang="it-IT" sz="2800" b="1" dirty="0" smtClean="0">
              <a:solidFill>
                <a:srgbClr val="000000"/>
              </a:solidFill>
              <a:latin typeface="Arial" panose="020B0604020202020204" pitchFamily="34" charset="0"/>
              <a:cs typeface="Arial" panose="020B0604020202020204" pitchFamily="34" charset="0"/>
            </a:endParaRPr>
          </a:p>
          <a:p>
            <a:pPr fontAlgn="base">
              <a:spcBef>
                <a:spcPct val="0"/>
              </a:spcBef>
              <a:spcAft>
                <a:spcPct val="0"/>
              </a:spcAft>
              <a:buFontTx/>
              <a:buNone/>
              <a:defRPr/>
            </a:pPr>
            <a:endParaRPr lang="it-IT" sz="2800" dirty="0" smtClean="0">
              <a:solidFill>
                <a:srgbClr val="000000"/>
              </a:solidFill>
              <a:latin typeface="Arial" panose="020B0604020202020204" pitchFamily="34" charset="0"/>
              <a:cs typeface="Arial" panose="020B0604020202020204" pitchFamily="34" charset="0"/>
            </a:endParaRPr>
          </a:p>
          <a:p>
            <a:pPr fontAlgn="base">
              <a:spcBef>
                <a:spcPct val="0"/>
              </a:spcBef>
              <a:spcAft>
                <a:spcPct val="0"/>
              </a:spcAft>
              <a:buFontTx/>
              <a:buNone/>
              <a:defRPr/>
            </a:pPr>
            <a:r>
              <a:rPr lang="en-US" sz="2400" dirty="0" smtClean="0">
                <a:solidFill>
                  <a:srgbClr val="000000"/>
                </a:solidFill>
                <a:latin typeface="Arial" panose="020B0604020202020204" pitchFamily="34" charset="0"/>
                <a:cs typeface="Arial" panose="020B0604020202020204" pitchFamily="34" charset="0"/>
              </a:rPr>
              <a:t>Detergents</a:t>
            </a:r>
          </a:p>
          <a:p>
            <a:pPr fontAlgn="base">
              <a:spcBef>
                <a:spcPct val="0"/>
              </a:spcBef>
              <a:spcAft>
                <a:spcPct val="0"/>
              </a:spcAft>
              <a:buFontTx/>
              <a:buNone/>
              <a:defRPr/>
            </a:pPr>
            <a:endParaRPr lang="en-US" sz="1400" dirty="0" smtClean="0">
              <a:solidFill>
                <a:srgbClr val="000000"/>
              </a:solidFill>
              <a:latin typeface="Arial" panose="020B0604020202020204" pitchFamily="34" charset="0"/>
              <a:cs typeface="Arial" panose="020B0604020202020204" pitchFamily="34" charset="0"/>
            </a:endParaRPr>
          </a:p>
          <a:p>
            <a:pPr fontAlgn="base">
              <a:spcBef>
                <a:spcPct val="0"/>
              </a:spcBef>
              <a:spcAft>
                <a:spcPct val="0"/>
              </a:spcAft>
              <a:buFontTx/>
              <a:buNone/>
              <a:defRPr/>
            </a:pPr>
            <a:r>
              <a:rPr lang="en-US" sz="1800" dirty="0" smtClean="0">
                <a:solidFill>
                  <a:srgbClr val="000000"/>
                </a:solidFill>
                <a:latin typeface="Arial" panose="020B0604020202020204" pitchFamily="34" charset="0"/>
                <a:cs typeface="Arial" panose="020B0604020202020204" pitchFamily="34" charset="0"/>
              </a:rPr>
              <a:t>· </a:t>
            </a:r>
            <a:r>
              <a:rPr lang="en-US" sz="1800" dirty="0">
                <a:solidFill>
                  <a:srgbClr val="FF0000"/>
                </a:solidFill>
                <a:latin typeface="Arial" panose="020B0604020202020204" pitchFamily="34" charset="0"/>
                <a:cs typeface="Arial" panose="020B0604020202020204" pitchFamily="34" charset="0"/>
              </a:rPr>
              <a:t>Alcohol </a:t>
            </a:r>
            <a:r>
              <a:rPr lang="en-US" sz="1800" dirty="0" smtClean="0">
                <a:solidFill>
                  <a:srgbClr val="FF0000"/>
                </a:solidFill>
                <a:latin typeface="Arial" panose="020B0604020202020204" pitchFamily="34" charset="0"/>
                <a:cs typeface="Arial" panose="020B0604020202020204" pitchFamily="34" charset="0"/>
              </a:rPr>
              <a:t>70°</a:t>
            </a:r>
            <a:r>
              <a:rPr lang="en-US" sz="1800" dirty="0" smtClean="0">
                <a:solidFill>
                  <a:srgbClr val="000000"/>
                </a:solidFill>
                <a:latin typeface="Arial" panose="020B0604020202020204" pitchFamily="34" charset="0"/>
                <a:cs typeface="Arial" panose="020B0604020202020204" pitchFamily="34" charset="0"/>
              </a:rPr>
              <a:t>: </a:t>
            </a:r>
            <a:r>
              <a:rPr lang="en-US" sz="1800" dirty="0">
                <a:solidFill>
                  <a:srgbClr val="000000"/>
                </a:solidFill>
                <a:latin typeface="Arial" panose="020B0604020202020204" pitchFamily="34" charset="0"/>
                <a:cs typeface="Arial" panose="020B0604020202020204" pitchFamily="34" charset="0"/>
              </a:rPr>
              <a:t>ideal for daily cleaning of the </a:t>
            </a:r>
            <a:r>
              <a:rPr lang="en-US" sz="1800" dirty="0" smtClean="0">
                <a:solidFill>
                  <a:srgbClr val="000000"/>
                </a:solidFill>
                <a:latin typeface="Arial" panose="020B0604020202020204" pitchFamily="34" charset="0"/>
                <a:cs typeface="Arial" panose="020B0604020202020204" pitchFamily="34" charset="0"/>
              </a:rPr>
              <a:t>objectives</a:t>
            </a:r>
          </a:p>
          <a:p>
            <a:pPr fontAlgn="base">
              <a:spcBef>
                <a:spcPct val="0"/>
              </a:spcBef>
              <a:spcAft>
                <a:spcPct val="0"/>
              </a:spcAft>
              <a:buFontTx/>
              <a:buNone/>
              <a:defRPr/>
            </a:pPr>
            <a:endParaRPr lang="it-IT" sz="1800"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buFontTx/>
              <a:buChar char="-"/>
              <a:defRPr/>
            </a:pPr>
            <a:r>
              <a:rPr lang="en-US" sz="1800" dirty="0" smtClean="0">
                <a:solidFill>
                  <a:srgbClr val="FF0000"/>
                </a:solidFill>
                <a:latin typeface="Arial" panose="020B0604020202020204" pitchFamily="34" charset="0"/>
                <a:cs typeface="Arial" panose="020B0604020202020204" pitchFamily="34" charset="0"/>
              </a:rPr>
              <a:t>Petroleum solvent (</a:t>
            </a:r>
            <a:r>
              <a:rPr lang="en-US" sz="1800" dirty="0" err="1" smtClean="0">
                <a:solidFill>
                  <a:srgbClr val="FF0000"/>
                </a:solidFill>
                <a:latin typeface="Arial" panose="020B0604020202020204" pitchFamily="34" charset="0"/>
                <a:cs typeface="Arial" panose="020B0604020202020204" pitchFamily="34" charset="0"/>
              </a:rPr>
              <a:t>avio</a:t>
            </a:r>
            <a:r>
              <a:rPr lang="en-US" sz="1800" dirty="0" smtClean="0">
                <a:solidFill>
                  <a:srgbClr val="FF0000"/>
                </a:solidFill>
                <a:latin typeface="Arial" panose="020B0604020202020204" pitchFamily="34" charset="0"/>
                <a:cs typeface="Arial" panose="020B0604020202020204" pitchFamily="34" charset="0"/>
              </a:rPr>
              <a:t>)</a:t>
            </a:r>
            <a:r>
              <a:rPr lang="en-US" sz="1800" dirty="0" smtClean="0">
                <a:solidFill>
                  <a:srgbClr val="000000"/>
                </a:solidFill>
                <a:latin typeface="Arial" panose="020B0604020202020204" pitchFamily="34" charset="0"/>
                <a:cs typeface="Arial" panose="020B0604020202020204" pitchFamily="34" charset="0"/>
              </a:rPr>
              <a:t>: it’s a good solvent for the immersion oil </a:t>
            </a:r>
            <a:r>
              <a:rPr lang="en-US" sz="1800" dirty="0">
                <a:solidFill>
                  <a:srgbClr val="000000"/>
                </a:solidFill>
                <a:latin typeface="Arial" panose="020B0604020202020204" pitchFamily="34" charset="0"/>
                <a:cs typeface="Arial" panose="020B0604020202020204" pitchFamily="34" charset="0"/>
              </a:rPr>
              <a:t>.</a:t>
            </a:r>
            <a:endParaRPr lang="en-US" sz="1800" dirty="0" smtClean="0">
              <a:solidFill>
                <a:srgbClr val="000000"/>
              </a:solidFill>
              <a:latin typeface="Arial" panose="020B0604020202020204" pitchFamily="34" charset="0"/>
              <a:cs typeface="Arial" panose="020B0604020202020204" pitchFamily="34" charset="0"/>
            </a:endParaRPr>
          </a:p>
          <a:p>
            <a:pPr marL="0" indent="0" fontAlgn="base">
              <a:spcBef>
                <a:spcPct val="0"/>
              </a:spcBef>
              <a:spcAft>
                <a:spcPct val="0"/>
              </a:spcAft>
              <a:buFontTx/>
              <a:buNone/>
              <a:defRPr/>
            </a:pPr>
            <a:r>
              <a:rPr lang="en-US" sz="1800" dirty="0">
                <a:solidFill>
                  <a:srgbClr val="000000"/>
                </a:solidFill>
                <a:latin typeface="Arial" panose="020B0604020202020204" pitchFamily="34" charset="0"/>
                <a:cs typeface="Arial" panose="020B0604020202020204" pitchFamily="34" charset="0"/>
              </a:rPr>
              <a:t> </a:t>
            </a:r>
            <a:r>
              <a:rPr lang="en-US" sz="1800" dirty="0" smtClean="0">
                <a:solidFill>
                  <a:srgbClr val="000000"/>
                </a:solidFill>
                <a:latin typeface="Arial" panose="020B0604020202020204" pitchFamily="34" charset="0"/>
                <a:cs typeface="Arial" panose="020B0604020202020204" pitchFamily="34" charset="0"/>
              </a:rPr>
              <a:t>   </a:t>
            </a:r>
            <a:r>
              <a:rPr lang="en-US" sz="1200" dirty="0" smtClean="0">
                <a:solidFill>
                  <a:srgbClr val="000000"/>
                </a:solidFill>
                <a:latin typeface="Arial" panose="020B0604020202020204" pitchFamily="34" charset="0"/>
                <a:cs typeface="Arial" panose="020B0604020202020204" pitchFamily="34" charset="0"/>
              </a:rPr>
              <a:t> </a:t>
            </a:r>
            <a:r>
              <a:rPr lang="en-US" sz="1800" dirty="0" smtClean="0">
                <a:solidFill>
                  <a:srgbClr val="000000"/>
                </a:solidFill>
                <a:latin typeface="Arial" panose="020B0604020202020204" pitchFamily="34" charset="0"/>
                <a:cs typeface="Arial" panose="020B0604020202020204" pitchFamily="34" charset="0"/>
              </a:rPr>
              <a:t>Use occasionally, ONLY in case of heavy encrustations (</a:t>
            </a:r>
            <a:r>
              <a:rPr lang="en-US" sz="1200" dirty="0" smtClean="0">
                <a:solidFill>
                  <a:srgbClr val="000000"/>
                </a:solidFill>
                <a:latin typeface="Arial" panose="020B0604020202020204" pitchFamily="34" charset="0"/>
                <a:cs typeface="Arial" panose="020B0604020202020204" pitchFamily="34" charset="0"/>
              </a:rPr>
              <a:t>quickly volatile,  flammable</a:t>
            </a:r>
          </a:p>
          <a:p>
            <a:pPr marL="0" indent="0" fontAlgn="base">
              <a:spcBef>
                <a:spcPct val="0"/>
              </a:spcBef>
              <a:spcAft>
                <a:spcPct val="0"/>
              </a:spcAft>
              <a:buFontTx/>
              <a:buNone/>
              <a:defRPr/>
            </a:pPr>
            <a:r>
              <a:rPr lang="en-US" sz="1200" dirty="0">
                <a:solidFill>
                  <a:srgbClr val="000000"/>
                </a:solidFill>
                <a:latin typeface="Arial" panose="020B0604020202020204" pitchFamily="34" charset="0"/>
                <a:cs typeface="Arial" panose="020B0604020202020204" pitchFamily="34" charset="0"/>
              </a:rPr>
              <a:t> </a:t>
            </a:r>
            <a:r>
              <a:rPr lang="en-US" sz="1200" dirty="0" smtClean="0">
                <a:solidFill>
                  <a:srgbClr val="000000"/>
                </a:solidFill>
                <a:latin typeface="Arial" panose="020B0604020202020204" pitchFamily="34" charset="0"/>
                <a:cs typeface="Arial" panose="020B0604020202020204" pitchFamily="34" charset="0"/>
              </a:rPr>
              <a:t>                                                                                                and </a:t>
            </a:r>
            <a:r>
              <a:rPr lang="en-US" sz="1200" dirty="0">
                <a:solidFill>
                  <a:srgbClr val="000000"/>
                </a:solidFill>
                <a:latin typeface="Arial" panose="020B0604020202020204" pitchFamily="34" charset="0"/>
                <a:cs typeface="Arial" panose="020B0604020202020204" pitchFamily="34" charset="0"/>
              </a:rPr>
              <a:t>potentially toxic by inhalation or prolonged </a:t>
            </a:r>
            <a:r>
              <a:rPr lang="en-US" sz="1200" dirty="0" smtClean="0">
                <a:solidFill>
                  <a:srgbClr val="000000"/>
                </a:solidFill>
                <a:latin typeface="Arial" panose="020B0604020202020204" pitchFamily="34" charset="0"/>
                <a:cs typeface="Arial" panose="020B0604020202020204" pitchFamily="34" charset="0"/>
              </a:rPr>
              <a:t>contact)</a:t>
            </a:r>
          </a:p>
          <a:p>
            <a:pPr fontAlgn="base">
              <a:spcBef>
                <a:spcPct val="0"/>
              </a:spcBef>
              <a:spcAft>
                <a:spcPct val="0"/>
              </a:spcAft>
              <a:buFontTx/>
              <a:buNone/>
              <a:defRPr/>
            </a:pPr>
            <a:endParaRPr lang="it-IT" sz="1800" dirty="0" smtClean="0">
              <a:solidFill>
                <a:srgbClr val="000000"/>
              </a:solidFill>
              <a:latin typeface="Arial" panose="020B0604020202020204" pitchFamily="34" charset="0"/>
              <a:cs typeface="Arial" panose="020B0604020202020204" pitchFamily="34" charset="0"/>
            </a:endParaRPr>
          </a:p>
          <a:p>
            <a:pPr fontAlgn="base">
              <a:spcBef>
                <a:spcPct val="0"/>
              </a:spcBef>
              <a:spcAft>
                <a:spcPct val="0"/>
              </a:spcAft>
              <a:buFontTx/>
              <a:buNone/>
              <a:defRPr/>
            </a:pPr>
            <a:endParaRPr lang="en-US" sz="2400" dirty="0" smtClean="0">
              <a:solidFill>
                <a:srgbClr val="000000"/>
              </a:solidFill>
              <a:latin typeface="Arial" panose="020B0604020202020204" pitchFamily="34" charset="0"/>
              <a:cs typeface="Arial" panose="020B0604020202020204" pitchFamily="34" charset="0"/>
            </a:endParaRPr>
          </a:p>
          <a:p>
            <a:pPr fontAlgn="base">
              <a:spcBef>
                <a:spcPct val="0"/>
              </a:spcBef>
              <a:spcAft>
                <a:spcPct val="0"/>
              </a:spcAft>
              <a:buFontTx/>
              <a:buNone/>
              <a:defRPr/>
            </a:pPr>
            <a:r>
              <a:rPr lang="en-US" sz="2400" b="1" dirty="0" smtClean="0">
                <a:solidFill>
                  <a:srgbClr val="000000"/>
                </a:solidFill>
                <a:latin typeface="Arial" panose="020B0604020202020204" pitchFamily="34" charset="0"/>
                <a:cs typeface="Arial" panose="020B0604020202020204" pitchFamily="34" charset="0"/>
              </a:rPr>
              <a:t>Procedure for cleaning the lenses:</a:t>
            </a:r>
          </a:p>
          <a:p>
            <a:pPr fontAlgn="base">
              <a:spcBef>
                <a:spcPct val="0"/>
              </a:spcBef>
              <a:spcAft>
                <a:spcPct val="0"/>
              </a:spcAft>
              <a:buFontTx/>
              <a:buNone/>
              <a:defRPr/>
            </a:pPr>
            <a:endParaRPr lang="en-US" sz="1200" dirty="0" smtClean="0">
              <a:solidFill>
                <a:srgbClr val="000000"/>
              </a:solidFill>
              <a:latin typeface="Arial" panose="020B0604020202020204" pitchFamily="34" charset="0"/>
              <a:cs typeface="Arial" panose="020B0604020202020204" pitchFamily="34" charset="0"/>
            </a:endParaRPr>
          </a:p>
          <a:p>
            <a:pPr marL="342900" indent="-342900" fontAlgn="base">
              <a:spcBef>
                <a:spcPct val="0"/>
              </a:spcBef>
              <a:spcAft>
                <a:spcPct val="0"/>
              </a:spcAft>
              <a:buFontTx/>
              <a:buAutoNum type="arabicParenR"/>
              <a:defRPr/>
            </a:pPr>
            <a:r>
              <a:rPr lang="en-US" sz="1800" dirty="0" smtClean="0">
                <a:solidFill>
                  <a:srgbClr val="000000"/>
                </a:solidFill>
                <a:latin typeface="Arial" panose="020B0604020202020204" pitchFamily="34" charset="0"/>
                <a:cs typeface="Arial" panose="020B0604020202020204" pitchFamily="34" charset="0"/>
              </a:rPr>
              <a:t>Gently remove excess of oil surplus on the lens with a piece of optics paper (which does not leave debris)</a:t>
            </a:r>
          </a:p>
          <a:p>
            <a:pPr marL="342900" indent="-342900" fontAlgn="base">
              <a:spcBef>
                <a:spcPct val="0"/>
              </a:spcBef>
              <a:spcAft>
                <a:spcPct val="0"/>
              </a:spcAft>
              <a:buFontTx/>
              <a:buAutoNum type="arabicParenR"/>
              <a:defRPr/>
            </a:pPr>
            <a:r>
              <a:rPr lang="en-US" sz="1800" dirty="0" smtClean="0">
                <a:solidFill>
                  <a:srgbClr val="000000"/>
                </a:solidFill>
                <a:latin typeface="Arial" panose="020B0604020202020204" pitchFamily="34" charset="0"/>
                <a:cs typeface="Arial" panose="020B0604020202020204" pitchFamily="34" charset="0"/>
              </a:rPr>
              <a:t>Moisten another piece of paper with the solvent for the oil and clean the front lens with one-directional repeated passages, always using different portions of the paper.</a:t>
            </a:r>
          </a:p>
          <a:p>
            <a:pPr marL="342900" indent="-342900" fontAlgn="base">
              <a:spcBef>
                <a:spcPct val="0"/>
              </a:spcBef>
              <a:spcAft>
                <a:spcPct val="0"/>
              </a:spcAft>
              <a:buFontTx/>
              <a:buAutoNum type="arabicParenR"/>
              <a:defRPr/>
            </a:pPr>
            <a:r>
              <a:rPr lang="en-US" sz="1800" dirty="0" smtClean="0">
                <a:solidFill>
                  <a:srgbClr val="000000"/>
                </a:solidFill>
                <a:latin typeface="Arial" panose="020B0604020202020204" pitchFamily="34" charset="0"/>
                <a:cs typeface="Arial" panose="020B0604020202020204" pitchFamily="34" charset="0"/>
              </a:rPr>
              <a:t>Dry the front lens with optical paper, then clean with compressed air to be sure not to leave residual traces of oil, solvent or dust</a:t>
            </a:r>
            <a:endParaRPr lang="it-IT" sz="1800" dirty="0"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4781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CasellaDiTesto 1"/>
          <p:cNvSpPr txBox="1"/>
          <p:nvPr/>
        </p:nvSpPr>
        <p:spPr>
          <a:xfrm>
            <a:off x="323528" y="260648"/>
            <a:ext cx="8820472" cy="6093976"/>
          </a:xfrm>
          <a:prstGeom prst="rect">
            <a:avLst/>
          </a:prstGeom>
          <a:noFill/>
        </p:spPr>
        <p:txBody>
          <a:bodyPr wrap="square" rtlCol="0">
            <a:spAutoFit/>
          </a:bodyPr>
          <a:lstStyle/>
          <a:p>
            <a:pPr algn="ctr" eaLnBrk="0" fontAlgn="base" hangingPunct="0">
              <a:spcBef>
                <a:spcPct val="0"/>
              </a:spcBef>
              <a:spcAft>
                <a:spcPct val="0"/>
              </a:spcAft>
            </a:pPr>
            <a:r>
              <a:rPr lang="it-IT" sz="3600" b="1" dirty="0">
                <a:solidFill>
                  <a:srgbClr val="000000"/>
                </a:solidFill>
                <a:latin typeface="Arial" panose="020B0604020202020204" pitchFamily="34" charset="0"/>
                <a:cs typeface="Arial" panose="020B0604020202020204" pitchFamily="34" charset="0"/>
              </a:rPr>
              <a:t>Care of </a:t>
            </a:r>
            <a:r>
              <a:rPr lang="it-IT" sz="3600" b="1" dirty="0" err="1">
                <a:solidFill>
                  <a:srgbClr val="000000"/>
                </a:solidFill>
                <a:latin typeface="Arial" panose="020B0604020202020204" pitchFamily="34" charset="0"/>
                <a:cs typeface="Arial" panose="020B0604020202020204" pitchFamily="34" charset="0"/>
              </a:rPr>
              <a:t>Objectives</a:t>
            </a:r>
            <a:endParaRPr lang="it-IT" sz="3600" b="1" dirty="0">
              <a:solidFill>
                <a:srgbClr val="000000"/>
              </a:solidFill>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pPr>
            <a:r>
              <a:rPr lang="it-IT" sz="2000" dirty="0">
                <a:solidFill>
                  <a:srgbClr val="000000"/>
                </a:solidFill>
                <a:latin typeface="Arial" panose="020B0604020202020204" pitchFamily="34" charset="0"/>
                <a:cs typeface="Arial" panose="020B0604020202020204" pitchFamily="34" charset="0"/>
              </a:rPr>
              <a:t>1 - </a:t>
            </a:r>
            <a:r>
              <a:rPr lang="it-IT" sz="1600" dirty="0" err="1">
                <a:solidFill>
                  <a:srgbClr val="000000"/>
                </a:solidFill>
                <a:latin typeface="Arial" panose="020B0604020202020204" pitchFamily="34" charset="0"/>
                <a:cs typeface="Arial" panose="020B0604020202020204" pitchFamily="34" charset="0"/>
              </a:rPr>
              <a:t>Gentle</a:t>
            </a:r>
            <a:r>
              <a:rPr lang="it-IT" sz="16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Gentle</a:t>
            </a:r>
            <a:r>
              <a:rPr lang="it-IT" sz="2000" dirty="0">
                <a:solidFill>
                  <a:srgbClr val="000000"/>
                </a:solidFill>
                <a:latin typeface="Arial" panose="020B0604020202020204" pitchFamily="34" charset="0"/>
                <a:cs typeface="Arial" panose="020B0604020202020204" pitchFamily="34" charset="0"/>
              </a:rPr>
              <a:t>! </a:t>
            </a:r>
            <a:r>
              <a:rPr lang="it-IT" sz="2800" dirty="0" err="1">
                <a:solidFill>
                  <a:srgbClr val="000000"/>
                </a:solidFill>
                <a:latin typeface="Arial" panose="020B0604020202020204" pitchFamily="34" charset="0"/>
                <a:cs typeface="Arial" panose="020B0604020202020204" pitchFamily="34" charset="0"/>
              </a:rPr>
              <a:t>Gentle</a:t>
            </a:r>
            <a:r>
              <a:rPr lang="it-IT" sz="2800" dirty="0">
                <a:solidFill>
                  <a:srgbClr val="000000"/>
                </a:solidFill>
                <a:latin typeface="Arial" panose="020B0604020202020204" pitchFamily="34" charset="0"/>
                <a:cs typeface="Arial" panose="020B0604020202020204" pitchFamily="34" charset="0"/>
              </a:rPr>
              <a:t>! </a:t>
            </a:r>
            <a:r>
              <a:rPr lang="it-IT" sz="4000" dirty="0" err="1">
                <a:solidFill>
                  <a:srgbClr val="000000"/>
                </a:solidFill>
                <a:latin typeface="Arial" panose="020B0604020202020204" pitchFamily="34" charset="0"/>
                <a:cs typeface="Arial" panose="020B0604020202020204" pitchFamily="34" charset="0"/>
              </a:rPr>
              <a:t>Gentle</a:t>
            </a:r>
            <a:r>
              <a:rPr lang="it-IT" sz="4000" dirty="0">
                <a:solidFill>
                  <a:srgbClr val="000000"/>
                </a:solidFill>
                <a:latin typeface="Arial" panose="020B0604020202020204" pitchFamily="34" charset="0"/>
                <a:cs typeface="Arial" panose="020B0604020202020204" pitchFamily="34" charset="0"/>
              </a:rPr>
              <a:t>! </a:t>
            </a:r>
            <a:r>
              <a:rPr lang="it-IT" sz="4800" dirty="0" err="1">
                <a:solidFill>
                  <a:srgbClr val="FF0000"/>
                </a:solidFill>
                <a:latin typeface="Arial" panose="020B0604020202020204" pitchFamily="34" charset="0"/>
                <a:cs typeface="Arial" panose="020B0604020202020204" pitchFamily="34" charset="0"/>
              </a:rPr>
              <a:t>Gentle</a:t>
            </a:r>
            <a:r>
              <a:rPr lang="it-IT" sz="4800" dirty="0">
                <a:solidFill>
                  <a:srgbClr val="FF0000"/>
                </a:solidFill>
                <a:latin typeface="Arial" panose="020B0604020202020204" pitchFamily="34" charset="0"/>
                <a:cs typeface="Arial" panose="020B0604020202020204" pitchFamily="34" charset="0"/>
              </a:rPr>
              <a:t>!</a:t>
            </a:r>
          </a:p>
          <a:p>
            <a:pPr eaLnBrk="0" fontAlgn="base" hangingPunct="0">
              <a:lnSpc>
                <a:spcPct val="150000"/>
              </a:lnSpc>
              <a:spcBef>
                <a:spcPct val="0"/>
              </a:spcBef>
              <a:spcAft>
                <a:spcPct val="0"/>
              </a:spcAft>
            </a:pPr>
            <a:endParaRPr lang="it-IT" sz="800" dirty="0">
              <a:solidFill>
                <a:srgbClr val="FF0000"/>
              </a:solidFill>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pPr>
            <a:r>
              <a:rPr lang="it-IT" sz="2000" dirty="0">
                <a:solidFill>
                  <a:srgbClr val="000000"/>
                </a:solidFill>
                <a:latin typeface="Arial" panose="020B0604020202020204" pitchFamily="34" charset="0"/>
                <a:cs typeface="Arial" panose="020B0604020202020204" pitchFamily="34" charset="0"/>
              </a:rPr>
              <a:t>2 -  SLOWLY, </a:t>
            </a:r>
            <a:r>
              <a:rPr lang="it-IT" sz="2000" dirty="0" err="1" smtClean="0">
                <a:solidFill>
                  <a:srgbClr val="000000"/>
                </a:solidFill>
                <a:latin typeface="Arial" panose="020B0604020202020204" pitchFamily="34" charset="0"/>
                <a:cs typeface="Arial" panose="020B0604020202020204" pitchFamily="34" charset="0"/>
              </a:rPr>
              <a:t>when</a:t>
            </a:r>
            <a:r>
              <a:rPr lang="it-IT" sz="2000" dirty="0" smtClean="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rotating</a:t>
            </a:r>
            <a:r>
              <a:rPr lang="it-IT" sz="2000" dirty="0">
                <a:solidFill>
                  <a:srgbClr val="000000"/>
                </a:solidFill>
                <a:latin typeface="Arial" panose="020B0604020202020204" pitchFamily="34" charset="0"/>
                <a:cs typeface="Arial" panose="020B0604020202020204" pitchFamily="34" charset="0"/>
              </a:rPr>
              <a:t> objective </a:t>
            </a:r>
            <a:r>
              <a:rPr lang="it-IT" sz="2000" dirty="0" err="1">
                <a:solidFill>
                  <a:srgbClr val="000000"/>
                </a:solidFill>
                <a:latin typeface="Arial" panose="020B0604020202020204" pitchFamily="34" charset="0"/>
                <a:cs typeface="Arial" panose="020B0604020202020204" pitchFamily="34" charset="0"/>
              </a:rPr>
              <a:t>nosepiece</a:t>
            </a:r>
            <a:endParaRPr lang="it-IT" sz="2000" dirty="0">
              <a:solidFill>
                <a:srgbClr val="000000"/>
              </a:solidFill>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pPr>
            <a:r>
              <a:rPr lang="it-IT" sz="2000" dirty="0">
                <a:solidFill>
                  <a:srgbClr val="000000"/>
                </a:solidFill>
                <a:latin typeface="Arial" panose="020B0604020202020204" pitchFamily="34" charset="0"/>
                <a:cs typeface="Arial" panose="020B0604020202020204" pitchFamily="34" charset="0"/>
              </a:rPr>
              <a:t>3 - </a:t>
            </a:r>
            <a:r>
              <a:rPr lang="it-IT" sz="2000" dirty="0" err="1">
                <a:solidFill>
                  <a:srgbClr val="000000"/>
                </a:solidFill>
                <a:latin typeface="Arial" panose="020B0604020202020204" pitchFamily="34" charset="0"/>
                <a:cs typeface="Arial" panose="020B0604020202020204" pitchFamily="34" charset="0"/>
              </a:rPr>
              <a:t>When</a:t>
            </a: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changing</a:t>
            </a: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slides</a:t>
            </a:r>
            <a:r>
              <a:rPr lang="it-IT" sz="2000" dirty="0">
                <a:solidFill>
                  <a:srgbClr val="000000"/>
                </a:solidFill>
                <a:latin typeface="Arial" panose="020B0604020202020204" pitchFamily="34" charset="0"/>
                <a:cs typeface="Arial" panose="020B0604020202020204" pitchFamily="34" charset="0"/>
              </a:rPr>
              <a:t>: focus </a:t>
            </a:r>
            <a:r>
              <a:rPr lang="it-IT" sz="2000" dirty="0" err="1">
                <a:solidFill>
                  <a:srgbClr val="000000"/>
                </a:solidFill>
                <a:latin typeface="Arial" panose="020B0604020202020204" pitchFamily="34" charset="0"/>
                <a:cs typeface="Arial" panose="020B0604020202020204" pitchFamily="34" charset="0"/>
              </a:rPr>
              <a:t>away</a:t>
            </a:r>
            <a:r>
              <a:rPr lang="it-IT" sz="2000" dirty="0">
                <a:solidFill>
                  <a:srgbClr val="000000"/>
                </a:solidFill>
                <a:latin typeface="Arial" panose="020B0604020202020204" pitchFamily="34" charset="0"/>
                <a:cs typeface="Arial" panose="020B0604020202020204" pitchFamily="34" charset="0"/>
              </a:rPr>
              <a:t> &amp; </a:t>
            </a:r>
            <a:r>
              <a:rPr lang="it-IT" sz="2000" dirty="0" err="1">
                <a:solidFill>
                  <a:srgbClr val="000000"/>
                </a:solidFill>
                <a:latin typeface="Arial" panose="020B0604020202020204" pitchFamily="34" charset="0"/>
                <a:cs typeface="Arial" panose="020B0604020202020204" pitchFamily="34" charset="0"/>
              </a:rPr>
              <a:t>remove</a:t>
            </a:r>
            <a:r>
              <a:rPr lang="it-IT" sz="2000" dirty="0">
                <a:solidFill>
                  <a:srgbClr val="000000"/>
                </a:solidFill>
                <a:latin typeface="Arial" panose="020B0604020202020204" pitchFamily="34" charset="0"/>
                <a:cs typeface="Arial" panose="020B0604020202020204" pitchFamily="34" charset="0"/>
              </a:rPr>
              <a:t> slide </a:t>
            </a:r>
            <a:r>
              <a:rPr lang="it-IT" sz="2000" dirty="0" err="1">
                <a:solidFill>
                  <a:srgbClr val="000000"/>
                </a:solidFill>
                <a:latin typeface="Arial" panose="020B0604020202020204" pitchFamily="34" charset="0"/>
                <a:cs typeface="Arial" panose="020B0604020202020204" pitchFamily="34" charset="0"/>
              </a:rPr>
              <a:t>gently</a:t>
            </a:r>
            <a:endParaRPr lang="it-IT" sz="2000" dirty="0">
              <a:solidFill>
                <a:srgbClr val="000000"/>
              </a:solidFill>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pPr>
            <a:r>
              <a:rPr lang="it-IT" sz="2000" dirty="0">
                <a:solidFill>
                  <a:srgbClr val="000000"/>
                </a:solidFill>
                <a:latin typeface="Arial" panose="020B0604020202020204" pitchFamily="34" charset="0"/>
                <a:cs typeface="Arial" panose="020B0604020202020204" pitchFamily="34" charset="0"/>
              </a:rPr>
              <a:t>4 - </a:t>
            </a:r>
            <a:r>
              <a:rPr lang="it-IT" sz="2000" dirty="0" err="1">
                <a:solidFill>
                  <a:srgbClr val="000000"/>
                </a:solidFill>
                <a:latin typeface="Arial" panose="020B0604020202020204" pitchFamily="34" charset="0"/>
                <a:cs typeface="Arial" panose="020B0604020202020204" pitchFamily="34" charset="0"/>
              </a:rPr>
              <a:t>When</a:t>
            </a: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unscrewing</a:t>
            </a: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objectives</a:t>
            </a:r>
            <a:r>
              <a:rPr lang="it-IT" sz="2000" dirty="0">
                <a:solidFill>
                  <a:srgbClr val="000000"/>
                </a:solidFill>
                <a:latin typeface="Arial" panose="020B0604020202020204" pitchFamily="34" charset="0"/>
                <a:cs typeface="Arial" panose="020B0604020202020204" pitchFamily="34" charset="0"/>
              </a:rPr>
              <a:t>: use 2 </a:t>
            </a:r>
            <a:r>
              <a:rPr lang="it-IT" sz="2000" dirty="0" err="1">
                <a:solidFill>
                  <a:srgbClr val="000000"/>
                </a:solidFill>
                <a:latin typeface="Arial" panose="020B0604020202020204" pitchFamily="34" charset="0"/>
                <a:cs typeface="Arial" panose="020B0604020202020204" pitchFamily="34" charset="0"/>
              </a:rPr>
              <a:t>hands</a:t>
            </a: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don’t</a:t>
            </a: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let</a:t>
            </a: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drop</a:t>
            </a: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store</a:t>
            </a:r>
            <a:r>
              <a:rPr lang="it-IT" sz="2000" dirty="0">
                <a:solidFill>
                  <a:srgbClr val="000000"/>
                </a:solidFill>
                <a:latin typeface="Arial" panose="020B0604020202020204" pitchFamily="34" charset="0"/>
                <a:cs typeface="Arial" panose="020B0604020202020204" pitchFamily="34" charset="0"/>
              </a:rPr>
              <a:t> in a case</a:t>
            </a:r>
          </a:p>
          <a:p>
            <a:pPr eaLnBrk="0" fontAlgn="base" hangingPunct="0">
              <a:lnSpc>
                <a:spcPct val="150000"/>
              </a:lnSpc>
              <a:spcBef>
                <a:spcPct val="0"/>
              </a:spcBef>
              <a:spcAft>
                <a:spcPct val="0"/>
              </a:spcAft>
            </a:pPr>
            <a:r>
              <a:rPr lang="it-IT" sz="2000" dirty="0">
                <a:solidFill>
                  <a:srgbClr val="000000"/>
                </a:solidFill>
                <a:latin typeface="Arial" panose="020B0604020202020204" pitchFamily="34" charset="0"/>
                <a:cs typeface="Arial" panose="020B0604020202020204" pitchFamily="34" charset="0"/>
              </a:rPr>
              <a:t>5 - CLEANING: -- </a:t>
            </a:r>
            <a:r>
              <a:rPr lang="it-IT" sz="2000" dirty="0" err="1">
                <a:solidFill>
                  <a:srgbClr val="000000"/>
                </a:solidFill>
                <a:latin typeface="Arial" panose="020B0604020202020204" pitchFamily="34" charset="0"/>
                <a:cs typeface="Arial" panose="020B0604020202020204" pitchFamily="34" charset="0"/>
              </a:rPr>
              <a:t>only</a:t>
            </a: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sometimes</a:t>
            </a:r>
            <a:r>
              <a:rPr lang="it-IT" sz="2000" dirty="0">
                <a:solidFill>
                  <a:srgbClr val="000000"/>
                </a:solidFill>
                <a:latin typeface="Arial" panose="020B0604020202020204" pitchFamily="34" charset="0"/>
                <a:cs typeface="Arial" panose="020B0604020202020204" pitchFamily="34" charset="0"/>
              </a:rPr>
              <a:t> with dry </a:t>
            </a:r>
            <a:r>
              <a:rPr lang="it-IT" sz="2000" dirty="0" err="1">
                <a:solidFill>
                  <a:srgbClr val="000000"/>
                </a:solidFill>
                <a:latin typeface="Arial" panose="020B0604020202020204" pitchFamily="34" charset="0"/>
                <a:cs typeface="Arial" panose="020B0604020202020204" pitchFamily="34" charset="0"/>
              </a:rPr>
              <a:t>specimens</a:t>
            </a:r>
            <a:r>
              <a:rPr lang="it-IT" sz="2000" dirty="0">
                <a:solidFill>
                  <a:srgbClr val="000000"/>
                </a:solidFill>
                <a:latin typeface="Arial" panose="020B0604020202020204" pitchFamily="34" charset="0"/>
                <a:cs typeface="Arial" panose="020B0604020202020204" pitchFamily="34" charset="0"/>
              </a:rPr>
              <a:t> and dry </a:t>
            </a:r>
            <a:r>
              <a:rPr lang="it-IT" sz="2000" dirty="0" err="1">
                <a:solidFill>
                  <a:srgbClr val="000000"/>
                </a:solidFill>
                <a:latin typeface="Arial" panose="020B0604020202020204" pitchFamily="34" charset="0"/>
                <a:cs typeface="Arial" panose="020B0604020202020204" pitchFamily="34" charset="0"/>
              </a:rPr>
              <a:t>lenses</a:t>
            </a:r>
            <a:endParaRPr lang="it-IT" sz="2000" dirty="0">
              <a:solidFill>
                <a:srgbClr val="000000"/>
              </a:solidFill>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pPr>
            <a:r>
              <a:rPr lang="it-IT" sz="2000" dirty="0">
                <a:solidFill>
                  <a:srgbClr val="000000"/>
                </a:solidFill>
                <a:latin typeface="Arial" panose="020B0604020202020204" pitchFamily="34" charset="0"/>
                <a:cs typeface="Arial" panose="020B0604020202020204" pitchFamily="34" charset="0"/>
              </a:rPr>
              <a:t>                          -- </a:t>
            </a:r>
            <a:r>
              <a:rPr lang="it-IT" sz="2000" dirty="0">
                <a:solidFill>
                  <a:srgbClr val="FF0000"/>
                </a:solidFill>
                <a:latin typeface="Arial" panose="020B0604020202020204" pitchFamily="34" charset="0"/>
                <a:cs typeface="Arial" panose="020B0604020202020204" pitchFamily="34" charset="0"/>
              </a:rPr>
              <a:t>USE ONLY SPECIAL LENS PAPER with 70° </a:t>
            </a:r>
            <a:r>
              <a:rPr lang="it-IT" sz="2000" dirty="0" err="1">
                <a:solidFill>
                  <a:srgbClr val="FF0000"/>
                </a:solidFill>
                <a:latin typeface="Arial" panose="020B0604020202020204" pitchFamily="34" charset="0"/>
                <a:cs typeface="Arial" panose="020B0604020202020204" pitchFamily="34" charset="0"/>
              </a:rPr>
              <a:t>ethanol</a:t>
            </a:r>
            <a:endParaRPr lang="it-IT" sz="2000" dirty="0">
              <a:solidFill>
                <a:srgbClr val="FF0000"/>
              </a:solidFill>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pPr>
            <a:r>
              <a:rPr lang="it-IT" sz="2000" dirty="0">
                <a:solidFill>
                  <a:srgbClr val="000000"/>
                </a:solidFill>
                <a:latin typeface="Arial" panose="020B0604020202020204" pitchFamily="34" charset="0"/>
                <a:cs typeface="Arial" panose="020B0604020202020204" pitchFamily="34" charset="0"/>
              </a:rPr>
              <a:t>                          -- </a:t>
            </a:r>
            <a:r>
              <a:rPr lang="it-IT" sz="2000" b="1" dirty="0">
                <a:solidFill>
                  <a:srgbClr val="000000"/>
                </a:solidFill>
                <a:latin typeface="Arial" panose="020B0604020202020204" pitchFamily="34" charset="0"/>
                <a:cs typeface="Arial" panose="020B0604020202020204" pitchFamily="34" charset="0"/>
              </a:rPr>
              <a:t>NEVER</a:t>
            </a:r>
            <a:r>
              <a:rPr lang="it-IT" sz="2000" dirty="0">
                <a:solidFill>
                  <a:srgbClr val="000000"/>
                </a:solidFill>
                <a:latin typeface="Arial" panose="020B0604020202020204" pitchFamily="34" charset="0"/>
                <a:cs typeface="Arial" panose="020B0604020202020204" pitchFamily="34" charset="0"/>
              </a:rPr>
              <a:t> </a:t>
            </a:r>
            <a:r>
              <a:rPr lang="it-IT" sz="2000" b="1" dirty="0">
                <a:solidFill>
                  <a:srgbClr val="000000"/>
                </a:solidFill>
                <a:latin typeface="Arial" panose="020B0604020202020204" pitchFamily="34" charset="0"/>
                <a:cs typeface="Arial" panose="020B0604020202020204" pitchFamily="34" charset="0"/>
              </a:rPr>
              <a:t>USE</a:t>
            </a: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Kleenex</a:t>
            </a: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toilet</a:t>
            </a: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paper</a:t>
            </a:r>
            <a:r>
              <a:rPr lang="it-IT" sz="2000" dirty="0">
                <a:solidFill>
                  <a:srgbClr val="000000"/>
                </a:solidFill>
                <a:latin typeface="Arial" panose="020B0604020202020204" pitchFamily="34" charset="0"/>
                <a:cs typeface="Arial" panose="020B0604020202020204" pitchFamily="34" charset="0"/>
              </a:rPr>
              <a:t> etc.</a:t>
            </a:r>
          </a:p>
          <a:p>
            <a:pPr eaLnBrk="0" fontAlgn="base" hangingPunct="0">
              <a:lnSpc>
                <a:spcPct val="150000"/>
              </a:lnSpc>
              <a:spcBef>
                <a:spcPct val="0"/>
              </a:spcBef>
              <a:spcAft>
                <a:spcPct val="0"/>
              </a:spcAft>
            </a:pPr>
            <a:r>
              <a:rPr lang="it-IT" sz="2000" dirty="0">
                <a:solidFill>
                  <a:srgbClr val="000000"/>
                </a:solidFill>
                <a:latin typeface="Arial" panose="020B0604020202020204" pitchFamily="34" charset="0"/>
                <a:cs typeface="Arial" panose="020B0604020202020204" pitchFamily="34" charset="0"/>
              </a:rPr>
              <a:t>                          -- GENTLE </a:t>
            </a:r>
            <a:r>
              <a:rPr lang="it-IT" sz="2000" dirty="0" err="1">
                <a:solidFill>
                  <a:srgbClr val="000000"/>
                </a:solidFill>
                <a:latin typeface="Arial" panose="020B0604020202020204" pitchFamily="34" charset="0"/>
                <a:cs typeface="Arial" panose="020B0604020202020204" pitchFamily="34" charset="0"/>
              </a:rPr>
              <a:t>blot</a:t>
            </a: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frontal</a:t>
            </a: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lens</a:t>
            </a:r>
            <a:r>
              <a:rPr lang="it-IT" sz="2000" dirty="0">
                <a:solidFill>
                  <a:srgbClr val="000000"/>
                </a:solidFill>
                <a:latin typeface="Arial" panose="020B0604020202020204" pitchFamily="34" charset="0"/>
                <a:cs typeface="Arial" panose="020B0604020202020204" pitchFamily="34" charset="0"/>
              </a:rPr>
              <a:t>, with </a:t>
            </a:r>
            <a:r>
              <a:rPr lang="it-IT" sz="2000" dirty="0" err="1">
                <a:solidFill>
                  <a:srgbClr val="000000"/>
                </a:solidFill>
                <a:latin typeface="Arial" panose="020B0604020202020204" pitchFamily="34" charset="0"/>
                <a:cs typeface="Arial" panose="020B0604020202020204" pitchFamily="34" charset="0"/>
              </a:rPr>
              <a:t>monodirectional</a:t>
            </a:r>
            <a:endParaRPr lang="it-IT" sz="2000" dirty="0">
              <a:solidFill>
                <a:srgbClr val="000000"/>
              </a:solidFill>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pP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movements</a:t>
            </a: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changing</a:t>
            </a:r>
            <a:r>
              <a:rPr lang="it-IT" sz="2000" dirty="0">
                <a:solidFill>
                  <a:srgbClr val="000000"/>
                </a:solidFill>
                <a:latin typeface="Arial" panose="020B0604020202020204" pitchFamily="34" charset="0"/>
                <a:cs typeface="Arial" panose="020B0604020202020204" pitchFamily="34" charset="0"/>
              </a:rPr>
              <a:t> zone of </a:t>
            </a:r>
            <a:r>
              <a:rPr lang="it-IT" sz="2000" dirty="0" err="1">
                <a:solidFill>
                  <a:srgbClr val="000000"/>
                </a:solidFill>
                <a:latin typeface="Arial" panose="020B0604020202020204" pitchFamily="34" charset="0"/>
                <a:cs typeface="Arial" panose="020B0604020202020204" pitchFamily="34" charset="0"/>
              </a:rPr>
              <a:t>wet</a:t>
            </a: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paper</a:t>
            </a:r>
            <a:endParaRPr lang="it-IT" sz="2000" dirty="0">
              <a:solidFill>
                <a:srgbClr val="000000"/>
              </a:solidFill>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56046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3736975" y="738188"/>
            <a:ext cx="1776127" cy="30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427">
            <a:spAutoFit/>
          </a:bodyPr>
          <a:lstStyle>
            <a:lvl1pPr defTabSz="828675">
              <a:spcBef>
                <a:spcPct val="20000"/>
              </a:spcBef>
              <a:buChar char="•"/>
              <a:defRPr sz="3200">
                <a:solidFill>
                  <a:schemeClr val="tx1"/>
                </a:solidFill>
                <a:latin typeface="Times New Roman" panose="02020603050405020304" pitchFamily="18" charset="0"/>
              </a:defRPr>
            </a:lvl1pPr>
            <a:lvl2pPr marL="673100" indent="-258763" defTabSz="828675">
              <a:spcBef>
                <a:spcPct val="20000"/>
              </a:spcBef>
              <a:buChar char="–"/>
              <a:defRPr sz="2800">
                <a:solidFill>
                  <a:schemeClr val="tx1"/>
                </a:solidFill>
                <a:latin typeface="Times New Roman" panose="02020603050405020304" pitchFamily="18" charset="0"/>
              </a:defRPr>
            </a:lvl2pPr>
            <a:lvl3pPr marL="1035050" indent="-206375" defTabSz="828675">
              <a:spcBef>
                <a:spcPct val="20000"/>
              </a:spcBef>
              <a:buChar char="•"/>
              <a:defRPr sz="2400">
                <a:solidFill>
                  <a:schemeClr val="tx1"/>
                </a:solidFill>
                <a:latin typeface="Times New Roman" panose="02020603050405020304" pitchFamily="18" charset="0"/>
              </a:defRPr>
            </a:lvl3pPr>
            <a:lvl4pPr marL="1449388" indent="-206375" defTabSz="828675">
              <a:spcBef>
                <a:spcPct val="20000"/>
              </a:spcBef>
              <a:buChar char="–"/>
              <a:defRPr sz="2000">
                <a:solidFill>
                  <a:schemeClr val="tx1"/>
                </a:solidFill>
                <a:latin typeface="Times New Roman" panose="02020603050405020304" pitchFamily="18" charset="0"/>
              </a:defRPr>
            </a:lvl4pPr>
            <a:lvl5pPr marL="1863725" indent="-206375" defTabSz="828675">
              <a:spcBef>
                <a:spcPct val="20000"/>
              </a:spcBef>
              <a:buChar char="»"/>
              <a:defRPr sz="2000">
                <a:solidFill>
                  <a:schemeClr val="tx1"/>
                </a:solidFill>
                <a:latin typeface="Times New Roman" panose="02020603050405020304" pitchFamily="18" charset="0"/>
              </a:defRPr>
            </a:lvl5pPr>
            <a:lvl6pPr marL="23209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7781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2353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6925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lnSpc>
                <a:spcPts val="1813"/>
              </a:lnSpc>
              <a:spcBef>
                <a:spcPct val="0"/>
              </a:spcBef>
              <a:spcAft>
                <a:spcPct val="0"/>
              </a:spcAft>
              <a:buFontTx/>
              <a:buNone/>
            </a:pPr>
            <a:r>
              <a:rPr lang="en-US" altLang="zh-CN" b="1" dirty="0">
                <a:solidFill>
                  <a:srgbClr val="000000"/>
                </a:solidFill>
                <a:latin typeface="Arial" panose="020B0604020202020204" pitchFamily="34" charset="0"/>
                <a:ea typeface="宋体" panose="02010600030101010101" pitchFamily="2" charset="-122"/>
                <a:cs typeface="Arial" panose="020B0604020202020204" pitchFamily="34" charset="0"/>
              </a:rPr>
              <a:t>Eyepiece</a:t>
            </a:r>
          </a:p>
        </p:txBody>
      </p:sp>
      <p:pic>
        <p:nvPicPr>
          <p:cNvPr id="83971"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913" y="2060575"/>
            <a:ext cx="5765800"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87634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Rectangle 4"/>
          <p:cNvSpPr>
            <a:spLocks noChangeArrowheads="1"/>
          </p:cNvSpPr>
          <p:nvPr/>
        </p:nvSpPr>
        <p:spPr bwMode="auto">
          <a:xfrm>
            <a:off x="323850" y="3238421"/>
            <a:ext cx="8424863" cy="2708434"/>
          </a:xfrm>
          <a:prstGeom prst="rect">
            <a:avLst/>
          </a:prstGeom>
          <a:noFill/>
          <a:ln w="9525">
            <a:noFill/>
            <a:miter lim="800000"/>
            <a:headEnd/>
            <a:tailEnd/>
          </a:ln>
          <a:effectLst/>
        </p:spPr>
        <p:txBody>
          <a:bodyPr anchor="ctr">
            <a:spAutoFit/>
          </a:bodyP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algn="just" eaLnBrk="1" fontAlgn="base" hangingPunct="1">
              <a:spcBef>
                <a:spcPct val="0"/>
              </a:spcBef>
              <a:spcAft>
                <a:spcPct val="0"/>
              </a:spcAft>
              <a:defRPr/>
            </a:pPr>
            <a:endParaRPr lang="it-IT" sz="2000" dirty="0" smtClean="0">
              <a:solidFill>
                <a:srgbClr val="3333CC"/>
              </a:solidFill>
              <a:effectLst>
                <a:outerShdw blurRad="38100" dist="38100" dir="2700000" algn="tl">
                  <a:srgbClr val="C0C0C0"/>
                </a:outerShdw>
              </a:effectLst>
              <a:latin typeface="Comic Sans MS" panose="030F0702030302020204" pitchFamily="66" charset="0"/>
            </a:endParaRPr>
          </a:p>
          <a:p>
            <a:pPr algn="just" eaLnBrk="1" fontAlgn="base" hangingPunct="1">
              <a:spcBef>
                <a:spcPct val="0"/>
              </a:spcBef>
              <a:spcAft>
                <a:spcPct val="0"/>
              </a:spcAft>
              <a:defRPr/>
            </a:pPr>
            <a:r>
              <a:rPr lang="it-IT" sz="2000" b="1" dirty="0" err="1"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Deviation</a:t>
            </a:r>
            <a:r>
              <a:rPr lang="it-IT" sz="2000" b="1"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it-IT" sz="2000" b="1" dirty="0" err="1"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Prism</a:t>
            </a:r>
            <a:r>
              <a:rPr lang="it-IT" sz="2000" b="1"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 (or </a:t>
            </a:r>
            <a:r>
              <a:rPr lang="it-IT" sz="2000" b="1" dirty="0" err="1"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Amici’s</a:t>
            </a:r>
            <a:r>
              <a:rPr lang="it-IT" sz="2000" b="1"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it-IT" sz="2000" b="1" dirty="0" err="1"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prism</a:t>
            </a:r>
            <a:r>
              <a:rPr lang="it-IT" sz="2000" b="1"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a:t>
            </a:r>
          </a:p>
          <a:p>
            <a:pPr algn="just" eaLnBrk="1" fontAlgn="base" hangingPunct="1">
              <a:spcBef>
                <a:spcPct val="0"/>
              </a:spcBef>
              <a:spcAft>
                <a:spcPct val="0"/>
              </a:spcAft>
              <a:defRPr/>
            </a:pPr>
            <a:r>
              <a:rPr lang="it-IT" sz="20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 </a:t>
            </a:r>
          </a:p>
          <a:p>
            <a:pPr algn="just" eaLnBrk="1" fontAlgn="base" hangingPunct="1">
              <a:lnSpc>
                <a:spcPct val="150000"/>
              </a:lnSpc>
              <a:spcBef>
                <a:spcPct val="0"/>
              </a:spcBef>
              <a:spcAft>
                <a:spcPct val="0"/>
              </a:spcAft>
              <a:defRPr/>
            </a:pPr>
            <a:r>
              <a:rPr lang="en-US" sz="2000" dirty="0" smtClean="0">
                <a:solidFill>
                  <a:srgbClr val="000000"/>
                </a:solidFill>
                <a:latin typeface="Arial" panose="020B0604020202020204" pitchFamily="34" charset="0"/>
                <a:cs typeface="Arial" panose="020B0604020202020204" pitchFamily="34" charset="0"/>
              </a:rPr>
              <a:t>It’s </a:t>
            </a:r>
            <a:r>
              <a:rPr lang="en-US" sz="2000" dirty="0">
                <a:solidFill>
                  <a:srgbClr val="000000"/>
                </a:solidFill>
                <a:latin typeface="Arial" panose="020B0604020202020204" pitchFamily="34" charset="0"/>
                <a:cs typeface="Arial" panose="020B0604020202020204" pitchFamily="34" charset="0"/>
              </a:rPr>
              <a:t>a prism that </a:t>
            </a:r>
            <a:r>
              <a:rPr lang="en-US" sz="2000" u="sng" dirty="0">
                <a:solidFill>
                  <a:srgbClr val="000000"/>
                </a:solidFill>
                <a:latin typeface="Arial" panose="020B0604020202020204" pitchFamily="34" charset="0"/>
                <a:cs typeface="Arial" panose="020B0604020202020204" pitchFamily="34" charset="0"/>
              </a:rPr>
              <a:t>splits the optical axis</a:t>
            </a:r>
            <a:r>
              <a:rPr lang="en-US" sz="2000" dirty="0">
                <a:solidFill>
                  <a:srgbClr val="000000"/>
                </a:solidFill>
                <a:latin typeface="Arial" panose="020B0604020202020204" pitchFamily="34" charset="0"/>
                <a:cs typeface="Arial" panose="020B0604020202020204" pitchFamily="34" charset="0"/>
              </a:rPr>
              <a:t> of the microscope, </a:t>
            </a:r>
            <a:r>
              <a:rPr lang="en-US" sz="2000" dirty="0" smtClean="0">
                <a:solidFill>
                  <a:srgbClr val="000000"/>
                </a:solidFill>
                <a:latin typeface="Arial" panose="020B0604020202020204" pitchFamily="34" charset="0"/>
                <a:cs typeface="Arial" panose="020B0604020202020204" pitchFamily="34" charset="0"/>
              </a:rPr>
              <a:t>one path to the eyepiece (in a more comfortable way for the observer), the second to a camera</a:t>
            </a:r>
          </a:p>
          <a:p>
            <a:pPr algn="just" eaLnBrk="1" fontAlgn="base" hangingPunct="1">
              <a:spcBef>
                <a:spcPct val="0"/>
              </a:spcBef>
              <a:spcAft>
                <a:spcPct val="0"/>
              </a:spcAft>
              <a:defRPr/>
            </a:pPr>
            <a:endParaRPr lang="en-US" sz="2000" dirty="0">
              <a:solidFill>
                <a:srgbClr val="000000"/>
              </a:solidFill>
              <a:latin typeface="Arial" panose="020B0604020202020204" pitchFamily="34" charset="0"/>
              <a:cs typeface="Arial" panose="020B0604020202020204" pitchFamily="34" charset="0"/>
            </a:endParaRPr>
          </a:p>
        </p:txBody>
      </p:sp>
      <p:pic>
        <p:nvPicPr>
          <p:cNvPr id="84996" name="Picture 6" descr="1270031811213_hz_myalibaba_web4_31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6675" y="1275200"/>
            <a:ext cx="2009603" cy="190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7" descr="Amici Giovanni Battista"/>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6948488" y="773504"/>
            <a:ext cx="1554783" cy="240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Text Box 8"/>
          <p:cNvSpPr txBox="1">
            <a:spLocks noChangeArrowheads="1"/>
          </p:cNvSpPr>
          <p:nvPr/>
        </p:nvSpPr>
        <p:spPr bwMode="auto">
          <a:xfrm>
            <a:off x="7019925" y="2852738"/>
            <a:ext cx="15843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FontTx/>
              <a:buNone/>
            </a:pPr>
            <a:endParaRPr lang="it-IT" altLang="it-IT" sz="1200">
              <a:solidFill>
                <a:srgbClr val="000000"/>
              </a:solidFill>
            </a:endParaRPr>
          </a:p>
        </p:txBody>
      </p:sp>
      <p:sp>
        <p:nvSpPr>
          <p:cNvPr id="84999" name="AutoShape 10" descr="Z"/>
          <p:cNvSpPr>
            <a:spLocks noChangeAspect="1" noChangeArrowheads="1"/>
          </p:cNvSpPr>
          <p:nvPr/>
        </p:nvSpPr>
        <p:spPr bwMode="auto">
          <a:xfrm>
            <a:off x="0" y="0"/>
            <a:ext cx="11811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endParaRPr lang="it-IT" altLang="it-IT" sz="1200">
              <a:solidFill>
                <a:srgbClr val="000000"/>
              </a:solidFill>
            </a:endParaRPr>
          </a:p>
        </p:txBody>
      </p:sp>
      <p:sp>
        <p:nvSpPr>
          <p:cNvPr id="85000" name="Text Box 11"/>
          <p:cNvSpPr txBox="1">
            <a:spLocks noChangeArrowheads="1"/>
          </p:cNvSpPr>
          <p:nvPr/>
        </p:nvSpPr>
        <p:spPr bwMode="auto">
          <a:xfrm>
            <a:off x="6948488" y="2133600"/>
            <a:ext cx="20161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FontTx/>
              <a:buNone/>
            </a:pPr>
            <a:endParaRPr lang="it-IT" altLang="it-IT" sz="1200">
              <a:solidFill>
                <a:srgbClr val="000000"/>
              </a:solidFill>
            </a:endParaRPr>
          </a:p>
        </p:txBody>
      </p:sp>
      <p:sp>
        <p:nvSpPr>
          <p:cNvPr id="85001" name="AutoShape 13" descr="Z"/>
          <p:cNvSpPr>
            <a:spLocks noChangeAspect="1" noChangeArrowheads="1"/>
          </p:cNvSpPr>
          <p:nvPr/>
        </p:nvSpPr>
        <p:spPr bwMode="auto">
          <a:xfrm>
            <a:off x="0" y="0"/>
            <a:ext cx="11811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endParaRPr lang="it-IT" altLang="it-IT" sz="1200">
              <a:solidFill>
                <a:srgbClr val="000000"/>
              </a:solidFill>
            </a:endParaRPr>
          </a:p>
        </p:txBody>
      </p:sp>
      <p:sp>
        <p:nvSpPr>
          <p:cNvPr id="85002" name="Rectangle 14"/>
          <p:cNvSpPr>
            <a:spLocks noChangeArrowheads="1"/>
          </p:cNvSpPr>
          <p:nvPr/>
        </p:nvSpPr>
        <p:spPr bwMode="auto">
          <a:xfrm>
            <a:off x="6912511" y="3177624"/>
            <a:ext cx="19923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r>
              <a:rPr lang="it-IT" altLang="it-IT" sz="1200" b="1" dirty="0">
                <a:solidFill>
                  <a:srgbClr val="000000"/>
                </a:solidFill>
              </a:rPr>
              <a:t>Giovanni Battista Amici </a:t>
            </a:r>
            <a:r>
              <a:rPr lang="it-IT" altLang="it-IT" sz="1200" dirty="0">
                <a:solidFill>
                  <a:srgbClr val="000000"/>
                </a:solidFill>
              </a:rPr>
              <a:t>(Modena, 25 marzo 1786 - Firenze, 10 aprile 1863) </a:t>
            </a:r>
          </a:p>
        </p:txBody>
      </p:sp>
      <p:pic>
        <p:nvPicPr>
          <p:cNvPr id="3" name="Immagine 2"/>
          <p:cNvPicPr>
            <a:picLocks noChangeAspect="1"/>
          </p:cNvPicPr>
          <p:nvPr/>
        </p:nvPicPr>
        <p:blipFill>
          <a:blip r:embed="rId4"/>
          <a:stretch>
            <a:fillRect/>
          </a:stretch>
        </p:blipFill>
        <p:spPr>
          <a:xfrm>
            <a:off x="966700" y="182245"/>
            <a:ext cx="3413470" cy="3413470"/>
          </a:xfrm>
          <a:prstGeom prst="rect">
            <a:avLst/>
          </a:prstGeom>
        </p:spPr>
      </p:pic>
      <p:sp>
        <p:nvSpPr>
          <p:cNvPr id="4" name="CasellaDiTesto 3"/>
          <p:cNvSpPr txBox="1"/>
          <p:nvPr/>
        </p:nvSpPr>
        <p:spPr>
          <a:xfrm>
            <a:off x="384986" y="648569"/>
            <a:ext cx="1163427" cy="369332"/>
          </a:xfrm>
          <a:prstGeom prst="rect">
            <a:avLst/>
          </a:prstGeom>
          <a:noFill/>
        </p:spPr>
        <p:txBody>
          <a:bodyPr wrap="square" rtlCol="0">
            <a:spAutoFit/>
          </a:bodyPr>
          <a:lstStyle/>
          <a:p>
            <a:r>
              <a:rPr lang="it-IT" dirty="0" err="1" smtClean="0"/>
              <a:t>Eyepiece</a:t>
            </a:r>
            <a:endParaRPr lang="it-IT" dirty="0"/>
          </a:p>
        </p:txBody>
      </p:sp>
      <p:sp>
        <p:nvSpPr>
          <p:cNvPr id="15" name="CasellaDiTesto 14"/>
          <p:cNvSpPr txBox="1"/>
          <p:nvPr/>
        </p:nvSpPr>
        <p:spPr>
          <a:xfrm>
            <a:off x="3935357" y="868609"/>
            <a:ext cx="1163427" cy="369332"/>
          </a:xfrm>
          <a:prstGeom prst="rect">
            <a:avLst/>
          </a:prstGeom>
          <a:noFill/>
        </p:spPr>
        <p:txBody>
          <a:bodyPr wrap="square" rtlCol="0">
            <a:spAutoFit/>
          </a:bodyPr>
          <a:lstStyle/>
          <a:p>
            <a:r>
              <a:rPr lang="it-IT" dirty="0" smtClean="0"/>
              <a:t>Camera</a:t>
            </a:r>
            <a:endParaRPr lang="it-IT" dirty="0"/>
          </a:p>
        </p:txBody>
      </p:sp>
      <p:sp>
        <p:nvSpPr>
          <p:cNvPr id="5" name="Freccia a destra 4"/>
          <p:cNvSpPr/>
          <p:nvPr/>
        </p:nvSpPr>
        <p:spPr>
          <a:xfrm rot="18926459">
            <a:off x="3888713" y="1300855"/>
            <a:ext cx="373299" cy="3076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a destra 16"/>
          <p:cNvSpPr/>
          <p:nvPr/>
        </p:nvSpPr>
        <p:spPr>
          <a:xfrm rot="13340443">
            <a:off x="1116610" y="1030091"/>
            <a:ext cx="373299" cy="3076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867004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6" name="Text Box 4"/>
          <p:cNvSpPr txBox="1">
            <a:spLocks noChangeArrowheads="1"/>
          </p:cNvSpPr>
          <p:nvPr/>
        </p:nvSpPr>
        <p:spPr bwMode="auto">
          <a:xfrm>
            <a:off x="194789" y="2666272"/>
            <a:ext cx="8640762"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The </a:t>
            </a:r>
            <a:r>
              <a:rPr lang="en-US" dirty="0"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TOTAL MAGNIFICATION of </a:t>
            </a:r>
            <a:r>
              <a:rPr lang="en-US"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the microscope is the product of the</a:t>
            </a:r>
          </a:p>
          <a:p>
            <a:pPr fontAlgn="base">
              <a:spcBef>
                <a:spcPct val="50000"/>
              </a:spcBef>
              <a:spcAft>
                <a:spcPct val="0"/>
              </a:spcAft>
              <a:defRPr/>
            </a:pPr>
            <a:r>
              <a:rPr lang="en-US"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magnification of the objective and the eyepiece.</a:t>
            </a:r>
            <a:r>
              <a:rPr lang="it-IT"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it-IT" dirty="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 </a:t>
            </a:r>
          </a:p>
          <a:p>
            <a:pPr fontAlgn="base">
              <a:spcBef>
                <a:spcPct val="50000"/>
              </a:spcBef>
              <a:spcAft>
                <a:spcPct val="0"/>
              </a:spcAft>
              <a:defRPr/>
            </a:pPr>
            <a:endParaRPr lang="it-IT" dirty="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endParaRPr>
          </a:p>
          <a:p>
            <a:pPr fontAlgn="base">
              <a:spcBef>
                <a:spcPct val="50000"/>
              </a:spcBef>
              <a:spcAft>
                <a:spcPct val="0"/>
              </a:spcAft>
              <a:defRPr/>
            </a:pPr>
            <a:endParaRPr lang="it-IT" sz="1000" dirty="0">
              <a:solidFill>
                <a:srgbClr val="3333CC"/>
              </a:solidFill>
              <a:effectLst>
                <a:outerShdw blurRad="38100" dist="38100" dir="2700000" algn="tl">
                  <a:srgbClr val="C0C0C0"/>
                </a:outerShdw>
              </a:effectLst>
              <a:latin typeface="Comic Sans MS" panose="030F0702030302020204" pitchFamily="66" charset="0"/>
            </a:endParaRPr>
          </a:p>
          <a:p>
            <a:pPr fontAlgn="base">
              <a:spcBef>
                <a:spcPct val="50000"/>
              </a:spcBef>
              <a:spcAft>
                <a:spcPct val="0"/>
              </a:spcAft>
              <a:defRPr/>
            </a:pPr>
            <a:endParaRPr lang="en-US" dirty="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endParaRPr>
          </a:p>
          <a:p>
            <a:pPr fontAlgn="base">
              <a:lnSpc>
                <a:spcPct val="150000"/>
              </a:lnSpc>
              <a:spcBef>
                <a:spcPct val="50000"/>
              </a:spcBef>
              <a:spcAft>
                <a:spcPct val="0"/>
              </a:spcAft>
              <a:defRPr/>
            </a:pPr>
            <a:r>
              <a:rPr lang="en-US" dirty="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In modern microscopes, the eyepiece produces a parallel beam of light that encounter the eye pupil. The diameter of this beam is called </a:t>
            </a:r>
            <a:r>
              <a:rPr lang="en-US"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"exit pupil”,</a:t>
            </a:r>
            <a:r>
              <a:rPr lang="en-US" dirty="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 and </a:t>
            </a:r>
            <a:r>
              <a:rPr lang="en-US"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correspond ± to the diameter of human pupil</a:t>
            </a:r>
            <a:r>
              <a:rPr lang="en-US" dirty="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 so that the retina can observe the entire visual field of the instrument.</a:t>
            </a:r>
          </a:p>
          <a:p>
            <a:pPr fontAlgn="base">
              <a:spcBef>
                <a:spcPct val="50000"/>
              </a:spcBef>
              <a:spcAft>
                <a:spcPct val="0"/>
              </a:spcAft>
              <a:defRPr/>
            </a:pPr>
            <a:endParaRPr lang="en-US" dirty="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184324" name="Rectangle 4"/>
          <p:cNvSpPr>
            <a:spLocks noChangeArrowheads="1"/>
          </p:cNvSpPr>
          <p:nvPr/>
        </p:nvSpPr>
        <p:spPr bwMode="auto">
          <a:xfrm>
            <a:off x="251520" y="55657"/>
            <a:ext cx="6192838" cy="2339102"/>
          </a:xfrm>
          <a:prstGeom prst="rect">
            <a:avLst/>
          </a:prstGeom>
          <a:noFill/>
          <a:ln w="9525">
            <a:noFill/>
            <a:miter lim="800000"/>
            <a:headEnd/>
            <a:tailEnd/>
          </a:ln>
          <a:effectLst/>
        </p:spPr>
        <p:txBody>
          <a:bodyPr anchor="ctr">
            <a:spAutoFit/>
          </a:bodyPr>
          <a:lstStyle>
            <a:lvl1pPr eaLnBrk="0" hangingPunct="0">
              <a:defRPr sz="1200">
                <a:solidFill>
                  <a:schemeClr val="tx1"/>
                </a:solidFill>
                <a:latin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algn="just" eaLnBrk="1" fontAlgn="base" hangingPunct="1">
              <a:spcBef>
                <a:spcPct val="0"/>
              </a:spcBef>
              <a:spcAft>
                <a:spcPct val="0"/>
              </a:spcAft>
              <a:defRPr/>
            </a:pPr>
            <a:r>
              <a:rPr lang="it-IT" sz="2000" b="1" dirty="0" err="1">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E</a:t>
            </a:r>
            <a:r>
              <a:rPr lang="it-IT" sz="2000" b="1" dirty="0" err="1"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yepiece</a:t>
            </a:r>
            <a:r>
              <a:rPr lang="it-IT" sz="2000" b="1"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 for </a:t>
            </a:r>
            <a:r>
              <a:rPr lang="it-IT" sz="2000" b="1" dirty="0" err="1"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microscopy</a:t>
            </a:r>
            <a:endParaRPr lang="it-IT" sz="2000" b="1"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endParaRPr>
          </a:p>
          <a:p>
            <a:pPr algn="just" eaLnBrk="1" fontAlgn="base" hangingPunct="1">
              <a:spcBef>
                <a:spcPct val="0"/>
              </a:spcBef>
              <a:spcAft>
                <a:spcPct val="0"/>
              </a:spcAft>
              <a:defRPr/>
            </a:pPr>
            <a:r>
              <a:rPr lang="it-IT" sz="18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 </a:t>
            </a:r>
            <a:endParaRPr lang="it-IT" sz="1800" dirty="0" smtClean="0">
              <a:solidFill>
                <a:srgbClr val="3333CC"/>
              </a:solidFill>
              <a:latin typeface="Arial" panose="020B0604020202020204" pitchFamily="34" charset="0"/>
              <a:cs typeface="Arial" panose="020B0604020202020204" pitchFamily="34" charset="0"/>
            </a:endParaRPr>
          </a:p>
          <a:p>
            <a:pPr algn="just" eaLnBrk="1" fontAlgn="base" hangingPunct="1">
              <a:lnSpc>
                <a:spcPct val="150000"/>
              </a:lnSpc>
              <a:spcBef>
                <a:spcPct val="0"/>
              </a:spcBef>
              <a:spcAft>
                <a:spcPct val="0"/>
              </a:spcAft>
              <a:defRPr/>
            </a:pPr>
            <a:r>
              <a:rPr lang="en-US" sz="1800" dirty="0" smtClean="0">
                <a:solidFill>
                  <a:srgbClr val="3333CC"/>
                </a:solidFill>
                <a:latin typeface="Arial" panose="020B0604020202020204" pitchFamily="34" charset="0"/>
                <a:cs typeface="Arial" panose="020B0604020202020204" pitchFamily="34" charset="0"/>
              </a:rPr>
              <a:t>It’s the </a:t>
            </a:r>
            <a:r>
              <a:rPr lang="en-US" sz="1800" dirty="0">
                <a:solidFill>
                  <a:srgbClr val="3333CC"/>
                </a:solidFill>
                <a:latin typeface="Arial" panose="020B0604020202020204" pitchFamily="34" charset="0"/>
                <a:cs typeface="Arial" panose="020B0604020202020204" pitchFamily="34" charset="0"/>
              </a:rPr>
              <a:t>lens </a:t>
            </a:r>
            <a:r>
              <a:rPr lang="en-US" sz="1800" dirty="0" smtClean="0">
                <a:solidFill>
                  <a:srgbClr val="3333CC"/>
                </a:solidFill>
                <a:latin typeface="Arial" panose="020B0604020202020204" pitchFamily="34" charset="0"/>
                <a:cs typeface="Arial" panose="020B0604020202020204" pitchFamily="34" charset="0"/>
              </a:rPr>
              <a:t>system that permits to the eyes to observe </a:t>
            </a:r>
            <a:r>
              <a:rPr lang="en-US" sz="1800" dirty="0">
                <a:solidFill>
                  <a:srgbClr val="3333CC"/>
                </a:solidFill>
                <a:latin typeface="Arial" panose="020B0604020202020204" pitchFamily="34" charset="0"/>
                <a:cs typeface="Arial" panose="020B0604020202020204" pitchFamily="34" charset="0"/>
              </a:rPr>
              <a:t>the image formed by </a:t>
            </a:r>
            <a:r>
              <a:rPr lang="en-US" sz="1800" dirty="0" smtClean="0">
                <a:solidFill>
                  <a:srgbClr val="3333CC"/>
                </a:solidFill>
                <a:latin typeface="Arial" panose="020B0604020202020204" pitchFamily="34" charset="0"/>
                <a:cs typeface="Arial" panose="020B0604020202020204" pitchFamily="34" charset="0"/>
              </a:rPr>
              <a:t>objective</a:t>
            </a:r>
          </a:p>
          <a:p>
            <a:pPr algn="just" eaLnBrk="1" fontAlgn="base" hangingPunct="1">
              <a:lnSpc>
                <a:spcPct val="150000"/>
              </a:lnSpc>
              <a:spcBef>
                <a:spcPct val="0"/>
              </a:spcBef>
              <a:spcAft>
                <a:spcPct val="0"/>
              </a:spcAft>
              <a:defRPr/>
            </a:pPr>
            <a:r>
              <a:rPr lang="en-US" sz="1800" dirty="0" smtClean="0">
                <a:solidFill>
                  <a:srgbClr val="3333CC"/>
                </a:solidFill>
                <a:latin typeface="Arial" panose="020B0604020202020204" pitchFamily="34" charset="0"/>
                <a:cs typeface="Arial" panose="020B0604020202020204" pitchFamily="34" charset="0"/>
              </a:rPr>
              <a:t>- It’s interchangeable</a:t>
            </a:r>
          </a:p>
          <a:p>
            <a:pPr algn="just" eaLnBrk="1" fontAlgn="base" hangingPunct="1">
              <a:lnSpc>
                <a:spcPct val="150000"/>
              </a:lnSpc>
              <a:spcBef>
                <a:spcPct val="0"/>
              </a:spcBef>
              <a:spcAft>
                <a:spcPct val="0"/>
              </a:spcAft>
              <a:defRPr/>
            </a:pPr>
            <a:r>
              <a:rPr lang="en-US" sz="1800" dirty="0" smtClean="0">
                <a:solidFill>
                  <a:srgbClr val="3333CC"/>
                </a:solidFill>
                <a:latin typeface="Arial" panose="020B0604020202020204" pitchFamily="34" charset="0"/>
                <a:cs typeface="Arial" panose="020B0604020202020204" pitchFamily="34" charset="0"/>
              </a:rPr>
              <a:t>- It provides </a:t>
            </a:r>
            <a:r>
              <a:rPr lang="en-US" sz="1800" dirty="0">
                <a:solidFill>
                  <a:srgbClr val="3333CC"/>
                </a:solidFill>
                <a:latin typeface="Arial" panose="020B0604020202020204" pitchFamily="34" charset="0"/>
                <a:cs typeface="Arial" panose="020B0604020202020204" pitchFamily="34" charset="0"/>
              </a:rPr>
              <a:t>a </a:t>
            </a:r>
            <a:r>
              <a:rPr lang="en-US" sz="1800" dirty="0" smtClean="0">
                <a:solidFill>
                  <a:srgbClr val="3333CC"/>
                </a:solidFill>
                <a:latin typeface="Arial" panose="020B0604020202020204" pitchFamily="34" charset="0"/>
                <a:cs typeface="Arial" panose="020B0604020202020204" pitchFamily="34" charset="0"/>
              </a:rPr>
              <a:t>further magnification of image. </a:t>
            </a:r>
          </a:p>
        </p:txBody>
      </p:sp>
      <p:pic>
        <p:nvPicPr>
          <p:cNvPr id="86020" name="Picture 6" descr="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125" y="2003425"/>
            <a:ext cx="151765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4487" y="3903406"/>
            <a:ext cx="542925" cy="22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24" name="Immagin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94500" y="33338"/>
            <a:ext cx="2235200"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2699792" y="3644906"/>
            <a:ext cx="3326935" cy="523220"/>
          </a:xfrm>
          <a:prstGeom prst="rect">
            <a:avLst/>
          </a:prstGeom>
          <a:noFill/>
          <a:ln w="22225">
            <a:solidFill>
              <a:schemeClr val="tx1"/>
            </a:solidFill>
          </a:ln>
        </p:spPr>
        <p:txBody>
          <a:bodyPr wrap="square" rtlCol="0">
            <a:spAutoFit/>
          </a:bodyPr>
          <a:lstStyle/>
          <a:p>
            <a:pPr eaLnBrk="0" fontAlgn="base" hangingPunct="0">
              <a:spcBef>
                <a:spcPct val="0"/>
              </a:spcBef>
              <a:spcAft>
                <a:spcPct val="0"/>
              </a:spcAft>
            </a:pPr>
            <a:r>
              <a:rPr lang="it-IT" sz="2800" dirty="0">
                <a:solidFill>
                  <a:srgbClr val="000000"/>
                </a:solidFill>
              </a:rPr>
              <a:t>MA = M</a:t>
            </a:r>
            <a:r>
              <a:rPr lang="it-IT" sz="2800" baseline="-25000" dirty="0">
                <a:solidFill>
                  <a:srgbClr val="000000"/>
                </a:solidFill>
              </a:rPr>
              <a:t>obj</a:t>
            </a:r>
            <a:r>
              <a:rPr lang="it-IT" sz="2800" dirty="0">
                <a:solidFill>
                  <a:srgbClr val="000000"/>
                </a:solidFill>
              </a:rPr>
              <a:t> x M</a:t>
            </a:r>
            <a:r>
              <a:rPr lang="it-IT" sz="2800" baseline="-25000" dirty="0">
                <a:solidFill>
                  <a:srgbClr val="000000"/>
                </a:solidFill>
              </a:rPr>
              <a:t>eyep</a:t>
            </a:r>
          </a:p>
        </p:txBody>
      </p:sp>
    </p:spTree>
    <p:extLst>
      <p:ext uri="{BB962C8B-B14F-4D97-AF65-F5344CB8AC3E}">
        <p14:creationId xmlns:p14="http://schemas.microsoft.com/office/powerpoint/2010/main" val="35892221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682536" y="2492376"/>
            <a:ext cx="8353960" cy="4022026"/>
            <a:chOff x="682536" y="4437112"/>
            <a:chExt cx="3709444" cy="2077289"/>
          </a:xfrm>
        </p:grpSpPr>
        <p:pic>
          <p:nvPicPr>
            <p:cNvPr id="4" name="Immagine 3"/>
            <p:cNvPicPr>
              <a:picLocks noChangeAspect="1"/>
            </p:cNvPicPr>
            <p:nvPr/>
          </p:nvPicPr>
          <p:blipFill>
            <a:blip r:embed="rId2"/>
            <a:stretch>
              <a:fillRect/>
            </a:stretch>
          </p:blipFill>
          <p:spPr>
            <a:xfrm>
              <a:off x="682536" y="4437112"/>
              <a:ext cx="3709444" cy="2077289"/>
            </a:xfrm>
            <a:prstGeom prst="rect">
              <a:avLst/>
            </a:prstGeom>
          </p:spPr>
        </p:pic>
        <p:sp>
          <p:nvSpPr>
            <p:cNvPr id="5" name="CasellaDiTesto 4"/>
            <p:cNvSpPr txBox="1"/>
            <p:nvPr/>
          </p:nvSpPr>
          <p:spPr>
            <a:xfrm>
              <a:off x="1077825" y="4587762"/>
              <a:ext cx="936104" cy="276999"/>
            </a:xfrm>
            <a:prstGeom prst="rect">
              <a:avLst/>
            </a:prstGeom>
            <a:noFill/>
          </p:spPr>
          <p:txBody>
            <a:bodyPr wrap="square" rtlCol="0">
              <a:spAutoFit/>
            </a:bodyPr>
            <a:lstStyle/>
            <a:p>
              <a:pPr eaLnBrk="0" fontAlgn="base" hangingPunct="0">
                <a:spcBef>
                  <a:spcPct val="0"/>
                </a:spcBef>
                <a:spcAft>
                  <a:spcPct val="0"/>
                </a:spcAft>
              </a:pPr>
              <a:r>
                <a:rPr lang="it-IT" sz="1200" dirty="0" err="1">
                  <a:solidFill>
                    <a:srgbClr val="000000"/>
                  </a:solidFill>
                </a:rPr>
                <a:t>microscope</a:t>
              </a:r>
              <a:endParaRPr lang="it-IT" sz="1200" dirty="0">
                <a:solidFill>
                  <a:srgbClr val="000000"/>
                </a:solidFill>
              </a:endParaRPr>
            </a:p>
          </p:txBody>
        </p:sp>
        <p:sp>
          <p:nvSpPr>
            <p:cNvPr id="14" name="CasellaDiTesto 13"/>
            <p:cNvSpPr txBox="1"/>
            <p:nvPr/>
          </p:nvSpPr>
          <p:spPr>
            <a:xfrm>
              <a:off x="2313669" y="4993903"/>
              <a:ext cx="792088" cy="276999"/>
            </a:xfrm>
            <a:prstGeom prst="rect">
              <a:avLst/>
            </a:prstGeom>
            <a:noFill/>
          </p:spPr>
          <p:txBody>
            <a:bodyPr wrap="square" rtlCol="0">
              <a:spAutoFit/>
            </a:bodyPr>
            <a:lstStyle/>
            <a:p>
              <a:pPr eaLnBrk="0" fontAlgn="base" hangingPunct="0">
                <a:spcBef>
                  <a:spcPct val="0"/>
                </a:spcBef>
                <a:spcAft>
                  <a:spcPct val="0"/>
                </a:spcAft>
              </a:pPr>
              <a:r>
                <a:rPr lang="it-IT" sz="1200" dirty="0" err="1">
                  <a:solidFill>
                    <a:srgbClr val="000000"/>
                  </a:solidFill>
                </a:rPr>
                <a:t>eyepiece</a:t>
              </a:r>
              <a:endParaRPr lang="it-IT" sz="1200" dirty="0">
                <a:solidFill>
                  <a:srgbClr val="000000"/>
                </a:solidFill>
              </a:endParaRPr>
            </a:p>
          </p:txBody>
        </p:sp>
      </p:grpSp>
      <p:sp>
        <p:nvSpPr>
          <p:cNvPr id="2" name="Nuvola 1"/>
          <p:cNvSpPr/>
          <p:nvPr/>
        </p:nvSpPr>
        <p:spPr>
          <a:xfrm>
            <a:off x="4967419" y="1503584"/>
            <a:ext cx="1511300" cy="8651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sz="1200">
              <a:solidFill>
                <a:srgbClr val="FFFFFF"/>
              </a:solidFill>
            </a:endParaRPr>
          </a:p>
        </p:txBody>
      </p:sp>
      <p:sp>
        <p:nvSpPr>
          <p:cNvPr id="87045" name="Text Box 4"/>
          <p:cNvSpPr txBox="1">
            <a:spLocks noChangeArrowheads="1"/>
          </p:cNvSpPr>
          <p:nvPr/>
        </p:nvSpPr>
        <p:spPr bwMode="auto">
          <a:xfrm>
            <a:off x="508110" y="549445"/>
            <a:ext cx="650575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FontTx/>
              <a:buNone/>
            </a:pPr>
            <a:r>
              <a:rPr lang="it-IT" altLang="it-IT" sz="2000" dirty="0">
                <a:solidFill>
                  <a:srgbClr val="000000"/>
                </a:solidFill>
                <a:latin typeface="Arial" panose="020B0604020202020204" pitchFamily="34" charset="0"/>
                <a:cs typeface="Arial" panose="020B0604020202020204" pitchFamily="34" charset="0"/>
              </a:rPr>
              <a:t>Optical </a:t>
            </a:r>
            <a:r>
              <a:rPr lang="it-IT" altLang="it-IT" sz="2000" dirty="0" err="1">
                <a:solidFill>
                  <a:srgbClr val="000000"/>
                </a:solidFill>
                <a:latin typeface="Arial" panose="020B0604020202020204" pitchFamily="34" charset="0"/>
                <a:cs typeface="Arial" panose="020B0604020202020204" pitchFamily="34" charset="0"/>
              </a:rPr>
              <a:t>scheme</a:t>
            </a:r>
            <a:r>
              <a:rPr lang="it-IT" altLang="it-IT" sz="2000" dirty="0">
                <a:solidFill>
                  <a:srgbClr val="000000"/>
                </a:solidFill>
                <a:latin typeface="Arial" panose="020B0604020202020204" pitchFamily="34" charset="0"/>
                <a:cs typeface="Arial" panose="020B0604020202020204" pitchFamily="34" charset="0"/>
              </a:rPr>
              <a:t> of </a:t>
            </a:r>
            <a:r>
              <a:rPr lang="it-IT" altLang="it-IT" sz="2000" dirty="0" smtClean="0">
                <a:solidFill>
                  <a:srgbClr val="000000"/>
                </a:solidFill>
                <a:latin typeface="Arial" panose="020B0604020202020204" pitchFamily="34" charset="0"/>
                <a:cs typeface="Arial" panose="020B0604020202020204" pitchFamily="34" charset="0"/>
              </a:rPr>
              <a:t>the a </a:t>
            </a:r>
            <a:r>
              <a:rPr lang="it-IT" altLang="it-IT" sz="2000" u="sng" dirty="0" err="1" smtClean="0">
                <a:solidFill>
                  <a:srgbClr val="000000"/>
                </a:solidFill>
                <a:latin typeface="Arial" panose="020B0604020202020204" pitchFamily="34" charset="0"/>
                <a:cs typeface="Arial" panose="020B0604020202020204" pitchFamily="34" charset="0"/>
              </a:rPr>
              <a:t>modern</a:t>
            </a:r>
            <a:r>
              <a:rPr lang="it-IT" altLang="it-IT" sz="2000" dirty="0" smtClean="0">
                <a:solidFill>
                  <a:srgbClr val="000000"/>
                </a:solidFill>
                <a:latin typeface="Arial" panose="020B0604020202020204" pitchFamily="34" charset="0"/>
                <a:cs typeface="Arial" panose="020B0604020202020204" pitchFamily="34" charset="0"/>
              </a:rPr>
              <a:t> </a:t>
            </a:r>
            <a:r>
              <a:rPr lang="it-IT" altLang="it-IT" sz="2000" dirty="0" err="1" smtClean="0">
                <a:solidFill>
                  <a:srgbClr val="000000"/>
                </a:solidFill>
                <a:latin typeface="Arial" panose="020B0604020202020204" pitchFamily="34" charset="0"/>
                <a:cs typeface="Arial" panose="020B0604020202020204" pitchFamily="34" charset="0"/>
              </a:rPr>
              <a:t>eyepiece</a:t>
            </a:r>
            <a:r>
              <a:rPr lang="it-IT" altLang="it-IT" sz="2000" dirty="0" smtClean="0">
                <a:solidFill>
                  <a:srgbClr val="000000"/>
                </a:solidFill>
                <a:latin typeface="Arial" panose="020B0604020202020204" pitchFamily="34" charset="0"/>
                <a:cs typeface="Arial" panose="020B0604020202020204" pitchFamily="34" charset="0"/>
              </a:rPr>
              <a:t> (</a:t>
            </a:r>
            <a:r>
              <a:rPr lang="it-IT" altLang="it-IT" sz="2000" dirty="0" err="1" smtClean="0">
                <a:solidFill>
                  <a:srgbClr val="000000"/>
                </a:solidFill>
                <a:latin typeface="Arial" panose="020B0604020202020204" pitchFamily="34" charset="0"/>
                <a:cs typeface="Arial" panose="020B0604020202020204" pitchFamily="34" charset="0"/>
              </a:rPr>
              <a:t>after</a:t>
            </a:r>
            <a:r>
              <a:rPr lang="it-IT" altLang="it-IT" sz="2000" dirty="0" smtClean="0">
                <a:solidFill>
                  <a:srgbClr val="000000"/>
                </a:solidFill>
                <a:latin typeface="Arial" panose="020B0604020202020204" pitchFamily="34" charset="0"/>
                <a:cs typeface="Arial" panose="020B0604020202020204" pitchFamily="34" charset="0"/>
              </a:rPr>
              <a:t> 1980…)</a:t>
            </a:r>
            <a:endParaRPr lang="it-IT" altLang="it-IT" sz="2000" dirty="0">
              <a:solidFill>
                <a:srgbClr val="000000"/>
              </a:solidFill>
              <a:latin typeface="Arial" panose="020B0604020202020204" pitchFamily="34" charset="0"/>
              <a:cs typeface="Arial" panose="020B0604020202020204" pitchFamily="34" charset="0"/>
            </a:endParaRPr>
          </a:p>
        </p:txBody>
      </p:sp>
      <p:cxnSp>
        <p:nvCxnSpPr>
          <p:cNvPr id="3" name="Connettore 2 2"/>
          <p:cNvCxnSpPr/>
          <p:nvPr/>
        </p:nvCxnSpPr>
        <p:spPr>
          <a:xfrm>
            <a:off x="5503594" y="2399528"/>
            <a:ext cx="165686" cy="159155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7050" name="CasellaDiTesto 5"/>
          <p:cNvSpPr txBox="1">
            <a:spLocks noChangeArrowheads="1"/>
          </p:cNvSpPr>
          <p:nvPr/>
        </p:nvSpPr>
        <p:spPr bwMode="auto">
          <a:xfrm>
            <a:off x="5186894" y="1534340"/>
            <a:ext cx="1511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r>
              <a:rPr lang="it-IT" altLang="it-IT" sz="2000" dirty="0" err="1">
                <a:solidFill>
                  <a:srgbClr val="000000"/>
                </a:solidFill>
                <a:latin typeface="Arial" panose="020B0604020202020204" pitchFamily="34" charset="0"/>
                <a:cs typeface="Arial" panose="020B0604020202020204" pitchFamily="34" charset="0"/>
              </a:rPr>
              <a:t>Parallel</a:t>
            </a:r>
            <a:r>
              <a:rPr lang="it-IT" altLang="it-IT" sz="2000" dirty="0">
                <a:solidFill>
                  <a:srgbClr val="000000"/>
                </a:solidFill>
                <a:latin typeface="Arial" panose="020B0604020202020204" pitchFamily="34" charset="0"/>
                <a:cs typeface="Arial" panose="020B0604020202020204" pitchFamily="34" charset="0"/>
              </a:rPr>
              <a:t> </a:t>
            </a:r>
            <a:r>
              <a:rPr lang="it-IT" altLang="it-IT" sz="2000" dirty="0" err="1">
                <a:solidFill>
                  <a:srgbClr val="000000"/>
                </a:solidFill>
                <a:latin typeface="Arial" panose="020B0604020202020204" pitchFamily="34" charset="0"/>
                <a:cs typeface="Arial" panose="020B0604020202020204" pitchFamily="34" charset="0"/>
              </a:rPr>
              <a:t>beams</a:t>
            </a:r>
            <a:endParaRPr lang="it-IT" altLang="it-IT" sz="2000" dirty="0">
              <a:solidFill>
                <a:srgbClr val="000000"/>
              </a:solidFill>
              <a:latin typeface="Arial" panose="020B0604020202020204" pitchFamily="34" charset="0"/>
              <a:cs typeface="Arial" panose="020B0604020202020204" pitchFamily="34" charset="0"/>
            </a:endParaRPr>
          </a:p>
        </p:txBody>
      </p:sp>
      <p:pic>
        <p:nvPicPr>
          <p:cNvPr id="9" name="Immagine 8"/>
          <p:cNvPicPr>
            <a:picLocks noChangeAspect="1"/>
          </p:cNvPicPr>
          <p:nvPr/>
        </p:nvPicPr>
        <p:blipFill>
          <a:blip r:embed="rId3"/>
          <a:stretch>
            <a:fillRect/>
          </a:stretch>
        </p:blipFill>
        <p:spPr>
          <a:xfrm>
            <a:off x="5503594" y="4088603"/>
            <a:ext cx="438950" cy="445047"/>
          </a:xfrm>
          <a:prstGeom prst="rect">
            <a:avLst/>
          </a:prstGeom>
        </p:spPr>
      </p:pic>
    </p:spTree>
    <p:extLst>
      <p:ext uri="{BB962C8B-B14F-4D97-AF65-F5344CB8AC3E}">
        <p14:creationId xmlns:p14="http://schemas.microsoft.com/office/powerpoint/2010/main" val="117151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o 11"/>
          <p:cNvGrpSpPr/>
          <p:nvPr/>
        </p:nvGrpSpPr>
        <p:grpSpPr>
          <a:xfrm>
            <a:off x="486785" y="1667107"/>
            <a:ext cx="4114799" cy="2123420"/>
            <a:chOff x="561110" y="973070"/>
            <a:chExt cx="4114799" cy="2123420"/>
          </a:xfrm>
        </p:grpSpPr>
        <p:sp>
          <p:nvSpPr>
            <p:cNvPr id="2" name="Ovale 1"/>
            <p:cNvSpPr/>
            <p:nvPr/>
          </p:nvSpPr>
          <p:spPr>
            <a:xfrm>
              <a:off x="561110" y="1631372"/>
              <a:ext cx="1693718" cy="146511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Ovale 2"/>
            <p:cNvSpPr/>
            <p:nvPr/>
          </p:nvSpPr>
          <p:spPr>
            <a:xfrm>
              <a:off x="2982191" y="1631372"/>
              <a:ext cx="1693718" cy="146511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ccia bidirezionale orizzontale 3"/>
            <p:cNvSpPr/>
            <p:nvPr/>
          </p:nvSpPr>
          <p:spPr>
            <a:xfrm>
              <a:off x="2254828" y="1631372"/>
              <a:ext cx="727363" cy="36368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1914525" y="973070"/>
              <a:ext cx="1428750" cy="523220"/>
            </a:xfrm>
            <a:prstGeom prst="rect">
              <a:avLst/>
            </a:prstGeom>
            <a:noFill/>
          </p:spPr>
          <p:txBody>
            <a:bodyPr wrap="square" rtlCol="0">
              <a:spAutoFit/>
            </a:bodyPr>
            <a:lstStyle/>
            <a:p>
              <a:pPr algn="ctr"/>
              <a:r>
                <a:rPr lang="it-IT" sz="2800" dirty="0" smtClean="0">
                  <a:solidFill>
                    <a:srgbClr val="007E39"/>
                  </a:solidFill>
                  <a:latin typeface="Arial" panose="020B0604020202020204" pitchFamily="34" charset="0"/>
                  <a:cs typeface="Arial" panose="020B0604020202020204" pitchFamily="34" charset="0"/>
                </a:rPr>
                <a:t>0.1 mm</a:t>
              </a:r>
              <a:endParaRPr lang="it-IT" sz="2800" dirty="0">
                <a:solidFill>
                  <a:srgbClr val="007E39"/>
                </a:solidFill>
                <a:latin typeface="Arial" panose="020B0604020202020204" pitchFamily="34" charset="0"/>
                <a:cs typeface="Arial" panose="020B0604020202020204" pitchFamily="34" charset="0"/>
              </a:endParaRPr>
            </a:p>
          </p:txBody>
        </p:sp>
      </p:grpSp>
      <p:sp>
        <p:nvSpPr>
          <p:cNvPr id="6" name="CasellaDiTesto 5"/>
          <p:cNvSpPr txBox="1"/>
          <p:nvPr/>
        </p:nvSpPr>
        <p:spPr>
          <a:xfrm>
            <a:off x="632257" y="5332040"/>
            <a:ext cx="3096491" cy="461665"/>
          </a:xfrm>
          <a:prstGeom prst="rect">
            <a:avLst/>
          </a:prstGeom>
          <a:noFill/>
        </p:spPr>
        <p:txBody>
          <a:bodyPr wrap="square" rtlCol="0">
            <a:spAutoFit/>
          </a:bodyPr>
          <a:lstStyle/>
          <a:p>
            <a:r>
              <a:rPr lang="it-IT" sz="2400" dirty="0" err="1" smtClean="0">
                <a:latin typeface="Arial" panose="020B0604020202020204" pitchFamily="34" charset="0"/>
                <a:cs typeface="Arial" panose="020B0604020202020204" pitchFamily="34" charset="0"/>
              </a:rPr>
              <a:t>If</a:t>
            </a:r>
            <a:r>
              <a:rPr lang="it-IT" sz="2400" dirty="0" smtClean="0">
                <a:latin typeface="Arial" panose="020B0604020202020204" pitchFamily="34" charset="0"/>
                <a:cs typeface="Arial" panose="020B0604020202020204" pitchFamily="34" charset="0"/>
              </a:rPr>
              <a:t> </a:t>
            </a:r>
            <a:r>
              <a:rPr lang="it-IT" sz="2400" dirty="0" err="1" smtClean="0">
                <a:latin typeface="Arial" panose="020B0604020202020204" pitchFamily="34" charset="0"/>
                <a:cs typeface="Arial" panose="020B0604020202020204" pitchFamily="34" charset="0"/>
              </a:rPr>
              <a:t>closer</a:t>
            </a:r>
            <a:r>
              <a:rPr lang="it-IT" sz="2400" dirty="0" smtClean="0">
                <a:latin typeface="Arial" panose="020B0604020202020204" pitchFamily="34" charset="0"/>
                <a:cs typeface="Arial" panose="020B0604020202020204" pitchFamily="34" charset="0"/>
              </a:rPr>
              <a:t> </a:t>
            </a:r>
            <a:r>
              <a:rPr lang="it-IT" sz="2400" dirty="0" err="1" smtClean="0">
                <a:latin typeface="Arial" panose="020B0604020202020204" pitchFamily="34" charset="0"/>
                <a:cs typeface="Arial" panose="020B0604020202020204" pitchFamily="34" charset="0"/>
              </a:rPr>
              <a:t>than</a:t>
            </a:r>
            <a:r>
              <a:rPr lang="it-IT" sz="2400" dirty="0" smtClean="0">
                <a:latin typeface="Arial" panose="020B0604020202020204" pitchFamily="34" charset="0"/>
                <a:cs typeface="Arial" panose="020B0604020202020204" pitchFamily="34" charset="0"/>
              </a:rPr>
              <a:t> 0.1 mm </a:t>
            </a:r>
            <a:endParaRPr lang="it-IT" sz="2400" dirty="0">
              <a:latin typeface="Arial" panose="020B0604020202020204" pitchFamily="34" charset="0"/>
              <a:cs typeface="Arial" panose="020B0604020202020204" pitchFamily="34" charset="0"/>
            </a:endParaRPr>
          </a:p>
        </p:txBody>
      </p:sp>
      <p:grpSp>
        <p:nvGrpSpPr>
          <p:cNvPr id="13" name="Gruppo 12"/>
          <p:cNvGrpSpPr/>
          <p:nvPr/>
        </p:nvGrpSpPr>
        <p:grpSpPr>
          <a:xfrm>
            <a:off x="4075835" y="4785036"/>
            <a:ext cx="4202542" cy="1472546"/>
            <a:chOff x="4065444" y="4265491"/>
            <a:chExt cx="4202542" cy="1472546"/>
          </a:xfrm>
        </p:grpSpPr>
        <p:sp>
          <p:nvSpPr>
            <p:cNvPr id="7" name="Ovale 6"/>
            <p:cNvSpPr/>
            <p:nvPr/>
          </p:nvSpPr>
          <p:spPr>
            <a:xfrm>
              <a:off x="5309755" y="4272919"/>
              <a:ext cx="1693718" cy="146511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p:nvPr/>
          </p:nvSpPr>
          <p:spPr>
            <a:xfrm>
              <a:off x="6574268" y="4265491"/>
              <a:ext cx="1693718" cy="146511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6156615" y="4269205"/>
              <a:ext cx="1314450" cy="14651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destra 9"/>
            <p:cNvSpPr/>
            <p:nvPr/>
          </p:nvSpPr>
          <p:spPr>
            <a:xfrm>
              <a:off x="4065444" y="4891907"/>
              <a:ext cx="670215" cy="363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1" name="Rettangolo 10"/>
          <p:cNvSpPr/>
          <p:nvPr/>
        </p:nvSpPr>
        <p:spPr>
          <a:xfrm>
            <a:off x="2618509" y="92193"/>
            <a:ext cx="3966150" cy="584775"/>
          </a:xfrm>
          <a:prstGeom prst="rect">
            <a:avLst/>
          </a:prstGeom>
        </p:spPr>
        <p:txBody>
          <a:bodyPr wrap="none">
            <a:spAutoFit/>
          </a:bodyPr>
          <a:lstStyle/>
          <a:p>
            <a:pPr fontAlgn="base">
              <a:spcBef>
                <a:spcPct val="50000"/>
              </a:spcBef>
              <a:spcAft>
                <a:spcPct val="0"/>
              </a:spcAft>
              <a:buFontTx/>
              <a:buNone/>
            </a:pPr>
            <a:r>
              <a:rPr lang="it-IT" altLang="it-IT" sz="3200" dirty="0" smtClean="0">
                <a:solidFill>
                  <a:srgbClr val="000000"/>
                </a:solidFill>
                <a:latin typeface="Arial" panose="020B0604020202020204" pitchFamily="34" charset="0"/>
                <a:cs typeface="Arial" panose="020B0604020202020204" pitchFamily="34" charset="0"/>
              </a:rPr>
              <a:t>Resolution of eyes</a:t>
            </a:r>
            <a:r>
              <a:rPr lang="it-IT" altLang="it-IT" sz="3200" dirty="0">
                <a:solidFill>
                  <a:srgbClr val="000000"/>
                </a:solidFill>
                <a:latin typeface="Arial" panose="020B0604020202020204" pitchFamily="34" charset="0"/>
                <a:cs typeface="Arial" panose="020B0604020202020204" pitchFamily="34" charset="0"/>
              </a:rPr>
              <a:t>…</a:t>
            </a:r>
          </a:p>
        </p:txBody>
      </p:sp>
      <p:sp>
        <p:nvSpPr>
          <p:cNvPr id="15" name="Rettangolo 14"/>
          <p:cNvSpPr/>
          <p:nvPr/>
        </p:nvSpPr>
        <p:spPr>
          <a:xfrm>
            <a:off x="1902021" y="1210431"/>
            <a:ext cx="1284326" cy="496996"/>
          </a:xfrm>
          <a:prstGeom prst="rect">
            <a:avLst/>
          </a:prstGeom>
        </p:spPr>
        <p:txBody>
          <a:bodyPr wrap="none">
            <a:spAutoFit/>
          </a:bodyPr>
          <a:lstStyle/>
          <a:p>
            <a:pPr lvl="0" fontAlgn="base">
              <a:lnSpc>
                <a:spcPct val="150000"/>
              </a:lnSpc>
              <a:spcBef>
                <a:spcPct val="0"/>
              </a:spcBef>
              <a:spcAft>
                <a:spcPct val="0"/>
              </a:spcAft>
            </a:pPr>
            <a:r>
              <a:rPr lang="en-US" altLang="zh-CN" sz="2000" dirty="0">
                <a:solidFill>
                  <a:srgbClr val="007E39"/>
                </a:solidFill>
                <a:latin typeface="Arial" panose="020B0604020202020204" pitchFamily="34" charset="0"/>
                <a:ea typeface="宋体" panose="02010600030101010101" pitchFamily="2" charset="-122"/>
                <a:cs typeface="Arial" panose="020B0604020202020204" pitchFamily="34" charset="0"/>
              </a:rPr>
              <a:t>(100  µm)</a:t>
            </a:r>
          </a:p>
        </p:txBody>
      </p:sp>
    </p:spTree>
    <p:extLst>
      <p:ext uri="{BB962C8B-B14F-4D97-AF65-F5344CB8AC3E}">
        <p14:creationId xmlns:p14="http://schemas.microsoft.com/office/powerpoint/2010/main" val="3530967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Text Box 4"/>
          <p:cNvSpPr txBox="1">
            <a:spLocks noChangeArrowheads="1"/>
          </p:cNvSpPr>
          <p:nvPr/>
        </p:nvSpPr>
        <p:spPr bwMode="auto">
          <a:xfrm>
            <a:off x="1331640" y="2348880"/>
            <a:ext cx="6192688"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FontTx/>
              <a:buNone/>
            </a:pPr>
            <a:r>
              <a:rPr lang="it-IT" altLang="it-IT" sz="5400" dirty="0">
                <a:solidFill>
                  <a:srgbClr val="000000"/>
                </a:solidFill>
                <a:latin typeface="Arial" panose="020B0604020202020204" pitchFamily="34" charset="0"/>
                <a:cs typeface="Arial" panose="020B0604020202020204" pitchFamily="34" charset="0"/>
              </a:rPr>
              <a:t>HOW </a:t>
            </a:r>
            <a:r>
              <a:rPr lang="it-IT" altLang="it-IT" sz="5400" dirty="0" smtClean="0">
                <a:solidFill>
                  <a:srgbClr val="000000"/>
                </a:solidFill>
                <a:latin typeface="Arial" panose="020B0604020202020204" pitchFamily="34" charset="0"/>
                <a:cs typeface="Arial" panose="020B0604020202020204" pitchFamily="34" charset="0"/>
              </a:rPr>
              <a:t>IMAGES ARE FORMED</a:t>
            </a:r>
          </a:p>
          <a:p>
            <a:pPr algn="ctr" fontAlgn="base">
              <a:spcBef>
                <a:spcPct val="50000"/>
              </a:spcBef>
              <a:spcAft>
                <a:spcPct val="0"/>
              </a:spcAft>
              <a:buFontTx/>
              <a:buNone/>
            </a:pPr>
            <a:endParaRPr lang="it-IT" altLang="it-IT" sz="5400" dirty="0">
              <a:solidFill>
                <a:srgbClr val="000000"/>
              </a:solidFill>
              <a:latin typeface="Arial" panose="020B0604020202020204" pitchFamily="34" charset="0"/>
              <a:cs typeface="Arial" panose="020B0604020202020204" pitchFamily="34" charset="0"/>
            </a:endParaRPr>
          </a:p>
          <a:p>
            <a:pPr algn="ctr" fontAlgn="base">
              <a:spcBef>
                <a:spcPct val="50000"/>
              </a:spcBef>
              <a:spcAft>
                <a:spcPct val="0"/>
              </a:spcAft>
              <a:buFontTx/>
              <a:buNone/>
            </a:pPr>
            <a:r>
              <a:rPr lang="it-IT" altLang="it-IT" sz="1400" dirty="0">
                <a:solidFill>
                  <a:srgbClr val="000000"/>
                </a:solidFill>
                <a:latin typeface="Arial" panose="020B0604020202020204" pitchFamily="34" charset="0"/>
                <a:cs typeface="Arial" panose="020B0604020202020204" pitchFamily="34" charset="0"/>
              </a:rPr>
              <a:t>https://</a:t>
            </a:r>
            <a:r>
              <a:rPr lang="it-IT" altLang="it-IT" sz="1400" dirty="0" smtClean="0">
                <a:solidFill>
                  <a:srgbClr val="000000"/>
                </a:solidFill>
                <a:latin typeface="Arial" panose="020B0604020202020204" pitchFamily="34" charset="0"/>
                <a:cs typeface="Arial" panose="020B0604020202020204" pitchFamily="34" charset="0"/>
              </a:rPr>
              <a:t>micro.magnet.fsu.edu/primer/anatomy/image.html</a:t>
            </a:r>
          </a:p>
          <a:p>
            <a:pPr algn="ctr" fontAlgn="base">
              <a:spcBef>
                <a:spcPct val="50000"/>
              </a:spcBef>
              <a:spcAft>
                <a:spcPct val="0"/>
              </a:spcAft>
              <a:buFontTx/>
              <a:buNone/>
            </a:pPr>
            <a:endParaRPr lang="it-IT" altLang="it-IT" sz="1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97271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497989" y="1264196"/>
            <a:ext cx="8401050" cy="373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41427">
            <a:spAutoFit/>
          </a:bodyPr>
          <a:lstStyle>
            <a:lvl1pPr defTabSz="828675" eaLnBrk="0" hangingPunct="0">
              <a:defRPr sz="1200">
                <a:solidFill>
                  <a:schemeClr val="tx1"/>
                </a:solidFill>
                <a:latin typeface="Times New Roman" panose="02020603050405020304" pitchFamily="18" charset="0"/>
              </a:defRPr>
            </a:lvl1pPr>
            <a:lvl2pPr marL="673100" indent="-258763" defTabSz="828675" eaLnBrk="0" hangingPunct="0">
              <a:defRPr sz="1200">
                <a:solidFill>
                  <a:schemeClr val="tx1"/>
                </a:solidFill>
                <a:latin typeface="Times New Roman" panose="02020603050405020304" pitchFamily="18" charset="0"/>
              </a:defRPr>
            </a:lvl2pPr>
            <a:lvl3pPr marL="1035050" indent="-206375" defTabSz="828675" eaLnBrk="0" hangingPunct="0">
              <a:defRPr sz="1200">
                <a:solidFill>
                  <a:schemeClr val="tx1"/>
                </a:solidFill>
                <a:latin typeface="Times New Roman" panose="02020603050405020304" pitchFamily="18" charset="0"/>
              </a:defRPr>
            </a:lvl3pPr>
            <a:lvl4pPr marL="1449388" indent="-206375" defTabSz="828675" eaLnBrk="0" hangingPunct="0">
              <a:defRPr sz="1200">
                <a:solidFill>
                  <a:schemeClr val="tx1"/>
                </a:solidFill>
                <a:latin typeface="Times New Roman" panose="02020603050405020304" pitchFamily="18" charset="0"/>
              </a:defRPr>
            </a:lvl4pPr>
            <a:lvl5pPr marL="1863725" indent="-206375" defTabSz="828675" eaLnBrk="0" hangingPunct="0">
              <a:defRPr sz="1200">
                <a:solidFill>
                  <a:schemeClr val="tx1"/>
                </a:solidFill>
                <a:latin typeface="Times New Roman" panose="02020603050405020304" pitchFamily="18" charset="0"/>
              </a:defRPr>
            </a:lvl5pPr>
            <a:lvl6pPr marL="2320925" indent="-206375" defTabSz="828675" eaLnBrk="0" fontAlgn="base" hangingPunct="0">
              <a:spcBef>
                <a:spcPct val="0"/>
              </a:spcBef>
              <a:spcAft>
                <a:spcPct val="0"/>
              </a:spcAft>
              <a:defRPr sz="1200">
                <a:solidFill>
                  <a:schemeClr val="tx1"/>
                </a:solidFill>
                <a:latin typeface="Times New Roman" panose="02020603050405020304" pitchFamily="18" charset="0"/>
              </a:defRPr>
            </a:lvl6pPr>
            <a:lvl7pPr marL="2778125" indent="-206375" defTabSz="828675" eaLnBrk="0" fontAlgn="base" hangingPunct="0">
              <a:spcBef>
                <a:spcPct val="0"/>
              </a:spcBef>
              <a:spcAft>
                <a:spcPct val="0"/>
              </a:spcAft>
              <a:defRPr sz="1200">
                <a:solidFill>
                  <a:schemeClr val="tx1"/>
                </a:solidFill>
                <a:latin typeface="Times New Roman" panose="02020603050405020304" pitchFamily="18" charset="0"/>
              </a:defRPr>
            </a:lvl7pPr>
            <a:lvl8pPr marL="3235325" indent="-206375" defTabSz="828675" eaLnBrk="0" fontAlgn="base" hangingPunct="0">
              <a:spcBef>
                <a:spcPct val="0"/>
              </a:spcBef>
              <a:spcAft>
                <a:spcPct val="0"/>
              </a:spcAft>
              <a:defRPr sz="1200">
                <a:solidFill>
                  <a:schemeClr val="tx1"/>
                </a:solidFill>
                <a:latin typeface="Times New Roman" panose="02020603050405020304" pitchFamily="18" charset="0"/>
              </a:defRPr>
            </a:lvl8pPr>
            <a:lvl9pPr marL="3692525" indent="-206375" defTabSz="828675" eaLnBrk="0" fontAlgn="base" hangingPunct="0">
              <a:spcBef>
                <a:spcPct val="0"/>
              </a:spcBef>
              <a:spcAft>
                <a:spcPct val="0"/>
              </a:spcAft>
              <a:defRPr sz="1200">
                <a:solidFill>
                  <a:schemeClr val="tx1"/>
                </a:solidFill>
                <a:latin typeface="Times New Roman" panose="02020603050405020304" pitchFamily="18" charset="0"/>
              </a:defRPr>
            </a:lvl9pPr>
          </a:lstStyle>
          <a:p>
            <a:pPr eaLnBrk="1" fontAlgn="base" hangingPunct="1">
              <a:lnSpc>
                <a:spcPct val="110000"/>
              </a:lnSpc>
              <a:spcBef>
                <a:spcPct val="0"/>
              </a:spcBef>
              <a:spcAft>
                <a:spcPct val="0"/>
              </a:spcAft>
              <a:buFontTx/>
              <a:buChar char="•"/>
              <a:defRPr/>
            </a:pPr>
            <a:r>
              <a:rPr lang="en-US" sz="2800" dirty="0" smtClean="0">
                <a:solidFill>
                  <a:srgbClr val="0000FF"/>
                </a:solidFill>
                <a:latin typeface="Comic Sans MS" panose="030F0702030302020204" pitchFamily="66" charset="0"/>
                <a:ea typeface="宋体" panose="02010600030101010101" pitchFamily="2" charset="-122"/>
                <a:cs typeface="Times New Roman" panose="02020603050405020304" pitchFamily="18" charset="0"/>
              </a:rPr>
              <a:t> </a:t>
            </a:r>
            <a:r>
              <a:rPr lang="en-US" sz="2800" dirty="0" smtClean="0">
                <a:solidFill>
                  <a:srgbClr val="0000FF"/>
                </a:solidFill>
                <a:latin typeface="Arial" panose="020B0604020202020204" pitchFamily="34" charset="0"/>
                <a:ea typeface="宋体" panose="02010600030101010101" pitchFamily="2" charset="-122"/>
                <a:cs typeface="Arial" panose="020B0604020202020204" pitchFamily="34" charset="0"/>
              </a:rPr>
              <a:t>Rays </a:t>
            </a:r>
            <a:r>
              <a:rPr lang="en-US" sz="2800" dirty="0">
                <a:solidFill>
                  <a:srgbClr val="0000FF"/>
                </a:solidFill>
                <a:latin typeface="Arial" panose="020B0604020202020204" pitchFamily="34" charset="0"/>
                <a:ea typeface="宋体" panose="02010600030101010101" pitchFamily="2" charset="-122"/>
                <a:cs typeface="Arial" panose="020B0604020202020204" pitchFamily="34" charset="0"/>
              </a:rPr>
              <a:t>of light </a:t>
            </a:r>
            <a:r>
              <a:rPr lang="en-US" sz="2800" dirty="0">
                <a:solidFill>
                  <a:srgbClr val="000000"/>
                </a:solidFill>
                <a:latin typeface="Arial" panose="020B0604020202020204" pitchFamily="34" charset="0"/>
                <a:ea typeface="宋体" panose="02010600030101010101" pitchFamily="2" charset="-122"/>
                <a:cs typeface="Arial" panose="020B0604020202020204" pitchFamily="34" charset="0"/>
              </a:rPr>
              <a:t>coming from the light </a:t>
            </a:r>
            <a:r>
              <a:rPr lang="en-US" sz="2800" dirty="0" smtClean="0">
                <a:solidFill>
                  <a:srgbClr val="000000"/>
                </a:solidFill>
                <a:latin typeface="Arial" panose="020B0604020202020204" pitchFamily="34" charset="0"/>
                <a:ea typeface="宋体" panose="02010600030101010101" pitchFamily="2" charset="-122"/>
                <a:cs typeface="Arial" panose="020B0604020202020204" pitchFamily="34" charset="0"/>
              </a:rPr>
              <a:t>source </a:t>
            </a:r>
            <a:r>
              <a:rPr lang="en-US" sz="2800" dirty="0" smtClean="0">
                <a:solidFill>
                  <a:srgbClr val="0000FF"/>
                </a:solidFill>
                <a:latin typeface="Arial" panose="020B0604020202020204" pitchFamily="34" charset="0"/>
                <a:ea typeface="宋体" panose="02010600030101010101" pitchFamily="2" charset="-122"/>
                <a:cs typeface="Arial" panose="020B0604020202020204" pitchFamily="34" charset="0"/>
              </a:rPr>
              <a:t>are </a:t>
            </a:r>
            <a:r>
              <a:rPr lang="en-US" sz="2800" dirty="0">
                <a:solidFill>
                  <a:srgbClr val="0000FF"/>
                </a:solidFill>
                <a:latin typeface="Arial" panose="020B0604020202020204" pitchFamily="34" charset="0"/>
                <a:ea typeface="宋体" panose="02010600030101010101" pitchFamily="2" charset="-122"/>
                <a:cs typeface="Arial" panose="020B0604020202020204" pitchFamily="34" charset="0"/>
              </a:rPr>
              <a:t>focused on the sample</a:t>
            </a:r>
            <a:r>
              <a:rPr lang="en-US" sz="2800" dirty="0">
                <a:solidFill>
                  <a:srgbClr val="000000"/>
                </a:solidFill>
                <a:latin typeface="Arial" panose="020B0604020202020204" pitchFamily="34" charset="0"/>
                <a:ea typeface="宋体" panose="02010600030101010101" pitchFamily="2" charset="-122"/>
                <a:cs typeface="Arial" panose="020B0604020202020204" pitchFamily="34" charset="0"/>
              </a:rPr>
              <a:t> by means of a </a:t>
            </a:r>
            <a:r>
              <a:rPr lang="en-US" sz="2800" dirty="0" smtClean="0">
                <a:solidFill>
                  <a:srgbClr val="0000FF"/>
                </a:solidFill>
                <a:latin typeface="Arial" panose="020B0604020202020204" pitchFamily="34" charset="0"/>
                <a:ea typeface="宋体" panose="02010600030101010101" pitchFamily="2" charset="-122"/>
                <a:cs typeface="Arial" panose="020B0604020202020204" pitchFamily="34" charset="0"/>
              </a:rPr>
              <a:t>condenser</a:t>
            </a:r>
            <a:endParaRPr lang="en-US" altLang="zh-CN" sz="2800" dirty="0">
              <a:solidFill>
                <a:srgbClr val="0000FF"/>
              </a:solidFill>
              <a:latin typeface="Arial" panose="020B0604020202020204" pitchFamily="34" charset="0"/>
              <a:ea typeface="宋体" panose="02010600030101010101" pitchFamily="2" charset="-122"/>
              <a:cs typeface="Arial" panose="020B0604020202020204" pitchFamily="34" charset="0"/>
            </a:endParaRPr>
          </a:p>
          <a:p>
            <a:pPr eaLnBrk="1" fontAlgn="base" hangingPunct="1">
              <a:lnSpc>
                <a:spcPct val="110000"/>
              </a:lnSpc>
              <a:spcBef>
                <a:spcPct val="0"/>
              </a:spcBef>
              <a:spcAft>
                <a:spcPct val="0"/>
              </a:spcAft>
              <a:buFontTx/>
              <a:buChar char="•"/>
              <a:defRPr/>
            </a:pPr>
            <a:endParaRPr lang="en-US" altLang="zh-CN" sz="2800" dirty="0" smtClean="0">
              <a:solidFill>
                <a:srgbClr val="000000"/>
              </a:solidFill>
              <a:latin typeface="Arial" panose="020B0604020202020204" pitchFamily="34" charset="0"/>
              <a:ea typeface="宋体" panose="02010600030101010101" pitchFamily="2" charset="-122"/>
              <a:cs typeface="Arial" panose="020B0604020202020204" pitchFamily="34" charset="0"/>
            </a:endParaRPr>
          </a:p>
          <a:p>
            <a:pPr eaLnBrk="1" fontAlgn="base" hangingPunct="1">
              <a:lnSpc>
                <a:spcPct val="110000"/>
              </a:lnSpc>
              <a:spcBef>
                <a:spcPct val="0"/>
              </a:spcBef>
              <a:spcAft>
                <a:spcPct val="0"/>
              </a:spcAft>
              <a:defRPr/>
            </a:pPr>
            <a:endParaRPr lang="en-US" altLang="zh-CN" sz="2800" dirty="0" smtClean="0">
              <a:solidFill>
                <a:srgbClr val="000000"/>
              </a:solidFill>
              <a:latin typeface="Arial" panose="020B0604020202020204" pitchFamily="34" charset="0"/>
              <a:ea typeface="宋体" panose="02010600030101010101" pitchFamily="2" charset="-122"/>
              <a:cs typeface="Arial" panose="020B0604020202020204" pitchFamily="34" charset="0"/>
            </a:endParaRPr>
          </a:p>
          <a:p>
            <a:pPr eaLnBrk="1" fontAlgn="base" hangingPunct="1">
              <a:lnSpc>
                <a:spcPct val="110000"/>
              </a:lnSpc>
              <a:spcBef>
                <a:spcPct val="0"/>
              </a:spcBef>
              <a:spcAft>
                <a:spcPct val="0"/>
              </a:spcAft>
              <a:buFontTx/>
              <a:buChar char="•"/>
              <a:defRPr/>
            </a:pPr>
            <a:r>
              <a:rPr lang="en-US" sz="2800" dirty="0" smtClean="0">
                <a:solidFill>
                  <a:srgbClr val="000000"/>
                </a:solidFill>
                <a:latin typeface="Arial" panose="020B0604020202020204" pitchFamily="34" charset="0"/>
                <a:ea typeface="宋体" panose="02010600030101010101" pitchFamily="2" charset="-122"/>
                <a:cs typeface="Arial" panose="020B0604020202020204" pitchFamily="34" charset="0"/>
              </a:rPr>
              <a:t> After </a:t>
            </a:r>
            <a:r>
              <a:rPr lang="en-US" sz="2800" dirty="0">
                <a:solidFill>
                  <a:srgbClr val="000000"/>
                </a:solidFill>
                <a:latin typeface="Arial" panose="020B0604020202020204" pitchFamily="34" charset="0"/>
                <a:ea typeface="宋体" panose="02010600030101010101" pitchFamily="2" charset="-122"/>
                <a:cs typeface="Arial" panose="020B0604020202020204" pitchFamily="34" charset="0"/>
              </a:rPr>
              <a:t>passing through the sample, the rays form a </a:t>
            </a:r>
            <a:r>
              <a:rPr lang="en-US" sz="2800" dirty="0">
                <a:solidFill>
                  <a:srgbClr val="9900CC"/>
                </a:solidFill>
                <a:latin typeface="Arial" panose="020B0604020202020204" pitchFamily="34" charset="0"/>
                <a:ea typeface="宋体" panose="02010600030101010101" pitchFamily="2" charset="-122"/>
                <a:cs typeface="Arial" panose="020B0604020202020204" pitchFamily="34" charset="0"/>
              </a:rPr>
              <a:t>magnified image </a:t>
            </a:r>
            <a:r>
              <a:rPr lang="en-US" sz="2800" dirty="0">
                <a:solidFill>
                  <a:srgbClr val="000000"/>
                </a:solidFill>
                <a:latin typeface="Arial" panose="020B0604020202020204" pitchFamily="34" charset="0"/>
                <a:ea typeface="宋体" panose="02010600030101010101" pitchFamily="2" charset="-122"/>
                <a:cs typeface="Arial" panose="020B0604020202020204" pitchFamily="34" charset="0"/>
              </a:rPr>
              <a:t>by means of </a:t>
            </a:r>
            <a:r>
              <a:rPr lang="en-US" sz="2800" dirty="0" smtClean="0">
                <a:solidFill>
                  <a:srgbClr val="000000"/>
                </a:solidFill>
                <a:latin typeface="Arial" panose="020B0604020202020204" pitchFamily="34" charset="0"/>
                <a:ea typeface="宋体" panose="02010600030101010101" pitchFamily="2" charset="-122"/>
                <a:cs typeface="Arial" panose="020B0604020202020204" pitchFamily="34" charset="0"/>
              </a:rPr>
              <a:t>the system of </a:t>
            </a:r>
            <a:r>
              <a:rPr lang="en-US" sz="2800" dirty="0">
                <a:solidFill>
                  <a:srgbClr val="000000"/>
                </a:solidFill>
                <a:latin typeface="Arial" panose="020B0604020202020204" pitchFamily="34" charset="0"/>
                <a:ea typeface="宋体" panose="02010600030101010101" pitchFamily="2" charset="-122"/>
                <a:cs typeface="Arial" panose="020B0604020202020204" pitchFamily="34" charset="0"/>
              </a:rPr>
              <a:t>lenses </a:t>
            </a:r>
            <a:r>
              <a:rPr lang="en-US" sz="2800" dirty="0" err="1" smtClean="0">
                <a:solidFill>
                  <a:srgbClr val="9900CC"/>
                </a:solidFill>
                <a:latin typeface="Arial" panose="020B0604020202020204" pitchFamily="34" charset="0"/>
                <a:ea typeface="宋体" panose="02010600030101010101" pitchFamily="2" charset="-122"/>
                <a:cs typeface="Arial" panose="020B0604020202020204" pitchFamily="34" charset="0"/>
              </a:rPr>
              <a:t>objective</a:t>
            </a:r>
            <a:r>
              <a:rPr lang="en-US" sz="2800" dirty="0" err="1" smtClean="0">
                <a:solidFill>
                  <a:srgbClr val="000000"/>
                </a:solidFill>
                <a:latin typeface="Arial" panose="020B0604020202020204" pitchFamily="34" charset="0"/>
                <a:ea typeface="宋体" panose="02010600030101010101" pitchFamily="2" charset="-122"/>
                <a:cs typeface="Arial" panose="020B0604020202020204" pitchFamily="34" charset="0"/>
              </a:rPr>
              <a:t>+</a:t>
            </a:r>
            <a:r>
              <a:rPr lang="en-US" sz="2800" dirty="0" err="1" smtClean="0">
                <a:solidFill>
                  <a:srgbClr val="9900CC"/>
                </a:solidFill>
                <a:latin typeface="Arial" panose="020B0604020202020204" pitchFamily="34" charset="0"/>
                <a:ea typeface="宋体" panose="02010600030101010101" pitchFamily="2" charset="-122"/>
                <a:cs typeface="Arial" panose="020B0604020202020204" pitchFamily="34" charset="0"/>
              </a:rPr>
              <a:t>ocular</a:t>
            </a:r>
            <a:r>
              <a:rPr lang="en-US" sz="2800" dirty="0" smtClean="0">
                <a:solidFill>
                  <a:srgbClr val="9900CC"/>
                </a:solidFill>
                <a:latin typeface="Arial" panose="020B0604020202020204" pitchFamily="34" charset="0"/>
                <a:ea typeface="宋体" panose="02010600030101010101" pitchFamily="2" charset="-122"/>
                <a:cs typeface="Arial" panose="020B0604020202020204" pitchFamily="34" charset="0"/>
              </a:rPr>
              <a:t> </a:t>
            </a:r>
            <a:r>
              <a:rPr lang="en-US" sz="2800" dirty="0">
                <a:solidFill>
                  <a:srgbClr val="9900CC"/>
                </a:solidFill>
                <a:latin typeface="Arial" panose="020B0604020202020204" pitchFamily="34" charset="0"/>
                <a:ea typeface="宋体" panose="02010600030101010101" pitchFamily="2" charset="-122"/>
                <a:cs typeface="Arial" panose="020B0604020202020204" pitchFamily="34" charset="0"/>
              </a:rPr>
              <a:t>(eyepiece</a:t>
            </a:r>
            <a:r>
              <a:rPr lang="en-US" sz="2800" dirty="0" smtClean="0">
                <a:solidFill>
                  <a:srgbClr val="9900CC"/>
                </a:solidFill>
                <a:latin typeface="Arial" panose="020B0604020202020204" pitchFamily="34" charset="0"/>
                <a:ea typeface="宋体" panose="02010600030101010101" pitchFamily="2" charset="-122"/>
                <a:cs typeface="Arial" panose="020B0604020202020204" pitchFamily="34" charset="0"/>
              </a:rPr>
              <a:t>)</a:t>
            </a:r>
            <a:endParaRPr lang="en-US" altLang="zh-CN" sz="28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eaLnBrk="1" fontAlgn="base" hangingPunct="1">
              <a:lnSpc>
                <a:spcPct val="110000"/>
              </a:lnSpc>
              <a:spcBef>
                <a:spcPct val="0"/>
              </a:spcBef>
              <a:spcAft>
                <a:spcPct val="0"/>
              </a:spcAft>
              <a:buFontTx/>
              <a:buChar char="•"/>
              <a:defRPr/>
            </a:pPr>
            <a:endParaRPr lang="en-US" altLang="zh-CN" sz="2400" dirty="0" smtClean="0">
              <a:solidFill>
                <a:srgbClr val="000000"/>
              </a:solidFill>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14072153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80082" y="124625"/>
            <a:ext cx="8235108" cy="707886"/>
          </a:xfrm>
          <a:prstGeom prst="rect">
            <a:avLst/>
          </a:prstGeom>
        </p:spPr>
        <p:txBody>
          <a:bodyPr wrap="square">
            <a:spAutoFit/>
          </a:bodyPr>
          <a:lstStyle/>
          <a:p>
            <a:pPr lvl="0" eaLnBrk="0" fontAlgn="base" hangingPunct="0">
              <a:spcBef>
                <a:spcPct val="0"/>
              </a:spcBef>
              <a:spcAft>
                <a:spcPct val="0"/>
              </a:spcAft>
            </a:pPr>
            <a:r>
              <a:rPr lang="en-US" altLang="it-IT" sz="2000" b="1" dirty="0">
                <a:solidFill>
                  <a:srgbClr val="000000"/>
                </a:solidFill>
                <a:latin typeface="Arial" panose="020B0604020202020204" pitchFamily="34" charset="0"/>
                <a:cs typeface="Arial" panose="020B0604020202020204" pitchFamily="34" charset="0"/>
              </a:rPr>
              <a:t>The optical microscope is an arrangement of lenses</a:t>
            </a:r>
            <a:r>
              <a:rPr lang="en-US" altLang="it-IT" sz="2000" dirty="0">
                <a:solidFill>
                  <a:srgbClr val="000000"/>
                </a:solidFill>
                <a:latin typeface="Arial" panose="020B0604020202020204" pitchFamily="34" charset="0"/>
                <a:cs typeface="Arial" panose="020B0604020202020204" pitchFamily="34" charset="0"/>
              </a:rPr>
              <a:t>. </a:t>
            </a:r>
          </a:p>
          <a:p>
            <a:pPr lvl="0" eaLnBrk="0" fontAlgn="base" hangingPunct="0">
              <a:spcBef>
                <a:spcPct val="0"/>
              </a:spcBef>
              <a:spcAft>
                <a:spcPct val="0"/>
              </a:spcAft>
            </a:pPr>
            <a:endParaRPr lang="en-US" altLang="it-IT" sz="2000" dirty="0">
              <a:solidFill>
                <a:srgbClr val="000000"/>
              </a:solidFill>
              <a:latin typeface="Arial" panose="020B0604020202020204" pitchFamily="34" charset="0"/>
              <a:cs typeface="Arial" panose="020B0604020202020204" pitchFamily="34" charset="0"/>
            </a:endParaRPr>
          </a:p>
        </p:txBody>
      </p:sp>
      <p:grpSp>
        <p:nvGrpSpPr>
          <p:cNvPr id="4" name="Gruppo 3"/>
          <p:cNvGrpSpPr/>
          <p:nvPr/>
        </p:nvGrpSpPr>
        <p:grpSpPr>
          <a:xfrm>
            <a:off x="82062" y="1294614"/>
            <a:ext cx="8932984" cy="4334872"/>
            <a:chOff x="0" y="1294614"/>
            <a:chExt cx="9144000" cy="4334872"/>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4614"/>
              <a:ext cx="9144000" cy="4334872"/>
            </a:xfrm>
            <a:prstGeom prst="rect">
              <a:avLst/>
            </a:prstGeom>
          </p:spPr>
        </p:pic>
        <p:sp>
          <p:nvSpPr>
            <p:cNvPr id="2" name="CasellaDiTesto 1"/>
            <p:cNvSpPr txBox="1"/>
            <p:nvPr/>
          </p:nvSpPr>
          <p:spPr>
            <a:xfrm>
              <a:off x="937846" y="2080061"/>
              <a:ext cx="816249" cy="353943"/>
            </a:xfrm>
            <a:prstGeom prst="rect">
              <a:avLst/>
            </a:prstGeom>
            <a:noFill/>
          </p:spPr>
          <p:txBody>
            <a:bodyPr wrap="none" rtlCol="0">
              <a:spAutoFit/>
            </a:bodyPr>
            <a:lstStyle/>
            <a:p>
              <a:r>
                <a:rPr lang="it-IT" sz="1700" dirty="0" err="1" smtClean="0">
                  <a:latin typeface="Arial" panose="020B0604020202020204" pitchFamily="34" charset="0"/>
                  <a:cs typeface="Arial" panose="020B0604020202020204" pitchFamily="34" charset="0"/>
                </a:rPr>
                <a:t>further</a:t>
              </a:r>
              <a:endParaRPr lang="it-IT" sz="17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618293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TextBox 1"/>
          <p:cNvSpPr txBox="1">
            <a:spLocks noChangeArrowheads="1"/>
          </p:cNvSpPr>
          <p:nvPr/>
        </p:nvSpPr>
        <p:spPr bwMode="auto">
          <a:xfrm>
            <a:off x="259868" y="583850"/>
            <a:ext cx="8741496" cy="483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427">
            <a:spAutoFit/>
          </a:bodyPr>
          <a:lstStyle>
            <a:lvl1pPr defTabSz="828675">
              <a:spcBef>
                <a:spcPct val="20000"/>
              </a:spcBef>
              <a:buChar char="•"/>
              <a:tabLst>
                <a:tab pos="403225" algn="l"/>
                <a:tab pos="644525" algn="l"/>
                <a:tab pos="793750" algn="l"/>
                <a:tab pos="989013" algn="l"/>
                <a:tab pos="1001713" algn="l"/>
              </a:tabLst>
              <a:defRPr sz="3200">
                <a:solidFill>
                  <a:schemeClr val="tx1"/>
                </a:solidFill>
                <a:latin typeface="Times New Roman" panose="02020603050405020304" pitchFamily="18" charset="0"/>
              </a:defRPr>
            </a:lvl1pPr>
            <a:lvl2pPr marL="673100" indent="-258763" defTabSz="828675">
              <a:spcBef>
                <a:spcPct val="20000"/>
              </a:spcBef>
              <a:buChar char="–"/>
              <a:tabLst>
                <a:tab pos="403225" algn="l"/>
                <a:tab pos="644525" algn="l"/>
                <a:tab pos="793750" algn="l"/>
                <a:tab pos="989013" algn="l"/>
                <a:tab pos="1001713" algn="l"/>
              </a:tabLst>
              <a:defRPr sz="2800">
                <a:solidFill>
                  <a:schemeClr val="tx1"/>
                </a:solidFill>
                <a:latin typeface="Times New Roman" panose="02020603050405020304" pitchFamily="18" charset="0"/>
              </a:defRPr>
            </a:lvl2pPr>
            <a:lvl3pPr marL="1035050" indent="-206375" defTabSz="828675">
              <a:spcBef>
                <a:spcPct val="20000"/>
              </a:spcBef>
              <a:buChar char="•"/>
              <a:tabLst>
                <a:tab pos="403225" algn="l"/>
                <a:tab pos="644525" algn="l"/>
                <a:tab pos="793750" algn="l"/>
                <a:tab pos="989013" algn="l"/>
                <a:tab pos="1001713" algn="l"/>
              </a:tabLst>
              <a:defRPr sz="2400">
                <a:solidFill>
                  <a:schemeClr val="tx1"/>
                </a:solidFill>
                <a:latin typeface="Times New Roman" panose="02020603050405020304" pitchFamily="18" charset="0"/>
              </a:defRPr>
            </a:lvl3pPr>
            <a:lvl4pPr marL="1449388" indent="-206375" defTabSz="828675">
              <a:spcBef>
                <a:spcPct val="20000"/>
              </a:spcBef>
              <a:buChar char="–"/>
              <a:tabLst>
                <a:tab pos="403225" algn="l"/>
                <a:tab pos="644525" algn="l"/>
                <a:tab pos="793750" algn="l"/>
                <a:tab pos="989013" algn="l"/>
                <a:tab pos="1001713" algn="l"/>
              </a:tabLst>
              <a:defRPr sz="2000">
                <a:solidFill>
                  <a:schemeClr val="tx1"/>
                </a:solidFill>
                <a:latin typeface="Times New Roman" panose="02020603050405020304" pitchFamily="18" charset="0"/>
              </a:defRPr>
            </a:lvl4pPr>
            <a:lvl5pPr marL="1863725" indent="-206375" defTabSz="828675">
              <a:spcBef>
                <a:spcPct val="20000"/>
              </a:spcBef>
              <a:buChar char="»"/>
              <a:tabLst>
                <a:tab pos="403225" algn="l"/>
                <a:tab pos="644525" algn="l"/>
                <a:tab pos="793750" algn="l"/>
                <a:tab pos="989013" algn="l"/>
                <a:tab pos="1001713" algn="l"/>
              </a:tabLst>
              <a:defRPr sz="2000">
                <a:solidFill>
                  <a:schemeClr val="tx1"/>
                </a:solidFill>
                <a:latin typeface="Times New Roman" panose="02020603050405020304" pitchFamily="18" charset="0"/>
              </a:defRPr>
            </a:lvl5pPr>
            <a:lvl6pPr marL="2320925" indent="-206375" defTabSz="828675" eaLnBrk="0" fontAlgn="base" hangingPunct="0">
              <a:spcBef>
                <a:spcPct val="20000"/>
              </a:spcBef>
              <a:spcAft>
                <a:spcPct val="0"/>
              </a:spcAft>
              <a:buChar char="»"/>
              <a:tabLst>
                <a:tab pos="403225" algn="l"/>
                <a:tab pos="644525" algn="l"/>
                <a:tab pos="793750" algn="l"/>
                <a:tab pos="989013" algn="l"/>
                <a:tab pos="1001713" algn="l"/>
              </a:tabLst>
              <a:defRPr sz="2000">
                <a:solidFill>
                  <a:schemeClr val="tx1"/>
                </a:solidFill>
                <a:latin typeface="Times New Roman" panose="02020603050405020304" pitchFamily="18" charset="0"/>
              </a:defRPr>
            </a:lvl6pPr>
            <a:lvl7pPr marL="2778125" indent="-206375" defTabSz="828675" eaLnBrk="0" fontAlgn="base" hangingPunct="0">
              <a:spcBef>
                <a:spcPct val="20000"/>
              </a:spcBef>
              <a:spcAft>
                <a:spcPct val="0"/>
              </a:spcAft>
              <a:buChar char="»"/>
              <a:tabLst>
                <a:tab pos="403225" algn="l"/>
                <a:tab pos="644525" algn="l"/>
                <a:tab pos="793750" algn="l"/>
                <a:tab pos="989013" algn="l"/>
                <a:tab pos="1001713" algn="l"/>
              </a:tabLst>
              <a:defRPr sz="2000">
                <a:solidFill>
                  <a:schemeClr val="tx1"/>
                </a:solidFill>
                <a:latin typeface="Times New Roman" panose="02020603050405020304" pitchFamily="18" charset="0"/>
              </a:defRPr>
            </a:lvl7pPr>
            <a:lvl8pPr marL="3235325" indent="-206375" defTabSz="828675" eaLnBrk="0" fontAlgn="base" hangingPunct="0">
              <a:spcBef>
                <a:spcPct val="20000"/>
              </a:spcBef>
              <a:spcAft>
                <a:spcPct val="0"/>
              </a:spcAft>
              <a:buChar char="»"/>
              <a:tabLst>
                <a:tab pos="403225" algn="l"/>
                <a:tab pos="644525" algn="l"/>
                <a:tab pos="793750" algn="l"/>
                <a:tab pos="989013" algn="l"/>
                <a:tab pos="1001713" algn="l"/>
              </a:tabLst>
              <a:defRPr sz="2000">
                <a:solidFill>
                  <a:schemeClr val="tx1"/>
                </a:solidFill>
                <a:latin typeface="Times New Roman" panose="02020603050405020304" pitchFamily="18" charset="0"/>
              </a:defRPr>
            </a:lvl8pPr>
            <a:lvl9pPr marL="3692525" indent="-206375" defTabSz="828675" eaLnBrk="0" fontAlgn="base" hangingPunct="0">
              <a:spcBef>
                <a:spcPct val="20000"/>
              </a:spcBef>
              <a:spcAft>
                <a:spcPct val="0"/>
              </a:spcAft>
              <a:buChar char="»"/>
              <a:tabLst>
                <a:tab pos="403225" algn="l"/>
                <a:tab pos="644525" algn="l"/>
                <a:tab pos="793750" algn="l"/>
                <a:tab pos="989013" algn="l"/>
                <a:tab pos="1001713" algn="l"/>
              </a:tabLst>
              <a:defRPr sz="2000">
                <a:solidFill>
                  <a:schemeClr val="tx1"/>
                </a:solidFill>
                <a:latin typeface="Times New Roman" panose="02020603050405020304" pitchFamily="18" charset="0"/>
              </a:defRPr>
            </a:lvl9pPr>
          </a:lstStyle>
          <a:p>
            <a:pPr fontAlgn="base">
              <a:lnSpc>
                <a:spcPts val="2350"/>
              </a:lnSpc>
              <a:spcBef>
                <a:spcPct val="0"/>
              </a:spcBef>
              <a:spcAft>
                <a:spcPct val="0"/>
              </a:spcAft>
              <a:buFontTx/>
              <a:buNone/>
              <a:defRPr/>
            </a:pPr>
            <a:r>
              <a:rPr lang="en-US" altLang="zh-CN" sz="2800" dirty="0" smtClean="0">
                <a:solidFill>
                  <a:srgbClr val="000000"/>
                </a:solidFill>
                <a:latin typeface="Arial" panose="020B0604020202020204" pitchFamily="34" charset="0"/>
                <a:ea typeface="宋体" panose="02010600030101010101" pitchFamily="2" charset="-122"/>
                <a:cs typeface="Arial" panose="020B0604020202020204" pitchFamily="34" charset="0"/>
              </a:rPr>
              <a:t>2 optical systems are present in the microscope:</a:t>
            </a:r>
          </a:p>
          <a:p>
            <a:pPr fontAlgn="base">
              <a:lnSpc>
                <a:spcPts val="2350"/>
              </a:lnSpc>
              <a:spcBef>
                <a:spcPct val="0"/>
              </a:spcBef>
              <a:spcAft>
                <a:spcPct val="0"/>
              </a:spcAft>
              <a:buFontTx/>
              <a:buNone/>
              <a:defRPr/>
            </a:pPr>
            <a:endParaRPr lang="en-US" altLang="zh-CN" sz="2400" dirty="0" smtClean="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ts val="900"/>
              </a:lnSpc>
              <a:spcBef>
                <a:spcPct val="0"/>
              </a:spcBef>
              <a:spcAft>
                <a:spcPct val="0"/>
              </a:spcAft>
              <a:buFontTx/>
              <a:buNone/>
              <a:defRPr/>
            </a:pPr>
            <a:endParaRPr lang="en-US" altLang="zh-CN" sz="1600" dirty="0" smtClean="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ct val="150000"/>
              </a:lnSpc>
              <a:spcBef>
                <a:spcPct val="0"/>
              </a:spcBef>
              <a:spcAft>
                <a:spcPct val="0"/>
              </a:spcAft>
              <a:buFontTx/>
              <a:buNone/>
              <a:defRPr/>
            </a:pPr>
            <a:r>
              <a:rPr lang="en-US" altLang="zh-CN" sz="1600" dirty="0" smtClean="0">
                <a:solidFill>
                  <a:srgbClr val="000000"/>
                </a:solidFill>
                <a:latin typeface="Arial" panose="020B0604020202020204" pitchFamily="34" charset="0"/>
                <a:ea typeface="宋体" panose="02010600030101010101" pitchFamily="2" charset="-122"/>
                <a:cs typeface="Arial" panose="020B0604020202020204" pitchFamily="34" charset="0"/>
              </a:rPr>
              <a:t>	</a:t>
            </a:r>
            <a:r>
              <a:rPr lang="en-US" altLang="zh-CN" sz="2400" dirty="0" smtClean="0">
                <a:solidFill>
                  <a:srgbClr val="000000"/>
                </a:solidFill>
                <a:latin typeface="Arial" panose="020B0604020202020204" pitchFamily="34" charset="0"/>
                <a:ea typeface="宋体" panose="02010600030101010101" pitchFamily="2" charset="-122"/>
                <a:cs typeface="Arial" panose="020B0604020202020204" pitchFamily="34" charset="0"/>
              </a:rPr>
              <a:t>■   </a:t>
            </a:r>
            <a:r>
              <a:rPr lang="en-US" altLang="zh-CN" sz="2800" dirty="0" smtClean="0">
                <a:solidFill>
                  <a:srgbClr val="FF0000"/>
                </a:solidFill>
                <a:latin typeface="Arial" panose="020B0604020202020204" pitchFamily="34" charset="0"/>
                <a:ea typeface="宋体" panose="02010600030101010101" pitchFamily="2" charset="-122"/>
                <a:cs typeface="Arial" panose="020B0604020202020204" pitchFamily="34" charset="0"/>
              </a:rPr>
              <a:t>Objective</a:t>
            </a:r>
            <a:r>
              <a:rPr lang="en-US" altLang="zh-CN" sz="2400" dirty="0" smtClean="0">
                <a:solidFill>
                  <a:srgbClr val="000000"/>
                </a:solidFill>
                <a:latin typeface="Arial" panose="020B0604020202020204" pitchFamily="34" charset="0"/>
                <a:ea typeface="宋体" panose="02010600030101010101" pitchFamily="2" charset="-122"/>
                <a:cs typeface="Arial" panose="020B0604020202020204" pitchFamily="34" charset="0"/>
              </a:rPr>
              <a:t>:  High power convergent lens</a:t>
            </a:r>
          </a:p>
          <a:p>
            <a:pPr fontAlgn="base">
              <a:lnSpc>
                <a:spcPct val="150000"/>
              </a:lnSpc>
              <a:spcBef>
                <a:spcPct val="0"/>
              </a:spcBef>
              <a:spcAft>
                <a:spcPct val="0"/>
              </a:spcAft>
              <a:buFontTx/>
              <a:buNone/>
              <a:defRPr/>
            </a:pPr>
            <a:r>
              <a:rPr lang="en-US" altLang="zh-CN" sz="2400" dirty="0" smtClean="0">
                <a:solidFill>
                  <a:srgbClr val="000000"/>
                </a:solidFill>
                <a:latin typeface="Arial" panose="020B0604020202020204" pitchFamily="34" charset="0"/>
                <a:ea typeface="宋体" panose="02010600030101010101" pitchFamily="2" charset="-122"/>
                <a:cs typeface="Arial" panose="020B0604020202020204" pitchFamily="34" charset="0"/>
              </a:rPr>
              <a:t>					    - it p</a:t>
            </a:r>
            <a:r>
              <a:rPr lang="en-US" altLang="it-IT" sz="2400" dirty="0" smtClean="0">
                <a:solidFill>
                  <a:srgbClr val="000000"/>
                </a:solidFill>
                <a:latin typeface="Arial" panose="020B0604020202020204" pitchFamily="34" charset="0"/>
                <a:ea typeface="宋体" panose="02010600030101010101" pitchFamily="2" charset="-122"/>
                <a:cs typeface="Arial" panose="020B0604020202020204" pitchFamily="34" charset="0"/>
              </a:rPr>
              <a:t>rovides an </a:t>
            </a:r>
            <a:r>
              <a:rPr lang="en-US" altLang="it-IT" sz="2400" b="1" dirty="0" smtClean="0">
                <a:solidFill>
                  <a:srgbClr val="000000"/>
                </a:solidFill>
                <a:latin typeface="Arial" panose="020B0604020202020204" pitchFamily="34" charset="0"/>
                <a:ea typeface="宋体" panose="02010600030101010101" pitchFamily="2" charset="-122"/>
                <a:cs typeface="Arial" panose="020B0604020202020204" pitchFamily="34" charset="0"/>
              </a:rPr>
              <a:t>intermediate real image </a:t>
            </a:r>
            <a:r>
              <a:rPr lang="en-US" altLang="it-IT" sz="2400" dirty="0" smtClean="0">
                <a:solidFill>
                  <a:srgbClr val="000000"/>
                </a:solidFill>
                <a:latin typeface="Arial" panose="020B0604020202020204" pitchFamily="34" charset="0"/>
                <a:ea typeface="宋体" panose="02010600030101010101" pitchFamily="2" charset="-122"/>
                <a:cs typeface="Arial" panose="020B0604020202020204" pitchFamily="34" charset="0"/>
              </a:rPr>
              <a:t>of the object,</a:t>
            </a:r>
          </a:p>
          <a:p>
            <a:pPr fontAlgn="base">
              <a:lnSpc>
                <a:spcPct val="150000"/>
              </a:lnSpc>
              <a:spcBef>
                <a:spcPct val="0"/>
              </a:spcBef>
              <a:spcAft>
                <a:spcPct val="0"/>
              </a:spcAft>
              <a:buFontTx/>
              <a:buNone/>
              <a:defRPr/>
            </a:pPr>
            <a:r>
              <a:rPr lang="en-US" altLang="it-IT" sz="2400" dirty="0">
                <a:solidFill>
                  <a:srgbClr val="000000"/>
                </a:solidFill>
                <a:latin typeface="Arial" panose="020B0604020202020204" pitchFamily="34" charset="0"/>
                <a:ea typeface="宋体" panose="02010600030101010101" pitchFamily="2" charset="-122"/>
                <a:cs typeface="Arial" panose="020B0604020202020204" pitchFamily="34" charset="0"/>
              </a:rPr>
              <a:t> </a:t>
            </a:r>
            <a:r>
              <a:rPr lang="en-US" altLang="it-IT" sz="2400" dirty="0" smtClean="0">
                <a:solidFill>
                  <a:srgbClr val="000000"/>
                </a:solidFill>
                <a:latin typeface="Arial" panose="020B0604020202020204" pitchFamily="34" charset="0"/>
                <a:ea typeface="宋体" panose="02010600030101010101" pitchFamily="2" charset="-122"/>
                <a:cs typeface="Arial" panose="020B0604020202020204" pitchFamily="34" charset="0"/>
              </a:rPr>
              <a:t>                   which is formed in a plan inside the instrument</a:t>
            </a:r>
            <a:endParaRPr lang="en-US" altLang="it-IT" sz="2400" b="1" dirty="0" smtClean="0">
              <a:solidFill>
                <a:srgbClr val="00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endParaRPr>
          </a:p>
          <a:p>
            <a:pPr fontAlgn="base">
              <a:lnSpc>
                <a:spcPct val="150000"/>
              </a:lnSpc>
              <a:spcBef>
                <a:spcPct val="0"/>
              </a:spcBef>
              <a:spcAft>
                <a:spcPct val="0"/>
              </a:spcAft>
              <a:buFontTx/>
              <a:buNone/>
              <a:defRPr/>
            </a:pPr>
            <a:endParaRPr lang="en-US" altLang="zh-CN" sz="2400" dirty="0" smtClean="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ct val="150000"/>
              </a:lnSpc>
              <a:spcBef>
                <a:spcPct val="0"/>
              </a:spcBef>
              <a:spcAft>
                <a:spcPct val="0"/>
              </a:spcAft>
              <a:buFontTx/>
              <a:buNone/>
              <a:defRPr/>
            </a:pPr>
            <a:r>
              <a:rPr lang="en-US" altLang="zh-CN" sz="2400" dirty="0" smtClean="0">
                <a:solidFill>
                  <a:srgbClr val="000000"/>
                </a:solidFill>
                <a:latin typeface="Arial" panose="020B0604020202020204" pitchFamily="34" charset="0"/>
                <a:ea typeface="宋体" panose="02010600030101010101" pitchFamily="2" charset="-122"/>
                <a:cs typeface="Arial" panose="020B0604020202020204" pitchFamily="34" charset="0"/>
              </a:rPr>
              <a:t>	■  </a:t>
            </a:r>
            <a:r>
              <a:rPr lang="en-US" altLang="zh-CN" sz="2800" dirty="0" smtClean="0">
                <a:solidFill>
                  <a:srgbClr val="FF0000"/>
                </a:solidFill>
                <a:latin typeface="Arial" panose="020B0604020202020204" pitchFamily="34" charset="0"/>
                <a:ea typeface="宋体" panose="02010600030101010101" pitchFamily="2" charset="-122"/>
                <a:cs typeface="Arial" panose="020B0604020202020204" pitchFamily="34" charset="0"/>
              </a:rPr>
              <a:t>Ocular (eyepiece)</a:t>
            </a:r>
            <a:r>
              <a:rPr lang="en-US" altLang="zh-CN" sz="2400" dirty="0" smtClean="0">
                <a:solidFill>
                  <a:srgbClr val="000000"/>
                </a:solidFill>
                <a:latin typeface="Arial" panose="020B0604020202020204" pitchFamily="34" charset="0"/>
                <a:ea typeface="宋体" panose="02010600030101010101" pitchFamily="2" charset="-122"/>
                <a:cs typeface="Arial" panose="020B0604020202020204" pitchFamily="34" charset="0"/>
              </a:rPr>
              <a:t>:</a:t>
            </a:r>
          </a:p>
          <a:p>
            <a:pPr fontAlgn="base">
              <a:lnSpc>
                <a:spcPct val="150000"/>
              </a:lnSpc>
              <a:spcBef>
                <a:spcPct val="0"/>
              </a:spcBef>
              <a:spcAft>
                <a:spcPct val="0"/>
              </a:spcAft>
              <a:buFontTx/>
              <a:buNone/>
              <a:defRPr/>
            </a:pPr>
            <a:r>
              <a:rPr lang="en-US" altLang="zh-CN" sz="2400" dirty="0" smtClean="0">
                <a:solidFill>
                  <a:srgbClr val="000000"/>
                </a:solidFill>
                <a:latin typeface="Arial" panose="020B0604020202020204" pitchFamily="34" charset="0"/>
                <a:ea typeface="宋体" panose="02010600030101010101" pitchFamily="2" charset="-122"/>
                <a:cs typeface="Arial" panose="020B0604020202020204" pitchFamily="34" charset="0"/>
              </a:rPr>
              <a:t>			     - it sees the intermediate real image of the object </a:t>
            </a:r>
          </a:p>
          <a:p>
            <a:pPr fontAlgn="base">
              <a:lnSpc>
                <a:spcPct val="150000"/>
              </a:lnSpc>
              <a:spcBef>
                <a:spcPct val="0"/>
              </a:spcBef>
              <a:spcAft>
                <a:spcPct val="0"/>
              </a:spcAft>
              <a:buFontTx/>
              <a:buNone/>
              <a:defRPr/>
            </a:pPr>
            <a:r>
              <a:rPr lang="en-US" altLang="zh-CN" sz="2400" dirty="0" smtClean="0">
                <a:solidFill>
                  <a:srgbClr val="000000"/>
                </a:solidFill>
                <a:latin typeface="Arial" panose="020B0604020202020204" pitchFamily="34" charset="0"/>
                <a:ea typeface="宋体" panose="02010600030101010101" pitchFamily="2" charset="-122"/>
                <a:cs typeface="Arial" panose="020B0604020202020204" pitchFamily="34" charset="0"/>
              </a:rPr>
              <a:t>              and </a:t>
            </a:r>
            <a:r>
              <a:rPr lang="en-US" altLang="zh-CN" sz="2400" b="1" dirty="0" smtClean="0">
                <a:solidFill>
                  <a:srgbClr val="000000"/>
                </a:solidFill>
                <a:latin typeface="Arial" panose="020B0604020202020204" pitchFamily="34" charset="0"/>
                <a:ea typeface="宋体" panose="02010600030101010101" pitchFamily="2" charset="-122"/>
                <a:cs typeface="Arial" panose="020B0604020202020204" pitchFamily="34" charset="0"/>
              </a:rPr>
              <a:t>shows us a virtual image further enlarged</a:t>
            </a:r>
          </a:p>
        </p:txBody>
      </p:sp>
    </p:spTree>
    <p:extLst>
      <p:ext uri="{BB962C8B-B14F-4D97-AF65-F5344CB8AC3E}">
        <p14:creationId xmlns:p14="http://schemas.microsoft.com/office/powerpoint/2010/main" val="32739043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ttangolo 1"/>
          <p:cNvSpPr>
            <a:spLocks noChangeArrowheads="1"/>
          </p:cNvSpPr>
          <p:nvPr/>
        </p:nvSpPr>
        <p:spPr bwMode="auto">
          <a:xfrm>
            <a:off x="590360" y="613064"/>
            <a:ext cx="8065268"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50000"/>
              </a:lnSpc>
              <a:spcBef>
                <a:spcPct val="0"/>
              </a:spcBef>
              <a:spcAft>
                <a:spcPct val="0"/>
              </a:spcAft>
              <a:buFontTx/>
              <a:buNone/>
            </a:pPr>
            <a:r>
              <a:rPr lang="en-US" altLang="it-IT" sz="2000" dirty="0" smtClean="0">
                <a:solidFill>
                  <a:srgbClr val="0000FF"/>
                </a:solidFill>
                <a:latin typeface="Arial" panose="020B0604020202020204" pitchFamily="34" charset="0"/>
                <a:cs typeface="Arial" panose="020B0604020202020204" pitchFamily="34" charset="0"/>
              </a:rPr>
              <a:t>Objectives are classified </a:t>
            </a:r>
            <a:r>
              <a:rPr lang="en-US" altLang="it-IT" sz="2000" dirty="0">
                <a:solidFill>
                  <a:srgbClr val="0000FF"/>
                </a:solidFill>
                <a:latin typeface="Arial" panose="020B0604020202020204" pitchFamily="34" charset="0"/>
                <a:cs typeface="Arial" panose="020B0604020202020204" pitchFamily="34" charset="0"/>
              </a:rPr>
              <a:t>in terms of NA, which measure the ability to capture </a:t>
            </a:r>
            <a:r>
              <a:rPr lang="en-US" altLang="it-IT" sz="2000" dirty="0" smtClean="0">
                <a:solidFill>
                  <a:srgbClr val="0000FF"/>
                </a:solidFill>
                <a:latin typeface="Arial" panose="020B0604020202020204" pitchFamily="34" charset="0"/>
                <a:cs typeface="Arial" panose="020B0604020202020204" pitchFamily="34" charset="0"/>
              </a:rPr>
              <a:t>the highest number of </a:t>
            </a:r>
            <a:r>
              <a:rPr lang="en-US" altLang="it-IT" sz="2800" dirty="0">
                <a:solidFill>
                  <a:srgbClr val="0000FF"/>
                </a:solidFill>
                <a:latin typeface="Arial" panose="020B0604020202020204" pitchFamily="34" charset="0"/>
                <a:cs typeface="Arial" panose="020B0604020202020204" pitchFamily="34" charset="0"/>
              </a:rPr>
              <a:t>diffracted rays </a:t>
            </a:r>
            <a:r>
              <a:rPr lang="en-US" altLang="it-IT" sz="2000" dirty="0">
                <a:solidFill>
                  <a:srgbClr val="0000FF"/>
                </a:solidFill>
                <a:latin typeface="Arial" panose="020B0604020202020204" pitchFamily="34" charset="0"/>
                <a:cs typeface="Arial" panose="020B0604020202020204" pitchFamily="34" charset="0"/>
              </a:rPr>
              <a:t>from the sample. </a:t>
            </a:r>
          </a:p>
          <a:p>
            <a:pPr eaLnBrk="0" fontAlgn="base" hangingPunct="0">
              <a:lnSpc>
                <a:spcPct val="150000"/>
              </a:lnSpc>
              <a:spcBef>
                <a:spcPct val="0"/>
              </a:spcBef>
              <a:spcAft>
                <a:spcPct val="0"/>
              </a:spcAft>
              <a:buNone/>
            </a:pPr>
            <a:endParaRPr lang="en-US" sz="28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buNone/>
            </a:pPr>
            <a:r>
              <a:rPr lang="en-US" sz="28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t>
            </a:r>
            <a:r>
              <a:rPr lang="en-US"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higher the number of diffracted rays, and the greater the angle with which they are diffracted, the greater is the resolution </a:t>
            </a:r>
            <a:r>
              <a:rPr lang="en-US" sz="28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obtained</a:t>
            </a:r>
          </a:p>
          <a:p>
            <a:pPr eaLnBrk="0" fontAlgn="base" hangingPunct="0">
              <a:lnSpc>
                <a:spcPct val="150000"/>
              </a:lnSpc>
              <a:spcBef>
                <a:spcPct val="0"/>
              </a:spcBef>
              <a:spcAft>
                <a:spcPct val="0"/>
              </a:spcAft>
              <a:buNone/>
            </a:pPr>
            <a:endParaRPr lang="en-US" altLang="it-IT"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buFontTx/>
              <a:buNone/>
            </a:pPr>
            <a:r>
              <a:rPr lang="en-US" altLang="it-IT"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Those </a:t>
            </a:r>
            <a:r>
              <a:rPr lang="en-US" altLang="it-IT"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diffracted rays allow </a:t>
            </a:r>
            <a:r>
              <a:rPr lang="en-US" altLang="it-IT"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us to </a:t>
            </a:r>
            <a:r>
              <a:rPr lang="en-US" altLang="it-IT"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distinguish the </a:t>
            </a:r>
            <a:r>
              <a:rPr lang="en-US" altLang="it-IT"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finest </a:t>
            </a:r>
            <a:r>
              <a:rPr lang="en-US" altLang="it-IT"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structural </a:t>
            </a:r>
            <a:r>
              <a:rPr lang="en-US" altLang="it-IT"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details of specimen</a:t>
            </a:r>
            <a:r>
              <a:rPr lang="en-US" altLang="it-IT"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it-IT" altLang="it-IT"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99284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98763" y="1072773"/>
            <a:ext cx="7855527" cy="4524315"/>
          </a:xfrm>
          <a:prstGeom prst="rect">
            <a:avLst/>
          </a:prstGeom>
          <a:ln w="28575">
            <a:solidFill>
              <a:srgbClr val="FF0000"/>
            </a:solidFill>
          </a:ln>
        </p:spPr>
        <p:txBody>
          <a:bodyPr wrap="square">
            <a:spAutoFit/>
          </a:bodyPr>
          <a:lstStyle/>
          <a:p>
            <a:pPr algn="ctr"/>
            <a:r>
              <a:rPr lang="en-US" sz="3200" dirty="0" smtClean="0">
                <a:latin typeface="Arial" panose="020B0604020202020204" pitchFamily="34" charset="0"/>
                <a:cs typeface="Arial" panose="020B0604020202020204" pitchFamily="34" charset="0"/>
              </a:rPr>
              <a:t>The wider </a:t>
            </a:r>
            <a:r>
              <a:rPr lang="en-US" sz="3200" dirty="0">
                <a:latin typeface="Arial" panose="020B0604020202020204" pitchFamily="34" charset="0"/>
                <a:cs typeface="Arial" panose="020B0604020202020204" pitchFamily="34" charset="0"/>
              </a:rPr>
              <a:t>is the light cone </a:t>
            </a:r>
            <a:endParaRPr lang="en-US" sz="3200" dirty="0" smtClean="0">
              <a:latin typeface="Arial" panose="020B0604020202020204" pitchFamily="34" charset="0"/>
              <a:cs typeface="Arial" panose="020B0604020202020204" pitchFamily="34" charset="0"/>
            </a:endParaRPr>
          </a:p>
          <a:p>
            <a:pPr algn="ctr"/>
            <a:r>
              <a:rPr lang="en-US" sz="3200" dirty="0" smtClean="0">
                <a:solidFill>
                  <a:srgbClr val="FF0000"/>
                </a:solidFill>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 </a:t>
            </a:r>
          </a:p>
          <a:p>
            <a:pPr algn="ctr"/>
            <a:r>
              <a:rPr lang="en-US" sz="3200" dirty="0">
                <a:latin typeface="Arial" panose="020B0604020202020204" pitchFamily="34" charset="0"/>
                <a:cs typeface="Arial" panose="020B0604020202020204" pitchFamily="34" charset="0"/>
              </a:rPr>
              <a:t>T</a:t>
            </a:r>
            <a:r>
              <a:rPr lang="en-US" sz="3200" dirty="0" smtClean="0">
                <a:latin typeface="Arial" panose="020B0604020202020204" pitchFamily="34" charset="0"/>
                <a:cs typeface="Arial" panose="020B0604020202020204" pitchFamily="34" charset="0"/>
              </a:rPr>
              <a:t>he </a:t>
            </a:r>
            <a:r>
              <a:rPr lang="en-US" sz="3200" dirty="0">
                <a:latin typeface="Arial" panose="020B0604020202020204" pitchFamily="34" charset="0"/>
                <a:cs typeface="Arial" panose="020B0604020202020204" pitchFamily="34" charset="0"/>
              </a:rPr>
              <a:t>higher the NA </a:t>
            </a:r>
            <a:r>
              <a:rPr lang="en-US" dirty="0" smtClean="0">
                <a:latin typeface="Arial" panose="020B0604020202020204" pitchFamily="34" charset="0"/>
                <a:cs typeface="Arial" panose="020B0604020202020204" pitchFamily="34" charset="0"/>
              </a:rPr>
              <a:t>(condenser &amp; objective)</a:t>
            </a:r>
          </a:p>
          <a:p>
            <a:pPr algn="ctr"/>
            <a:r>
              <a:rPr lang="en-US" sz="3200" dirty="0" smtClean="0">
                <a:solidFill>
                  <a:srgbClr val="FF0000"/>
                </a:solidFill>
                <a:latin typeface="Arial" panose="020B0604020202020204" pitchFamily="34" charset="0"/>
                <a:cs typeface="Arial" panose="020B0604020202020204" pitchFamily="34" charset="0"/>
              </a:rPr>
              <a:t>=</a:t>
            </a:r>
          </a:p>
          <a:p>
            <a:pPr algn="ctr"/>
            <a:r>
              <a:rPr lang="en-US" sz="3200" dirty="0" smtClean="0">
                <a:latin typeface="Arial" panose="020B0604020202020204" pitchFamily="34" charset="0"/>
                <a:cs typeface="Arial" panose="020B0604020202020204" pitchFamily="34" charset="0"/>
              </a:rPr>
              <a:t> The </a:t>
            </a:r>
            <a:r>
              <a:rPr lang="en-US" sz="3200" dirty="0">
                <a:latin typeface="Arial" panose="020B0604020202020204" pitchFamily="34" charset="0"/>
                <a:cs typeface="Arial" panose="020B0604020202020204" pitchFamily="34" charset="0"/>
              </a:rPr>
              <a:t>higher the number of </a:t>
            </a:r>
            <a:r>
              <a:rPr lang="en-US" sz="3200" dirty="0" err="1">
                <a:latin typeface="Arial" panose="020B0604020202020204" pitchFamily="34" charset="0"/>
                <a:cs typeface="Arial" panose="020B0604020202020204" pitchFamily="34" charset="0"/>
              </a:rPr>
              <a:t>raylight</a:t>
            </a:r>
            <a:r>
              <a:rPr lang="en-US" sz="3200" dirty="0">
                <a:latin typeface="Arial" panose="020B0604020202020204" pitchFamily="34" charset="0"/>
                <a:cs typeface="Arial" panose="020B0604020202020204" pitchFamily="34" charset="0"/>
              </a:rPr>
              <a:t> that hit the specimen and </a:t>
            </a:r>
            <a:r>
              <a:rPr lang="en-US" sz="3200" dirty="0" smtClean="0">
                <a:latin typeface="Arial" panose="020B0604020202020204" pitchFamily="34" charset="0"/>
                <a:cs typeface="Arial" panose="020B0604020202020204" pitchFamily="34" charset="0"/>
              </a:rPr>
              <a:t>the angle with </a:t>
            </a:r>
            <a:r>
              <a:rPr lang="en-US" sz="3200" dirty="0" err="1" smtClean="0">
                <a:latin typeface="Arial" panose="020B0604020202020204" pitchFamily="34" charset="0"/>
                <a:cs typeface="Arial" panose="020B0604020202020204" pitchFamily="34" charset="0"/>
              </a:rPr>
              <a:t>wich</a:t>
            </a:r>
            <a:r>
              <a:rPr lang="en-US" sz="3200" dirty="0" smtClean="0">
                <a:latin typeface="Arial" panose="020B0604020202020204" pitchFamily="34" charset="0"/>
                <a:cs typeface="Arial" panose="020B0604020202020204" pitchFamily="34" charset="0"/>
              </a:rPr>
              <a:t> they </a:t>
            </a:r>
            <a:r>
              <a:rPr lang="en-US" sz="3200" dirty="0">
                <a:latin typeface="Arial" panose="020B0604020202020204" pitchFamily="34" charset="0"/>
                <a:cs typeface="Arial" panose="020B0604020202020204" pitchFamily="34" charset="0"/>
              </a:rPr>
              <a:t>are diffracted </a:t>
            </a:r>
            <a:endParaRPr lang="en-US" sz="3200" dirty="0" smtClean="0">
              <a:latin typeface="Arial" panose="020B0604020202020204" pitchFamily="34" charset="0"/>
              <a:cs typeface="Arial" panose="020B0604020202020204" pitchFamily="34" charset="0"/>
            </a:endParaRPr>
          </a:p>
          <a:p>
            <a:pPr algn="ctr"/>
            <a:r>
              <a:rPr lang="en-US" sz="3200" dirty="0" smtClean="0">
                <a:latin typeface="Arial" panose="020B0604020202020204" pitchFamily="34" charset="0"/>
                <a:cs typeface="Arial" panose="020B0604020202020204" pitchFamily="34" charset="0"/>
              </a:rPr>
              <a:t> </a:t>
            </a:r>
            <a:r>
              <a:rPr lang="en-US" sz="3200" dirty="0" smtClean="0">
                <a:solidFill>
                  <a:srgbClr val="FF0000"/>
                </a:solidFill>
                <a:latin typeface="Arial" panose="020B0604020202020204" pitchFamily="34" charset="0"/>
                <a:cs typeface="Arial" panose="020B0604020202020204" pitchFamily="34" charset="0"/>
              </a:rPr>
              <a:t>=</a:t>
            </a:r>
          </a:p>
          <a:p>
            <a:pPr algn="ct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T</a:t>
            </a:r>
            <a:r>
              <a:rPr lang="en-US" sz="3200" dirty="0" smtClean="0">
                <a:latin typeface="Arial" panose="020B0604020202020204" pitchFamily="34" charset="0"/>
                <a:cs typeface="Arial" panose="020B0604020202020204" pitchFamily="34" charset="0"/>
              </a:rPr>
              <a:t>he </a:t>
            </a:r>
            <a:r>
              <a:rPr lang="en-US" sz="3200" dirty="0">
                <a:latin typeface="Arial" panose="020B0604020202020204" pitchFamily="34" charset="0"/>
                <a:cs typeface="Arial" panose="020B0604020202020204" pitchFamily="34" charset="0"/>
              </a:rPr>
              <a:t>higher the resolution of formed image</a:t>
            </a:r>
            <a:endParaRPr lang="it-IT"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69376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27584" y="2348880"/>
            <a:ext cx="7704856" cy="2123658"/>
          </a:xfrm>
          <a:prstGeom prst="rect">
            <a:avLst/>
          </a:prstGeom>
          <a:noFill/>
        </p:spPr>
        <p:txBody>
          <a:bodyPr wrap="square" rtlCol="0">
            <a:spAutoFit/>
          </a:bodyPr>
          <a:lstStyle/>
          <a:p>
            <a:pPr algn="ctr" eaLnBrk="0" fontAlgn="base" hangingPunct="0">
              <a:lnSpc>
                <a:spcPct val="150000"/>
              </a:lnSpc>
              <a:spcBef>
                <a:spcPct val="0"/>
              </a:spcBef>
              <a:spcAft>
                <a:spcPct val="0"/>
              </a:spcAft>
            </a:pPr>
            <a:r>
              <a:rPr lang="it-IT" sz="2800" dirty="0">
                <a:solidFill>
                  <a:srgbClr val="000000"/>
                </a:solidFill>
                <a:latin typeface="Arial" panose="020B0604020202020204" pitchFamily="34" charset="0"/>
                <a:cs typeface="Arial" panose="020B0604020202020204" pitchFamily="34" charset="0"/>
              </a:rPr>
              <a:t>Light can be </a:t>
            </a:r>
            <a:r>
              <a:rPr lang="it-IT" sz="2800" dirty="0" err="1">
                <a:solidFill>
                  <a:srgbClr val="000000"/>
                </a:solidFill>
                <a:latin typeface="Arial" panose="020B0604020202020204" pitchFamily="34" charset="0"/>
                <a:cs typeface="Arial" panose="020B0604020202020204" pitchFamily="34" charset="0"/>
              </a:rPr>
              <a:t>described</a:t>
            </a:r>
            <a:r>
              <a:rPr lang="it-IT" sz="2800" dirty="0">
                <a:solidFill>
                  <a:srgbClr val="000000"/>
                </a:solidFill>
                <a:latin typeface="Arial" panose="020B0604020202020204" pitchFamily="34" charset="0"/>
                <a:cs typeface="Arial" panose="020B0604020202020204" pitchFamily="34" charset="0"/>
              </a:rPr>
              <a:t> </a:t>
            </a:r>
            <a:r>
              <a:rPr lang="en-US" sz="2800" dirty="0">
                <a:solidFill>
                  <a:srgbClr val="000000"/>
                </a:solidFill>
                <a:latin typeface="Arial" panose="020B0604020202020204" pitchFamily="34" charset="0"/>
                <a:cs typeface="Arial" panose="020B0604020202020204" pitchFamily="34" charset="0"/>
              </a:rPr>
              <a:t>in terms not only of particles (photons), but also of waves.</a:t>
            </a:r>
            <a:r>
              <a:rPr lang="it-IT" sz="2800" dirty="0">
                <a:solidFill>
                  <a:srgbClr val="000000"/>
                </a:solidFill>
                <a:latin typeface="Arial" panose="020B0604020202020204" pitchFamily="34" charset="0"/>
                <a:cs typeface="Arial" panose="020B0604020202020204" pitchFamily="34" charset="0"/>
              </a:rPr>
              <a:t>  </a:t>
            </a:r>
          </a:p>
          <a:p>
            <a:pPr eaLnBrk="0" fontAlgn="base" hangingPunct="0">
              <a:spcBef>
                <a:spcPct val="0"/>
              </a:spcBef>
              <a:spcAft>
                <a:spcPct val="0"/>
              </a:spcAft>
            </a:pPr>
            <a:endParaRPr lang="it-IT" sz="24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23501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923928" y="476672"/>
            <a:ext cx="5112568" cy="5524589"/>
          </a:xfrm>
          <a:prstGeom prst="rect">
            <a:avLst/>
          </a:prstGeom>
          <a:noFill/>
        </p:spPr>
        <p:txBody>
          <a:bodyPr wrap="square" rtlCol="0">
            <a:spAutoFit/>
          </a:bodyPr>
          <a:lstStyle/>
          <a:p>
            <a:pPr eaLnBrk="0" fontAlgn="base" hangingPunct="0">
              <a:spcBef>
                <a:spcPct val="0"/>
              </a:spcBef>
              <a:spcAft>
                <a:spcPct val="0"/>
              </a:spcAft>
            </a:pPr>
            <a:r>
              <a:rPr lang="it-IT" sz="2800" dirty="0" err="1">
                <a:solidFill>
                  <a:srgbClr val="000000"/>
                </a:solidFill>
                <a:latin typeface="Arial" panose="020B0604020202020204" pitchFamily="34" charset="0"/>
                <a:cs typeface="Arial" panose="020B0604020202020204" pitchFamily="34" charset="0"/>
              </a:rPr>
              <a:t>What</a:t>
            </a:r>
            <a:r>
              <a:rPr lang="it-IT" sz="2800" dirty="0">
                <a:solidFill>
                  <a:srgbClr val="000000"/>
                </a:solidFill>
                <a:latin typeface="Arial" panose="020B0604020202020204" pitchFamily="34" charset="0"/>
                <a:cs typeface="Arial" panose="020B0604020202020204" pitchFamily="34" charset="0"/>
              </a:rPr>
              <a:t> is the </a:t>
            </a:r>
            <a:r>
              <a:rPr lang="it-IT" sz="2800" dirty="0" err="1">
                <a:solidFill>
                  <a:srgbClr val="000000"/>
                </a:solidFill>
                <a:latin typeface="Arial" panose="020B0604020202020204" pitchFamily="34" charset="0"/>
                <a:cs typeface="Arial" panose="020B0604020202020204" pitchFamily="34" charset="0"/>
              </a:rPr>
              <a:t>Diffraction</a:t>
            </a:r>
            <a:endParaRPr lang="it-IT" sz="28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2800" dirty="0">
              <a:solidFill>
                <a:srgbClr val="000000"/>
              </a:solidFill>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pPr>
            <a:r>
              <a:rPr lang="it-IT" sz="2200" dirty="0" err="1">
                <a:solidFill>
                  <a:srgbClr val="000000"/>
                </a:solidFill>
                <a:latin typeface="Arial" panose="020B0604020202020204" pitchFamily="34" charset="0"/>
                <a:cs typeface="Arial" panose="020B0604020202020204" pitchFamily="34" charset="0"/>
              </a:rPr>
              <a:t>It’s</a:t>
            </a:r>
            <a:r>
              <a:rPr lang="it-IT" sz="2200" dirty="0">
                <a:solidFill>
                  <a:srgbClr val="000000"/>
                </a:solidFill>
                <a:latin typeface="Arial" panose="020B0604020202020204" pitchFamily="34" charset="0"/>
                <a:cs typeface="Arial" panose="020B0604020202020204" pitchFamily="34" charset="0"/>
              </a:rPr>
              <a:t> a </a:t>
            </a:r>
            <a:r>
              <a:rPr lang="it-IT" sz="2200" dirty="0" err="1">
                <a:solidFill>
                  <a:srgbClr val="000000"/>
                </a:solidFill>
                <a:latin typeface="Arial" panose="020B0604020202020204" pitchFamily="34" charset="0"/>
                <a:cs typeface="Arial" panose="020B0604020202020204" pitchFamily="34" charset="0"/>
              </a:rPr>
              <a:t>physical</a:t>
            </a:r>
            <a:r>
              <a:rPr lang="it-IT" sz="2200" dirty="0">
                <a:solidFill>
                  <a:srgbClr val="000000"/>
                </a:solidFill>
                <a:latin typeface="Arial" panose="020B0604020202020204" pitchFamily="34" charset="0"/>
                <a:cs typeface="Arial" panose="020B0604020202020204" pitchFamily="34" charset="0"/>
              </a:rPr>
              <a:t> </a:t>
            </a:r>
            <a:r>
              <a:rPr lang="it-IT" sz="2200" dirty="0" err="1">
                <a:solidFill>
                  <a:srgbClr val="000000"/>
                </a:solidFill>
                <a:latin typeface="Arial" panose="020B0604020202020204" pitchFamily="34" charset="0"/>
                <a:cs typeface="Arial" panose="020B0604020202020204" pitchFamily="34" charset="0"/>
              </a:rPr>
              <a:t>phenomenon</a:t>
            </a:r>
            <a:r>
              <a:rPr lang="it-IT" sz="2200" dirty="0">
                <a:solidFill>
                  <a:srgbClr val="000000"/>
                </a:solidFill>
                <a:latin typeface="Arial" panose="020B0604020202020204" pitchFamily="34" charset="0"/>
                <a:cs typeface="Arial" panose="020B0604020202020204" pitchFamily="34" charset="0"/>
              </a:rPr>
              <a:t> </a:t>
            </a:r>
            <a:r>
              <a:rPr lang="it-IT" sz="2200" dirty="0" err="1">
                <a:solidFill>
                  <a:srgbClr val="000000"/>
                </a:solidFill>
                <a:latin typeface="Arial" panose="020B0604020202020204" pitchFamily="34" charset="0"/>
                <a:cs typeface="Arial" panose="020B0604020202020204" pitchFamily="34" charset="0"/>
              </a:rPr>
              <a:t>associated</a:t>
            </a:r>
            <a:r>
              <a:rPr lang="it-IT" sz="2200" dirty="0">
                <a:solidFill>
                  <a:srgbClr val="000000"/>
                </a:solidFill>
                <a:latin typeface="Arial" panose="020B0604020202020204" pitchFamily="34" charset="0"/>
                <a:cs typeface="Arial" panose="020B0604020202020204" pitchFamily="34" charset="0"/>
              </a:rPr>
              <a:t> to the </a:t>
            </a:r>
            <a:r>
              <a:rPr lang="it-IT" sz="2200" dirty="0" err="1">
                <a:solidFill>
                  <a:srgbClr val="000000"/>
                </a:solidFill>
                <a:latin typeface="Arial" panose="020B0604020202020204" pitchFamily="34" charset="0"/>
                <a:cs typeface="Arial" panose="020B0604020202020204" pitchFamily="34" charset="0"/>
              </a:rPr>
              <a:t>wave</a:t>
            </a:r>
            <a:r>
              <a:rPr lang="it-IT" sz="2200" dirty="0">
                <a:solidFill>
                  <a:srgbClr val="000000"/>
                </a:solidFill>
                <a:latin typeface="Arial" panose="020B0604020202020204" pitchFamily="34" charset="0"/>
                <a:cs typeface="Arial" panose="020B0604020202020204" pitchFamily="34" charset="0"/>
              </a:rPr>
              <a:t> </a:t>
            </a:r>
            <a:r>
              <a:rPr lang="it-IT" sz="2200" dirty="0" err="1" smtClean="0">
                <a:solidFill>
                  <a:srgbClr val="000000"/>
                </a:solidFill>
                <a:latin typeface="Arial" panose="020B0604020202020204" pitchFamily="34" charset="0"/>
                <a:cs typeface="Arial" panose="020B0604020202020204" pitchFamily="34" charset="0"/>
              </a:rPr>
              <a:t>propagation</a:t>
            </a:r>
            <a:endParaRPr lang="it-IT" sz="2200" dirty="0">
              <a:solidFill>
                <a:srgbClr val="000000"/>
              </a:solidFill>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pPr>
            <a:endParaRPr lang="it-IT" sz="2200" dirty="0">
              <a:solidFill>
                <a:srgbClr val="000000"/>
              </a:solidFill>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pPr>
            <a:r>
              <a:rPr lang="it-IT" sz="2200" dirty="0" err="1">
                <a:solidFill>
                  <a:srgbClr val="000000"/>
                </a:solidFill>
                <a:latin typeface="Arial" panose="020B0604020202020204" pitchFamily="34" charset="0"/>
                <a:cs typeface="Arial" panose="020B0604020202020204" pitchFamily="34" charset="0"/>
              </a:rPr>
              <a:t>It’s</a:t>
            </a:r>
            <a:r>
              <a:rPr lang="it-IT" sz="2200" dirty="0">
                <a:solidFill>
                  <a:srgbClr val="000000"/>
                </a:solidFill>
                <a:latin typeface="Arial" panose="020B0604020202020204" pitchFamily="34" charset="0"/>
                <a:cs typeface="Arial" panose="020B0604020202020204" pitchFamily="34" charset="0"/>
              </a:rPr>
              <a:t> </a:t>
            </a:r>
            <a:r>
              <a:rPr lang="it-IT" sz="2200" dirty="0" err="1">
                <a:solidFill>
                  <a:srgbClr val="000000"/>
                </a:solidFill>
                <a:latin typeface="Arial" panose="020B0604020202020204" pitchFamily="34" charset="0"/>
                <a:cs typeface="Arial" panose="020B0604020202020204" pitchFamily="34" charset="0"/>
              </a:rPr>
              <a:t>typycal</a:t>
            </a:r>
            <a:r>
              <a:rPr lang="it-IT" sz="2200" dirty="0">
                <a:solidFill>
                  <a:srgbClr val="000000"/>
                </a:solidFill>
                <a:latin typeface="Arial" panose="020B0604020202020204" pitchFamily="34" charset="0"/>
                <a:cs typeface="Arial" panose="020B0604020202020204" pitchFamily="34" charset="0"/>
              </a:rPr>
              <a:t> of </a:t>
            </a:r>
            <a:r>
              <a:rPr lang="it-IT" sz="2200" dirty="0" err="1">
                <a:solidFill>
                  <a:srgbClr val="000000"/>
                </a:solidFill>
                <a:latin typeface="Arial" panose="020B0604020202020204" pitchFamily="34" charset="0"/>
                <a:cs typeface="Arial" panose="020B0604020202020204" pitchFamily="34" charset="0"/>
              </a:rPr>
              <a:t>all</a:t>
            </a:r>
            <a:r>
              <a:rPr lang="it-IT" sz="2200" dirty="0">
                <a:solidFill>
                  <a:srgbClr val="000000"/>
                </a:solidFill>
                <a:latin typeface="Arial" panose="020B0604020202020204" pitchFamily="34" charset="0"/>
                <a:cs typeface="Arial" panose="020B0604020202020204" pitchFamily="34" charset="0"/>
              </a:rPr>
              <a:t> </a:t>
            </a:r>
            <a:r>
              <a:rPr lang="it-IT" sz="2200" dirty="0" err="1">
                <a:solidFill>
                  <a:srgbClr val="000000"/>
                </a:solidFill>
                <a:latin typeface="Arial" panose="020B0604020202020204" pitchFamily="34" charset="0"/>
                <a:cs typeface="Arial" panose="020B0604020202020204" pitchFamily="34" charset="0"/>
              </a:rPr>
              <a:t>waves</a:t>
            </a:r>
            <a:r>
              <a:rPr lang="it-IT" sz="2200" dirty="0">
                <a:solidFill>
                  <a:srgbClr val="000000"/>
                </a:solidFill>
                <a:latin typeface="Arial" panose="020B0604020202020204" pitchFamily="34" charset="0"/>
                <a:cs typeface="Arial" panose="020B0604020202020204" pitchFamily="34" charset="0"/>
              </a:rPr>
              <a:t> (sound, radio and light)</a:t>
            </a:r>
          </a:p>
          <a:p>
            <a:pPr eaLnBrk="0" fontAlgn="base" hangingPunct="0">
              <a:lnSpc>
                <a:spcPct val="150000"/>
              </a:lnSpc>
              <a:spcBef>
                <a:spcPct val="0"/>
              </a:spcBef>
              <a:spcAft>
                <a:spcPct val="0"/>
              </a:spcAft>
            </a:pPr>
            <a:endParaRPr lang="it-IT" sz="2200" dirty="0">
              <a:solidFill>
                <a:srgbClr val="000000"/>
              </a:solidFill>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pPr>
            <a:r>
              <a:rPr lang="it-IT" sz="2200" dirty="0">
                <a:solidFill>
                  <a:srgbClr val="000000"/>
                </a:solidFill>
                <a:latin typeface="Arial" panose="020B0604020202020204" pitchFamily="34" charset="0"/>
                <a:cs typeface="Arial" panose="020B0604020202020204" pitchFamily="34" charset="0"/>
              </a:rPr>
              <a:t>It </a:t>
            </a:r>
            <a:r>
              <a:rPr lang="it-IT" sz="2200" dirty="0" err="1">
                <a:solidFill>
                  <a:srgbClr val="000000"/>
                </a:solidFill>
                <a:latin typeface="Arial" panose="020B0604020202020204" pitchFamily="34" charset="0"/>
                <a:cs typeface="Arial" panose="020B0604020202020204" pitchFamily="34" charset="0"/>
              </a:rPr>
              <a:t>happens</a:t>
            </a:r>
            <a:r>
              <a:rPr lang="it-IT" sz="2200" dirty="0">
                <a:solidFill>
                  <a:srgbClr val="000000"/>
                </a:solidFill>
                <a:latin typeface="Arial" panose="020B0604020202020204" pitchFamily="34" charset="0"/>
                <a:cs typeface="Arial" panose="020B0604020202020204" pitchFamily="34" charset="0"/>
              </a:rPr>
              <a:t> </a:t>
            </a:r>
            <a:r>
              <a:rPr lang="it-IT" sz="2200" dirty="0" err="1">
                <a:solidFill>
                  <a:srgbClr val="000000"/>
                </a:solidFill>
                <a:latin typeface="Arial" panose="020B0604020202020204" pitchFamily="34" charset="0"/>
                <a:cs typeface="Arial" panose="020B0604020202020204" pitchFamily="34" charset="0"/>
              </a:rPr>
              <a:t>everytime</a:t>
            </a:r>
            <a:r>
              <a:rPr lang="it-IT" sz="2200" dirty="0">
                <a:solidFill>
                  <a:srgbClr val="000000"/>
                </a:solidFill>
                <a:latin typeface="Arial" panose="020B0604020202020204" pitchFamily="34" charset="0"/>
                <a:cs typeface="Arial" panose="020B0604020202020204" pitchFamily="34" charset="0"/>
              </a:rPr>
              <a:t> a </a:t>
            </a:r>
            <a:r>
              <a:rPr lang="it-IT" sz="2200" dirty="0" err="1">
                <a:solidFill>
                  <a:srgbClr val="000000"/>
                </a:solidFill>
                <a:latin typeface="Arial" panose="020B0604020202020204" pitchFamily="34" charset="0"/>
                <a:cs typeface="Arial" panose="020B0604020202020204" pitchFamily="34" charset="0"/>
              </a:rPr>
              <a:t>wave</a:t>
            </a:r>
            <a:r>
              <a:rPr lang="it-IT" sz="2200" dirty="0">
                <a:solidFill>
                  <a:srgbClr val="000000"/>
                </a:solidFill>
                <a:latin typeface="Arial" panose="020B0604020202020204" pitchFamily="34" charset="0"/>
                <a:cs typeface="Arial" panose="020B0604020202020204" pitchFamily="34" charset="0"/>
              </a:rPr>
              <a:t> </a:t>
            </a:r>
            <a:r>
              <a:rPr lang="en-US" sz="2200" dirty="0">
                <a:solidFill>
                  <a:srgbClr val="000000"/>
                </a:solidFill>
                <a:latin typeface="Arial" panose="020B0604020202020204" pitchFamily="34" charset="0"/>
                <a:cs typeface="Arial" panose="020B0604020202020204" pitchFamily="34" charset="0"/>
              </a:rPr>
              <a:t>encounters an </a:t>
            </a:r>
            <a:r>
              <a:rPr lang="en-US" sz="2200" u="sng" dirty="0">
                <a:solidFill>
                  <a:srgbClr val="000000"/>
                </a:solidFill>
                <a:latin typeface="Arial" panose="020B0604020202020204" pitchFamily="34" charset="0"/>
                <a:cs typeface="Arial" panose="020B0604020202020204" pitchFamily="34" charset="0"/>
              </a:rPr>
              <a:t>aperture</a:t>
            </a:r>
            <a:r>
              <a:rPr lang="en-US" sz="2200" dirty="0">
                <a:solidFill>
                  <a:srgbClr val="000000"/>
                </a:solidFill>
                <a:latin typeface="Arial" panose="020B0604020202020204" pitchFamily="34" charset="0"/>
                <a:cs typeface="Arial" panose="020B0604020202020204" pitchFamily="34" charset="0"/>
              </a:rPr>
              <a:t> or an </a:t>
            </a:r>
            <a:r>
              <a:rPr lang="en-US" sz="2200" u="sng" dirty="0">
                <a:solidFill>
                  <a:srgbClr val="000000"/>
                </a:solidFill>
                <a:latin typeface="Arial" panose="020B0604020202020204" pitchFamily="34" charset="0"/>
                <a:cs typeface="Arial" panose="020B0604020202020204" pitchFamily="34" charset="0"/>
              </a:rPr>
              <a:t>obstacle</a:t>
            </a:r>
            <a:r>
              <a:rPr lang="en-US" sz="2200" dirty="0">
                <a:solidFill>
                  <a:srgbClr val="000000"/>
                </a:solidFill>
                <a:latin typeface="Arial" panose="020B0604020202020204" pitchFamily="34" charset="0"/>
                <a:cs typeface="Arial" panose="020B0604020202020204" pitchFamily="34" charset="0"/>
              </a:rPr>
              <a:t> of a </a:t>
            </a:r>
            <a:r>
              <a:rPr lang="en-US" sz="2200" u="sng" dirty="0">
                <a:solidFill>
                  <a:srgbClr val="000000"/>
                </a:solidFill>
                <a:latin typeface="Arial" panose="020B0604020202020204" pitchFamily="34" charset="0"/>
                <a:cs typeface="Arial" panose="020B0604020202020204" pitchFamily="34" charset="0"/>
              </a:rPr>
              <a:t>similar size to its own </a:t>
            </a:r>
            <a:r>
              <a:rPr lang="en-US" sz="2200" u="sng" dirty="0" err="1">
                <a:solidFill>
                  <a:srgbClr val="000000"/>
                </a:solidFill>
                <a:latin typeface="Arial" panose="020B0604020202020204" pitchFamily="34" charset="0"/>
                <a:cs typeface="Arial" panose="020B0604020202020204" pitchFamily="34" charset="0"/>
              </a:rPr>
              <a:t>waveleght</a:t>
            </a:r>
            <a:endParaRPr lang="it-IT" sz="2200" u="sng" dirty="0">
              <a:solidFill>
                <a:srgbClr val="000000"/>
              </a:solidFill>
              <a:latin typeface="Arial" panose="020B0604020202020204" pitchFamily="34" charset="0"/>
              <a:cs typeface="Arial" panose="020B0604020202020204" pitchFamily="34" charset="0"/>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484784"/>
            <a:ext cx="2592288" cy="4117162"/>
          </a:xfrm>
          <a:prstGeom prst="rect">
            <a:avLst/>
          </a:prstGeom>
        </p:spPr>
      </p:pic>
    </p:spTree>
    <p:extLst>
      <p:ext uri="{BB962C8B-B14F-4D97-AF65-F5344CB8AC3E}">
        <p14:creationId xmlns:p14="http://schemas.microsoft.com/office/powerpoint/2010/main" val="32763851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94856" y="633846"/>
            <a:ext cx="7917872" cy="5693866"/>
          </a:xfrm>
          <a:prstGeom prst="rect">
            <a:avLst/>
          </a:prstGeom>
          <a:noFill/>
        </p:spPr>
        <p:txBody>
          <a:bodyPr wrap="square" rtlCol="0">
            <a:spAutoFit/>
          </a:bodyPr>
          <a:lstStyle/>
          <a:p>
            <a:pPr marL="457200" indent="-457200">
              <a:buFont typeface="Arial" panose="020B0604020202020204" pitchFamily="34" charset="0"/>
              <a:buChar char="•"/>
            </a:pPr>
            <a:r>
              <a:rPr lang="it-IT" sz="2800" dirty="0" smtClean="0">
                <a:latin typeface="Arial" panose="020B0604020202020204" pitchFamily="34" charset="0"/>
                <a:cs typeface="Arial" panose="020B0604020202020204" pitchFamily="34" charset="0"/>
              </a:rPr>
              <a:t>Waves can be </a:t>
            </a:r>
            <a:r>
              <a:rPr lang="it-IT" sz="2800" dirty="0" err="1" smtClean="0">
                <a:latin typeface="Arial" panose="020B0604020202020204" pitchFamily="34" charset="0"/>
                <a:cs typeface="Arial" panose="020B0604020202020204" pitchFamily="34" charset="0"/>
              </a:rPr>
              <a:t>diffracted</a:t>
            </a:r>
            <a:r>
              <a:rPr lang="it-IT" sz="2800" dirty="0" smtClean="0">
                <a:latin typeface="Arial" panose="020B0604020202020204" pitchFamily="34" charset="0"/>
                <a:cs typeface="Arial" panose="020B0604020202020204" pitchFamily="34" charset="0"/>
              </a:rPr>
              <a:t>…</a:t>
            </a:r>
          </a:p>
          <a:p>
            <a:endParaRPr lang="it-IT" sz="2800" dirty="0">
              <a:latin typeface="Arial" panose="020B0604020202020204" pitchFamily="34" charset="0"/>
              <a:cs typeface="Arial" panose="020B0604020202020204" pitchFamily="34" charset="0"/>
            </a:endParaRPr>
          </a:p>
          <a:p>
            <a:endParaRPr lang="it-IT" sz="2800" dirty="0" smtClean="0">
              <a:latin typeface="Arial" panose="020B0604020202020204" pitchFamily="34" charset="0"/>
              <a:cs typeface="Arial" panose="020B0604020202020204" pitchFamily="34" charset="0"/>
            </a:endParaRPr>
          </a:p>
          <a:p>
            <a:endParaRPr lang="it-IT" sz="2800" dirty="0" smtClean="0">
              <a:latin typeface="Arial" panose="020B0604020202020204" pitchFamily="34" charset="0"/>
              <a:cs typeface="Arial" panose="020B0604020202020204" pitchFamily="34" charset="0"/>
            </a:endParaRPr>
          </a:p>
          <a:p>
            <a:endParaRPr lang="it-IT"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it-IT" sz="2800" dirty="0" smtClean="0">
                <a:latin typeface="Arial" panose="020B0604020202020204" pitchFamily="34" charset="0"/>
                <a:cs typeface="Arial" panose="020B0604020202020204" pitchFamily="34" charset="0"/>
              </a:rPr>
              <a:t>Waves can </a:t>
            </a:r>
            <a:r>
              <a:rPr lang="it-IT" sz="2800" dirty="0" err="1" smtClean="0">
                <a:latin typeface="Arial" panose="020B0604020202020204" pitchFamily="34" charset="0"/>
                <a:cs typeface="Arial" panose="020B0604020202020204" pitchFamily="34" charset="0"/>
              </a:rPr>
              <a:t>interfere</a:t>
            </a:r>
            <a:r>
              <a:rPr lang="it-IT" sz="2800" dirty="0" smtClean="0">
                <a:latin typeface="Arial" panose="020B0604020202020204" pitchFamily="34" charset="0"/>
                <a:cs typeface="Arial" panose="020B0604020202020204" pitchFamily="34" charset="0"/>
              </a:rPr>
              <a:t> </a:t>
            </a:r>
            <a:r>
              <a:rPr lang="it-IT" sz="2800" dirty="0" err="1" smtClean="0">
                <a:latin typeface="Arial" panose="020B0604020202020204" pitchFamily="34" charset="0"/>
                <a:cs typeface="Arial" panose="020B0604020202020204" pitchFamily="34" charset="0"/>
              </a:rPr>
              <a:t>each</a:t>
            </a:r>
            <a:r>
              <a:rPr lang="it-IT" sz="2800" dirty="0" smtClean="0">
                <a:latin typeface="Arial" panose="020B0604020202020204" pitchFamily="34" charset="0"/>
                <a:cs typeface="Arial" panose="020B0604020202020204" pitchFamily="34" charset="0"/>
              </a:rPr>
              <a:t> </a:t>
            </a:r>
            <a:r>
              <a:rPr lang="it-IT" sz="2800" dirty="0" err="1" smtClean="0">
                <a:latin typeface="Arial" panose="020B0604020202020204" pitchFamily="34" charset="0"/>
                <a:cs typeface="Arial" panose="020B0604020202020204" pitchFamily="34" charset="0"/>
              </a:rPr>
              <a:t>other</a:t>
            </a:r>
            <a:r>
              <a:rPr lang="it-IT" sz="2800" dirty="0" smtClean="0">
                <a:latin typeface="Arial" panose="020B0604020202020204" pitchFamily="34" charset="0"/>
                <a:cs typeface="Arial" panose="020B0604020202020204" pitchFamily="34" charset="0"/>
              </a:rPr>
              <a:t>…</a:t>
            </a:r>
          </a:p>
          <a:p>
            <a:endParaRPr lang="it-IT" sz="2800" dirty="0">
              <a:latin typeface="Arial" panose="020B0604020202020204" pitchFamily="34" charset="0"/>
              <a:cs typeface="Arial" panose="020B0604020202020204" pitchFamily="34" charset="0"/>
            </a:endParaRPr>
          </a:p>
          <a:p>
            <a:pPr>
              <a:lnSpc>
                <a:spcPct val="150000"/>
              </a:lnSpc>
            </a:pPr>
            <a:r>
              <a:rPr lang="it-IT" sz="2800" dirty="0" smtClean="0">
                <a:latin typeface="Arial" panose="020B0604020202020204" pitchFamily="34" charset="0"/>
                <a:cs typeface="Arial" panose="020B0604020202020204" pitchFamily="34" charset="0"/>
              </a:rPr>
              <a:t>The </a:t>
            </a:r>
            <a:r>
              <a:rPr lang="it-IT" sz="2800" dirty="0" err="1" smtClean="0">
                <a:latin typeface="Arial" panose="020B0604020202020204" pitchFamily="34" charset="0"/>
                <a:cs typeface="Arial" panose="020B0604020202020204" pitchFamily="34" charset="0"/>
              </a:rPr>
              <a:t>interference</a:t>
            </a:r>
            <a:r>
              <a:rPr lang="it-IT" sz="2800" dirty="0" smtClean="0">
                <a:latin typeface="Arial" panose="020B0604020202020204" pitchFamily="34" charset="0"/>
                <a:cs typeface="Arial" panose="020B0604020202020204" pitchFamily="34" charset="0"/>
              </a:rPr>
              <a:t> can be positive or negative:</a:t>
            </a:r>
          </a:p>
          <a:p>
            <a:pPr>
              <a:lnSpc>
                <a:spcPct val="150000"/>
              </a:lnSpc>
            </a:pPr>
            <a:r>
              <a:rPr lang="it-IT" sz="2800" dirty="0" smtClean="0">
                <a:latin typeface="Arial" panose="020B0604020202020204" pitchFamily="34" charset="0"/>
                <a:cs typeface="Arial" panose="020B0604020202020204" pitchFamily="34" charset="0"/>
              </a:rPr>
              <a:t>      - </a:t>
            </a:r>
            <a:r>
              <a:rPr lang="it-IT" sz="2800" dirty="0" err="1" smtClean="0">
                <a:latin typeface="Arial" panose="020B0604020202020204" pitchFamily="34" charset="0"/>
                <a:cs typeface="Arial" panose="020B0604020202020204" pitchFamily="34" charset="0"/>
              </a:rPr>
              <a:t>If</a:t>
            </a:r>
            <a:r>
              <a:rPr lang="it-IT" sz="2800" dirty="0" smtClean="0">
                <a:latin typeface="Arial" panose="020B0604020202020204" pitchFamily="34" charset="0"/>
                <a:cs typeface="Arial" panose="020B0604020202020204" pitchFamily="34" charset="0"/>
              </a:rPr>
              <a:t> positive </a:t>
            </a:r>
            <a:r>
              <a:rPr lang="it-IT" sz="2800" dirty="0" err="1" smtClean="0">
                <a:latin typeface="Arial" panose="020B0604020202020204" pitchFamily="34" charset="0"/>
                <a:cs typeface="Arial" panose="020B0604020202020204" pitchFamily="34" charset="0"/>
              </a:rPr>
              <a:t>produces</a:t>
            </a:r>
            <a:r>
              <a:rPr lang="it-IT" sz="2800" dirty="0" smtClean="0">
                <a:latin typeface="Arial" panose="020B0604020202020204" pitchFamily="34" charset="0"/>
                <a:cs typeface="Arial" panose="020B0604020202020204" pitchFamily="34" charset="0"/>
              </a:rPr>
              <a:t> </a:t>
            </a:r>
            <a:r>
              <a:rPr lang="it-IT" sz="2800" u="sng" dirty="0" smtClean="0">
                <a:latin typeface="Arial" panose="020B0604020202020204" pitchFamily="34" charset="0"/>
                <a:cs typeface="Arial" panose="020B0604020202020204" pitchFamily="34" charset="0"/>
              </a:rPr>
              <a:t>light</a:t>
            </a:r>
            <a:r>
              <a:rPr lang="it-IT" sz="2800" dirty="0" smtClean="0">
                <a:latin typeface="Arial" panose="020B0604020202020204" pitchFamily="34" charset="0"/>
                <a:cs typeface="Arial" panose="020B0604020202020204" pitchFamily="34" charset="0"/>
              </a:rPr>
              <a:t> </a:t>
            </a:r>
            <a:r>
              <a:rPr lang="it-IT" sz="2000" dirty="0" smtClean="0">
                <a:latin typeface="Arial" panose="020B0604020202020204" pitchFamily="34" charset="0"/>
                <a:cs typeface="Arial" panose="020B0604020202020204" pitchFamily="34" charset="0"/>
              </a:rPr>
              <a:t>(</a:t>
            </a:r>
            <a:r>
              <a:rPr lang="it-IT" sz="2000" dirty="0" err="1" smtClean="0">
                <a:latin typeface="Arial" panose="020B0604020202020204" pitchFamily="34" charset="0"/>
                <a:cs typeface="Arial" panose="020B0604020202020204" pitchFamily="34" charset="0"/>
              </a:rPr>
              <a:t>constructive</a:t>
            </a:r>
            <a:r>
              <a:rPr lang="it-IT" sz="2000" dirty="0" smtClean="0">
                <a:latin typeface="Arial" panose="020B0604020202020204" pitchFamily="34" charset="0"/>
                <a:cs typeface="Arial" panose="020B0604020202020204" pitchFamily="34" charset="0"/>
              </a:rPr>
              <a:t> </a:t>
            </a:r>
            <a:r>
              <a:rPr lang="it-IT" sz="2000" dirty="0" err="1" smtClean="0">
                <a:latin typeface="Arial" panose="020B0604020202020204" pitchFamily="34" charset="0"/>
                <a:cs typeface="Arial" panose="020B0604020202020204" pitchFamily="34" charset="0"/>
              </a:rPr>
              <a:t>interference</a:t>
            </a:r>
            <a:r>
              <a:rPr lang="it-IT" sz="2000" dirty="0" smtClean="0">
                <a:latin typeface="Arial" panose="020B0604020202020204" pitchFamily="34" charset="0"/>
                <a:cs typeface="Arial" panose="020B0604020202020204" pitchFamily="34" charset="0"/>
              </a:rPr>
              <a:t>)</a:t>
            </a:r>
          </a:p>
          <a:p>
            <a:pPr>
              <a:lnSpc>
                <a:spcPct val="150000"/>
              </a:lnSpc>
            </a:pPr>
            <a:r>
              <a:rPr lang="it-IT" sz="2800" dirty="0" smtClean="0">
                <a:latin typeface="Arial" panose="020B0604020202020204" pitchFamily="34" charset="0"/>
                <a:cs typeface="Arial" panose="020B0604020202020204" pitchFamily="34" charset="0"/>
              </a:rPr>
              <a:t>      - </a:t>
            </a:r>
            <a:r>
              <a:rPr lang="it-IT" sz="2800" dirty="0" err="1" smtClean="0">
                <a:latin typeface="Arial" panose="020B0604020202020204" pitchFamily="34" charset="0"/>
                <a:cs typeface="Arial" panose="020B0604020202020204" pitchFamily="34" charset="0"/>
              </a:rPr>
              <a:t>If</a:t>
            </a:r>
            <a:r>
              <a:rPr lang="it-IT" sz="2800" dirty="0" smtClean="0">
                <a:latin typeface="Arial" panose="020B0604020202020204" pitchFamily="34" charset="0"/>
                <a:cs typeface="Arial" panose="020B0604020202020204" pitchFamily="34" charset="0"/>
              </a:rPr>
              <a:t> negative </a:t>
            </a:r>
            <a:r>
              <a:rPr lang="it-IT" sz="2800" dirty="0" err="1" smtClean="0">
                <a:latin typeface="Arial" panose="020B0604020202020204" pitchFamily="34" charset="0"/>
                <a:cs typeface="Arial" panose="020B0604020202020204" pitchFamily="34" charset="0"/>
              </a:rPr>
              <a:t>produces</a:t>
            </a:r>
            <a:r>
              <a:rPr lang="it-IT" sz="2800" dirty="0" smtClean="0">
                <a:latin typeface="Arial" panose="020B0604020202020204" pitchFamily="34" charset="0"/>
                <a:cs typeface="Arial" panose="020B0604020202020204" pitchFamily="34" charset="0"/>
              </a:rPr>
              <a:t> </a:t>
            </a:r>
            <a:r>
              <a:rPr lang="it-IT" sz="2800" u="sng" dirty="0" smtClean="0">
                <a:latin typeface="Arial" panose="020B0604020202020204" pitchFamily="34" charset="0"/>
                <a:cs typeface="Arial" panose="020B0604020202020204" pitchFamily="34" charset="0"/>
              </a:rPr>
              <a:t>dark</a:t>
            </a:r>
            <a:r>
              <a:rPr lang="it-IT" sz="2800" dirty="0" smtClean="0">
                <a:latin typeface="Arial" panose="020B0604020202020204" pitchFamily="34" charset="0"/>
                <a:cs typeface="Arial" panose="020B0604020202020204" pitchFamily="34" charset="0"/>
              </a:rPr>
              <a:t> </a:t>
            </a:r>
            <a:r>
              <a:rPr lang="it-IT" sz="2000" dirty="0">
                <a:latin typeface="Arial" panose="020B0604020202020204" pitchFamily="34" charset="0"/>
                <a:cs typeface="Arial" panose="020B0604020202020204" pitchFamily="34" charset="0"/>
              </a:rPr>
              <a:t>(</a:t>
            </a:r>
            <a:r>
              <a:rPr lang="it-IT" sz="2000" dirty="0" err="1">
                <a:latin typeface="Arial" panose="020B0604020202020204" pitchFamily="34" charset="0"/>
                <a:cs typeface="Arial" panose="020B0604020202020204" pitchFamily="34" charset="0"/>
              </a:rPr>
              <a:t>destructive</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interference</a:t>
            </a:r>
            <a:r>
              <a:rPr lang="it-IT" sz="2000" dirty="0">
                <a:latin typeface="Arial" panose="020B0604020202020204" pitchFamily="34" charset="0"/>
                <a:cs typeface="Arial" panose="020B0604020202020204" pitchFamily="34" charset="0"/>
              </a:rPr>
              <a:t>)</a:t>
            </a:r>
          </a:p>
          <a:p>
            <a:pPr marL="457200" indent="-457200">
              <a:lnSpc>
                <a:spcPct val="150000"/>
              </a:lnSpc>
              <a:buFont typeface="Arial" panose="020B0604020202020204" pitchFamily="34" charset="0"/>
              <a:buChar char="•"/>
            </a:pPr>
            <a:endParaRPr lang="it-IT"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2380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720"/>
            <a:ext cx="8904254" cy="4973279"/>
          </a:xfrm>
          <a:prstGeom prst="rect">
            <a:avLst/>
          </a:prstGeom>
        </p:spPr>
      </p:pic>
      <p:sp>
        <p:nvSpPr>
          <p:cNvPr id="3" name="CasellaDiTesto 2"/>
          <p:cNvSpPr txBox="1"/>
          <p:nvPr/>
        </p:nvSpPr>
        <p:spPr>
          <a:xfrm>
            <a:off x="7186488" y="569086"/>
            <a:ext cx="1175657" cy="1015663"/>
          </a:xfrm>
          <a:prstGeom prst="rect">
            <a:avLst/>
          </a:prstGeom>
          <a:noFill/>
          <a:ln>
            <a:solidFill>
              <a:srgbClr val="FF0000"/>
            </a:solidFill>
          </a:ln>
        </p:spPr>
        <p:txBody>
          <a:bodyPr wrap="square" rtlCol="0">
            <a:spAutoFit/>
          </a:bodyPr>
          <a:lstStyle/>
          <a:p>
            <a:pPr eaLnBrk="0" fontAlgn="base" hangingPunct="0">
              <a:spcBef>
                <a:spcPct val="0"/>
              </a:spcBef>
              <a:spcAft>
                <a:spcPct val="0"/>
              </a:spcAft>
            </a:pPr>
            <a:r>
              <a:rPr lang="it-IT" sz="2000" dirty="0">
                <a:solidFill>
                  <a:srgbClr val="FF0000"/>
                </a:solidFill>
                <a:latin typeface="Arial" panose="020B0604020202020204" pitchFamily="34" charset="0"/>
                <a:cs typeface="Arial" panose="020B0604020202020204" pitchFamily="34" charset="0"/>
              </a:rPr>
              <a:t>POINT</a:t>
            </a:r>
          </a:p>
          <a:p>
            <a:pPr eaLnBrk="0" fontAlgn="base" hangingPunct="0">
              <a:spcBef>
                <a:spcPct val="0"/>
              </a:spcBef>
              <a:spcAft>
                <a:spcPct val="0"/>
              </a:spcAft>
            </a:pPr>
            <a:r>
              <a:rPr lang="it-IT" sz="2000" dirty="0">
                <a:solidFill>
                  <a:srgbClr val="FF0000"/>
                </a:solidFill>
                <a:latin typeface="Arial" panose="020B0604020202020204" pitchFamily="34" charset="0"/>
                <a:cs typeface="Arial" panose="020B0604020202020204" pitchFamily="34" charset="0"/>
              </a:rPr>
              <a:t>0,1,2,3 </a:t>
            </a:r>
            <a:endParaRPr lang="it-IT" sz="2000" dirty="0" smtClean="0">
              <a:solidFill>
                <a:srgbClr val="FF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2000" dirty="0" smtClean="0">
                <a:solidFill>
                  <a:srgbClr val="FF0000"/>
                </a:solidFill>
                <a:latin typeface="Arial" panose="020B0604020202020204" pitchFamily="34" charset="0"/>
                <a:cs typeface="Arial" panose="020B0604020202020204" pitchFamily="34" charset="0"/>
              </a:rPr>
              <a:t>= </a:t>
            </a:r>
            <a:r>
              <a:rPr lang="it-IT" sz="2000" dirty="0">
                <a:solidFill>
                  <a:srgbClr val="FF0000"/>
                </a:solidFill>
                <a:latin typeface="Arial" panose="020B0604020202020204" pitchFamily="34" charset="0"/>
                <a:cs typeface="Arial" panose="020B0604020202020204" pitchFamily="34" charset="0"/>
              </a:rPr>
              <a:t>LIGHT</a:t>
            </a:r>
          </a:p>
        </p:txBody>
      </p:sp>
      <p:sp>
        <p:nvSpPr>
          <p:cNvPr id="5" name="CasellaDiTesto 4"/>
          <p:cNvSpPr txBox="1"/>
          <p:nvPr/>
        </p:nvSpPr>
        <p:spPr>
          <a:xfrm>
            <a:off x="6644380" y="4640397"/>
            <a:ext cx="2259874" cy="1015663"/>
          </a:xfrm>
          <a:prstGeom prst="rect">
            <a:avLst/>
          </a:prstGeom>
          <a:noFill/>
          <a:ln>
            <a:solidFill>
              <a:srgbClr val="0000FF"/>
            </a:solidFill>
          </a:ln>
        </p:spPr>
        <p:txBody>
          <a:bodyPr wrap="square" rtlCol="0">
            <a:spAutoFit/>
          </a:bodyPr>
          <a:lstStyle/>
          <a:p>
            <a:pPr algn="ctr" eaLnBrk="0" fontAlgn="base" hangingPunct="0">
              <a:spcBef>
                <a:spcPct val="0"/>
              </a:spcBef>
              <a:spcAft>
                <a:spcPct val="0"/>
              </a:spcAft>
            </a:pPr>
            <a:r>
              <a:rPr lang="it-IT" sz="2000" dirty="0" err="1">
                <a:solidFill>
                  <a:srgbClr val="0000FF"/>
                </a:solidFill>
                <a:latin typeface="Arial" panose="020B0604020202020204" pitchFamily="34" charset="0"/>
                <a:cs typeface="Arial" panose="020B0604020202020204" pitchFamily="34" charset="0"/>
              </a:rPr>
              <a:t>Intervals</a:t>
            </a:r>
            <a:r>
              <a:rPr lang="it-IT" sz="2000" dirty="0">
                <a:solidFill>
                  <a:srgbClr val="0000FF"/>
                </a:solidFill>
                <a:latin typeface="Arial" panose="020B0604020202020204" pitchFamily="34" charset="0"/>
                <a:cs typeface="Arial" panose="020B0604020202020204" pitchFamily="34" charset="0"/>
              </a:rPr>
              <a:t> </a:t>
            </a:r>
            <a:r>
              <a:rPr lang="it-IT" sz="2000" dirty="0" err="1">
                <a:solidFill>
                  <a:srgbClr val="0000FF"/>
                </a:solidFill>
                <a:latin typeface="Arial" panose="020B0604020202020204" pitchFamily="34" charset="0"/>
                <a:cs typeface="Arial" panose="020B0604020202020204" pitchFamily="34" charset="0"/>
              </a:rPr>
              <a:t>between</a:t>
            </a:r>
            <a:r>
              <a:rPr lang="it-IT" sz="2000" dirty="0">
                <a:solidFill>
                  <a:srgbClr val="0000FF"/>
                </a:solidFill>
                <a:latin typeface="Arial" panose="020B0604020202020204" pitchFamily="34" charset="0"/>
                <a:cs typeface="Arial" panose="020B0604020202020204" pitchFamily="34" charset="0"/>
              </a:rPr>
              <a:t> </a:t>
            </a:r>
            <a:r>
              <a:rPr lang="it-IT" sz="2000" dirty="0" smtClean="0">
                <a:solidFill>
                  <a:srgbClr val="0000FF"/>
                </a:solidFill>
                <a:latin typeface="Arial" panose="020B0604020202020204" pitchFamily="34" charset="0"/>
                <a:cs typeface="Arial" panose="020B0604020202020204" pitchFamily="34" charset="0"/>
              </a:rPr>
              <a:t>POINT 0,1,2,3 </a:t>
            </a:r>
          </a:p>
          <a:p>
            <a:pPr algn="ctr" eaLnBrk="0" fontAlgn="base" hangingPunct="0">
              <a:spcBef>
                <a:spcPct val="0"/>
              </a:spcBef>
              <a:spcAft>
                <a:spcPct val="0"/>
              </a:spcAft>
            </a:pPr>
            <a:r>
              <a:rPr lang="it-IT" sz="2000" dirty="0" smtClean="0">
                <a:solidFill>
                  <a:srgbClr val="0000FF"/>
                </a:solidFill>
                <a:latin typeface="Arial" panose="020B0604020202020204" pitchFamily="34" charset="0"/>
                <a:cs typeface="Arial" panose="020B0604020202020204" pitchFamily="34" charset="0"/>
              </a:rPr>
              <a:t>= </a:t>
            </a:r>
            <a:r>
              <a:rPr lang="it-IT" sz="2000" dirty="0">
                <a:solidFill>
                  <a:srgbClr val="0000FF"/>
                </a:solidFill>
                <a:latin typeface="Arial" panose="020B0604020202020204" pitchFamily="34" charset="0"/>
                <a:cs typeface="Arial" panose="020B0604020202020204" pitchFamily="34" charset="0"/>
              </a:rPr>
              <a:t>DARK</a:t>
            </a:r>
          </a:p>
        </p:txBody>
      </p:sp>
      <p:sp>
        <p:nvSpPr>
          <p:cNvPr id="2" name="CasellaDiTesto 1"/>
          <p:cNvSpPr txBox="1"/>
          <p:nvPr/>
        </p:nvSpPr>
        <p:spPr>
          <a:xfrm>
            <a:off x="4407877" y="262389"/>
            <a:ext cx="1465384" cy="646331"/>
          </a:xfrm>
          <a:prstGeom prst="rect">
            <a:avLst/>
          </a:prstGeom>
          <a:noFill/>
          <a:ln w="19050">
            <a:solidFill>
              <a:schemeClr val="tx1"/>
            </a:solidFill>
          </a:ln>
        </p:spPr>
        <p:txBody>
          <a:bodyPr wrap="square" rtlCol="0">
            <a:spAutoFit/>
          </a:bodyPr>
          <a:lstStyle/>
          <a:p>
            <a:pPr algn="ctr"/>
            <a:r>
              <a:rPr lang="it-IT" dirty="0" smtClean="0">
                <a:latin typeface="Arial" panose="020B0604020202020204" pitchFamily="34" charset="0"/>
                <a:cs typeface="Arial" panose="020B0604020202020204" pitchFamily="34" charset="0"/>
              </a:rPr>
              <a:t>Order of </a:t>
            </a:r>
            <a:r>
              <a:rPr lang="it-IT" dirty="0" err="1" smtClean="0">
                <a:latin typeface="Arial" panose="020B0604020202020204" pitchFamily="34" charset="0"/>
                <a:cs typeface="Arial" panose="020B0604020202020204" pitchFamily="34" charset="0"/>
              </a:rPr>
              <a:t>interference</a:t>
            </a:r>
            <a:endParaRPr lang="it-IT" dirty="0">
              <a:latin typeface="Arial" panose="020B0604020202020204" pitchFamily="34" charset="0"/>
              <a:cs typeface="Arial" panose="020B0604020202020204" pitchFamily="34" charset="0"/>
            </a:endParaRPr>
          </a:p>
        </p:txBody>
      </p:sp>
      <p:sp>
        <p:nvSpPr>
          <p:cNvPr id="6" name="Freccia in giù 5"/>
          <p:cNvSpPr/>
          <p:nvPr/>
        </p:nvSpPr>
        <p:spPr>
          <a:xfrm>
            <a:off x="4935415" y="908720"/>
            <a:ext cx="410308" cy="275311"/>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388036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27362" y="316922"/>
            <a:ext cx="7678883" cy="6001643"/>
          </a:xfrm>
          <a:prstGeom prst="rect">
            <a:avLst/>
          </a:prstGeom>
          <a:noFill/>
        </p:spPr>
        <p:txBody>
          <a:bodyPr wrap="square" rtlCol="0">
            <a:spAutoFit/>
          </a:bodyPr>
          <a:lstStyle/>
          <a:p>
            <a:pPr algn="ctr" fontAlgn="base">
              <a:lnSpc>
                <a:spcPct val="150000"/>
              </a:lnSpc>
              <a:spcBef>
                <a:spcPct val="0"/>
              </a:spcBef>
              <a:spcAft>
                <a:spcPct val="0"/>
              </a:spcAft>
              <a:buFontTx/>
              <a:buNone/>
            </a:pPr>
            <a:r>
              <a:rPr lang="it-IT" sz="2800" dirty="0" smtClean="0">
                <a:latin typeface="Arial" panose="020B0604020202020204" pitchFamily="34" charset="0"/>
                <a:cs typeface="Arial" panose="020B0604020202020204" pitchFamily="34" charset="0"/>
              </a:rPr>
              <a:t>With the </a:t>
            </a:r>
            <a:r>
              <a:rPr lang="it-IT" sz="2800" dirty="0" err="1" smtClean="0">
                <a:latin typeface="Arial" panose="020B0604020202020204" pitchFamily="34" charset="0"/>
                <a:cs typeface="Arial" panose="020B0604020202020204" pitchFamily="34" charset="0"/>
              </a:rPr>
              <a:t>microscope</a:t>
            </a:r>
            <a:r>
              <a:rPr lang="it-IT" sz="2800" dirty="0" smtClean="0">
                <a:latin typeface="Arial" panose="020B0604020202020204" pitchFamily="34" charset="0"/>
                <a:cs typeface="Arial" panose="020B0604020202020204" pitchFamily="34" charset="0"/>
              </a:rPr>
              <a:t> </a:t>
            </a:r>
            <a:r>
              <a:rPr lang="it-IT" sz="2800" dirty="0" err="1" smtClean="0">
                <a:latin typeface="Arial" panose="020B0604020202020204" pitchFamily="34" charset="0"/>
                <a:cs typeface="Arial" panose="020B0604020202020204" pitchFamily="34" charset="0"/>
              </a:rPr>
              <a:t>we</a:t>
            </a:r>
            <a:r>
              <a:rPr lang="it-IT" sz="2800" dirty="0" smtClean="0">
                <a:latin typeface="Arial" panose="020B0604020202020204" pitchFamily="34" charset="0"/>
                <a:cs typeface="Arial" panose="020B0604020202020204" pitchFamily="34" charset="0"/>
              </a:rPr>
              <a:t> can </a:t>
            </a:r>
            <a:r>
              <a:rPr lang="it-IT" sz="2800" dirty="0" err="1" smtClean="0">
                <a:latin typeface="Arial" panose="020B0604020202020204" pitchFamily="34" charset="0"/>
                <a:cs typeface="Arial" panose="020B0604020202020204" pitchFamily="34" charset="0"/>
              </a:rPr>
              <a:t>improve</a:t>
            </a:r>
            <a:r>
              <a:rPr lang="it-IT" sz="2800" dirty="0" smtClean="0">
                <a:latin typeface="Arial" panose="020B0604020202020204" pitchFamily="34" charset="0"/>
                <a:cs typeface="Arial" panose="020B0604020202020204" pitchFamily="34" charset="0"/>
              </a:rPr>
              <a:t> the </a:t>
            </a:r>
            <a:r>
              <a:rPr lang="it-IT" sz="2800" dirty="0" smtClean="0">
                <a:solidFill>
                  <a:srgbClr val="FF0000"/>
                </a:solidFill>
                <a:latin typeface="Arial" panose="020B0604020202020204" pitchFamily="34" charset="0"/>
                <a:cs typeface="Arial" panose="020B0604020202020204" pitchFamily="34" charset="0"/>
              </a:rPr>
              <a:t>r</a:t>
            </a:r>
            <a:r>
              <a:rPr lang="en-US" altLang="zh-CN" sz="2800" dirty="0" err="1" smtClean="0">
                <a:solidFill>
                  <a:srgbClr val="FF0000"/>
                </a:solidFill>
                <a:latin typeface="Arial" panose="020B0604020202020204" pitchFamily="34" charset="0"/>
                <a:ea typeface="宋体" panose="02010600030101010101" pitchFamily="2" charset="-122"/>
                <a:cs typeface="Arial" panose="020B0604020202020204" pitchFamily="34" charset="0"/>
              </a:rPr>
              <a:t>esolution</a:t>
            </a:r>
            <a:r>
              <a:rPr lang="en-US" altLang="zh-CN" sz="2800" dirty="0" smtClean="0">
                <a:solidFill>
                  <a:srgbClr val="FF0000"/>
                </a:solidFill>
                <a:latin typeface="Arial" panose="020B0604020202020204" pitchFamily="34" charset="0"/>
                <a:ea typeface="宋体" panose="02010600030101010101" pitchFamily="2" charset="-122"/>
                <a:cs typeface="Arial" panose="020B0604020202020204" pitchFamily="34" charset="0"/>
              </a:rPr>
              <a:t> threshold until  </a:t>
            </a:r>
          </a:p>
          <a:p>
            <a:pPr fontAlgn="base">
              <a:lnSpc>
                <a:spcPct val="150000"/>
              </a:lnSpc>
              <a:spcBef>
                <a:spcPct val="0"/>
              </a:spcBef>
              <a:spcAft>
                <a:spcPct val="0"/>
              </a:spcAft>
              <a:buFontTx/>
              <a:buNone/>
            </a:pPr>
            <a:endParaRPr lang="en-US" altLang="zh-CN" sz="2800" b="1" dirty="0">
              <a:solidFill>
                <a:srgbClr val="FF0000"/>
              </a:solidFill>
              <a:latin typeface="Arial" panose="020B0604020202020204" pitchFamily="34" charset="0"/>
              <a:ea typeface="宋体" panose="02010600030101010101" pitchFamily="2" charset="-122"/>
              <a:cs typeface="Arial" panose="020B0604020202020204" pitchFamily="34" charset="0"/>
            </a:endParaRPr>
          </a:p>
          <a:p>
            <a:pPr algn="ctr" fontAlgn="base">
              <a:lnSpc>
                <a:spcPct val="150000"/>
              </a:lnSpc>
              <a:spcBef>
                <a:spcPct val="0"/>
              </a:spcBef>
              <a:spcAft>
                <a:spcPct val="0"/>
              </a:spcAft>
              <a:buFontTx/>
              <a:buNone/>
            </a:pPr>
            <a:r>
              <a:rPr lang="en-US" altLang="zh-CN" sz="3200" b="1" dirty="0" smtClean="0">
                <a:solidFill>
                  <a:srgbClr val="FF0000"/>
                </a:solidFill>
                <a:latin typeface="Arial" panose="020B0604020202020204" pitchFamily="34" charset="0"/>
                <a:ea typeface="宋体" panose="02010600030101010101" pitchFamily="2" charset="-122"/>
                <a:cs typeface="Arial" panose="020B0604020202020204" pitchFamily="34" charset="0"/>
              </a:rPr>
              <a:t>0.0002 mm </a:t>
            </a:r>
          </a:p>
          <a:p>
            <a:pPr algn="ctr" fontAlgn="base">
              <a:lnSpc>
                <a:spcPct val="150000"/>
              </a:lnSpc>
              <a:spcBef>
                <a:spcPct val="0"/>
              </a:spcBef>
              <a:spcAft>
                <a:spcPct val="0"/>
              </a:spcAft>
              <a:buFontTx/>
              <a:buNone/>
            </a:pPr>
            <a:r>
              <a:rPr lang="en-US" altLang="zh-CN" sz="2800" dirty="0" smtClean="0">
                <a:solidFill>
                  <a:srgbClr val="FF0000"/>
                </a:solidFill>
                <a:latin typeface="Arial" panose="020B0604020202020204" pitchFamily="34" charset="0"/>
                <a:ea typeface="宋体" panose="02010600030101010101" pitchFamily="2" charset="-122"/>
                <a:cs typeface="Arial" panose="020B0604020202020204" pitchFamily="34" charset="0"/>
              </a:rPr>
              <a:t>(200nm</a:t>
            </a:r>
            <a:r>
              <a:rPr lang="en-US" altLang="zh-CN" sz="2800" dirty="0">
                <a:solidFill>
                  <a:srgbClr val="0000FF"/>
                </a:solidFill>
                <a:latin typeface="Arial" panose="020B0604020202020204" pitchFamily="34" charset="0"/>
                <a:ea typeface="宋体" panose="02010600030101010101" pitchFamily="2" charset="-122"/>
                <a:cs typeface="Arial" panose="020B0604020202020204" pitchFamily="34" charset="0"/>
              </a:rPr>
              <a:t> </a:t>
            </a:r>
            <a:r>
              <a:rPr lang="en-US" altLang="zh-CN" sz="2800" dirty="0" smtClean="0">
                <a:solidFill>
                  <a:srgbClr val="FF0000"/>
                </a:solidFill>
                <a:latin typeface="Arial" panose="020B0604020202020204" pitchFamily="34" charset="0"/>
                <a:ea typeface="宋体" panose="02010600030101010101" pitchFamily="2" charset="-122"/>
                <a:cs typeface="Arial" panose="020B0604020202020204" pitchFamily="34" charset="0"/>
              </a:rPr>
              <a:t>or 0.2 </a:t>
            </a:r>
            <a:r>
              <a:rPr lang="el-GR" altLang="zh-CN" sz="2800" dirty="0" smtClean="0">
                <a:solidFill>
                  <a:srgbClr val="FF0000"/>
                </a:solidFill>
                <a:latin typeface="Arial" panose="020B0604020202020204" pitchFamily="34" charset="0"/>
                <a:ea typeface="宋体" panose="02010600030101010101" pitchFamily="2" charset="-122"/>
                <a:cs typeface="Arial" panose="020B0604020202020204" pitchFamily="34" charset="0"/>
              </a:rPr>
              <a:t>μ</a:t>
            </a:r>
            <a:r>
              <a:rPr lang="it-IT" altLang="zh-CN" sz="2800" dirty="0" smtClean="0">
                <a:solidFill>
                  <a:srgbClr val="FF0000"/>
                </a:solidFill>
                <a:latin typeface="Arial" panose="020B0604020202020204" pitchFamily="34" charset="0"/>
                <a:ea typeface="宋体" panose="02010600030101010101" pitchFamily="2" charset="-122"/>
                <a:cs typeface="Arial" panose="020B0604020202020204" pitchFamily="34" charset="0"/>
              </a:rPr>
              <a:t>m)</a:t>
            </a:r>
          </a:p>
          <a:p>
            <a:pPr algn="ctr" fontAlgn="base">
              <a:lnSpc>
                <a:spcPct val="150000"/>
              </a:lnSpc>
              <a:spcBef>
                <a:spcPct val="0"/>
              </a:spcBef>
              <a:spcAft>
                <a:spcPct val="0"/>
              </a:spcAft>
              <a:buFontTx/>
              <a:buNone/>
            </a:pPr>
            <a:endParaRPr lang="it-IT" altLang="zh-CN" sz="2800" dirty="0">
              <a:latin typeface="Arial" panose="020B0604020202020204" pitchFamily="34" charset="0"/>
              <a:cs typeface="Arial" panose="020B0604020202020204" pitchFamily="34" charset="0"/>
            </a:endParaRPr>
          </a:p>
          <a:p>
            <a:pPr algn="ctr" fontAlgn="base">
              <a:lnSpc>
                <a:spcPct val="150000"/>
              </a:lnSpc>
              <a:spcBef>
                <a:spcPct val="0"/>
              </a:spcBef>
              <a:spcAft>
                <a:spcPct val="0"/>
              </a:spcAft>
              <a:buFontTx/>
              <a:buNone/>
            </a:pPr>
            <a:r>
              <a:rPr lang="en-US" sz="2800" dirty="0">
                <a:latin typeface="Arial" panose="020B0604020202020204" pitchFamily="34" charset="0"/>
                <a:cs typeface="Arial" panose="020B0604020202020204" pitchFamily="34" charset="0"/>
              </a:rPr>
              <a:t>Images produced by the microscope allow us to see </a:t>
            </a:r>
            <a:r>
              <a:rPr lang="en-US" sz="2800" b="1" dirty="0">
                <a:latin typeface="Arial" panose="020B0604020202020204" pitchFamily="34" charset="0"/>
                <a:cs typeface="Arial" panose="020B0604020202020204" pitchFamily="34" charset="0"/>
              </a:rPr>
              <a:t>the finer details </a:t>
            </a:r>
            <a:r>
              <a:rPr lang="en-US" sz="2800" dirty="0">
                <a:latin typeface="Arial" panose="020B0604020202020204" pitchFamily="34" charset="0"/>
                <a:cs typeface="Arial" panose="020B0604020202020204" pitchFamily="34" charset="0"/>
              </a:rPr>
              <a:t>of the </a:t>
            </a:r>
            <a:r>
              <a:rPr lang="en-US" sz="2800" dirty="0" smtClean="0">
                <a:latin typeface="Arial" panose="020B0604020202020204" pitchFamily="34" charset="0"/>
                <a:cs typeface="Arial" panose="020B0604020202020204" pitchFamily="34" charset="0"/>
              </a:rPr>
              <a:t>objects, not only an enlarged image of them</a:t>
            </a:r>
            <a:r>
              <a:rPr lang="en-US" altLang="zh-CN" sz="2800" dirty="0" smtClean="0">
                <a:latin typeface="Arial" panose="020B0604020202020204" pitchFamily="34" charset="0"/>
                <a:cs typeface="Arial" panose="020B0604020202020204" pitchFamily="34" charset="0"/>
              </a:rPr>
              <a:t> </a:t>
            </a:r>
            <a:endParaRPr lang="en-US" altLang="zh-CN" sz="2800" dirty="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155863" y="1704108"/>
            <a:ext cx="2238375" cy="2238375"/>
          </a:xfrm>
          <a:prstGeom prst="rect">
            <a:avLst/>
          </a:prstGeom>
        </p:spPr>
      </p:pic>
    </p:spTree>
    <p:extLst>
      <p:ext uri="{BB962C8B-B14F-4D97-AF65-F5344CB8AC3E}">
        <p14:creationId xmlns:p14="http://schemas.microsoft.com/office/powerpoint/2010/main" val="6050737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ccia in giù 3"/>
          <p:cNvSpPr/>
          <p:nvPr/>
        </p:nvSpPr>
        <p:spPr>
          <a:xfrm>
            <a:off x="2053820" y="661054"/>
            <a:ext cx="288032"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sp>
        <p:nvSpPr>
          <p:cNvPr id="5" name="CasellaDiTesto 4"/>
          <p:cNvSpPr txBox="1"/>
          <p:nvPr/>
        </p:nvSpPr>
        <p:spPr>
          <a:xfrm>
            <a:off x="1547664" y="188640"/>
            <a:ext cx="1440160" cy="400110"/>
          </a:xfrm>
          <a:prstGeom prst="rect">
            <a:avLst/>
          </a:prstGeom>
          <a:noFill/>
        </p:spPr>
        <p:txBody>
          <a:bodyPr wrap="square" rtlCol="0">
            <a:spAutoFit/>
          </a:bodyPr>
          <a:lstStyle/>
          <a:p>
            <a:pPr eaLnBrk="0" fontAlgn="base" hangingPunct="0">
              <a:spcBef>
                <a:spcPct val="0"/>
              </a:spcBef>
              <a:spcAft>
                <a:spcPct val="0"/>
              </a:spcAft>
            </a:pPr>
            <a:r>
              <a:rPr lang="it-IT" sz="2000" dirty="0" err="1">
                <a:solidFill>
                  <a:srgbClr val="000000"/>
                </a:solidFill>
                <a:latin typeface="Arial" panose="020B0604020202020204" pitchFamily="34" charset="0"/>
                <a:cs typeface="Arial" panose="020B0604020202020204" pitchFamily="34" charset="0"/>
              </a:rPr>
              <a:t>Diffraction</a:t>
            </a:r>
            <a:endParaRPr lang="it-IT" sz="2000" dirty="0">
              <a:solidFill>
                <a:srgbClr val="000000"/>
              </a:solidFill>
              <a:latin typeface="Arial" panose="020B0604020202020204" pitchFamily="34" charset="0"/>
              <a:cs typeface="Arial" panose="020B0604020202020204" pitchFamily="34" charset="0"/>
            </a:endParaRPr>
          </a:p>
        </p:txBody>
      </p:sp>
      <p:sp>
        <p:nvSpPr>
          <p:cNvPr id="6" name="CasellaDiTesto 5"/>
          <p:cNvSpPr txBox="1"/>
          <p:nvPr/>
        </p:nvSpPr>
        <p:spPr>
          <a:xfrm>
            <a:off x="3915422" y="188640"/>
            <a:ext cx="1664689" cy="400110"/>
          </a:xfrm>
          <a:prstGeom prst="rect">
            <a:avLst/>
          </a:prstGeom>
          <a:noFill/>
        </p:spPr>
        <p:txBody>
          <a:bodyPr wrap="square" rtlCol="0">
            <a:spAutoFit/>
          </a:bodyPr>
          <a:lstStyle/>
          <a:p>
            <a:pPr eaLnBrk="0" fontAlgn="base" hangingPunct="0">
              <a:spcBef>
                <a:spcPct val="0"/>
              </a:spcBef>
              <a:spcAft>
                <a:spcPct val="0"/>
              </a:spcAft>
            </a:pPr>
            <a:r>
              <a:rPr lang="it-IT" sz="2000" dirty="0" err="1">
                <a:solidFill>
                  <a:srgbClr val="000000"/>
                </a:solidFill>
                <a:latin typeface="Arial" panose="020B0604020202020204" pitchFamily="34" charset="0"/>
                <a:cs typeface="Arial" panose="020B0604020202020204" pitchFamily="34" charset="0"/>
              </a:rPr>
              <a:t>Interference</a:t>
            </a:r>
            <a:endParaRPr lang="it-IT" sz="2000" dirty="0">
              <a:solidFill>
                <a:srgbClr val="000000"/>
              </a:solidFill>
              <a:latin typeface="Arial" panose="020B0604020202020204" pitchFamily="34" charset="0"/>
              <a:cs typeface="Arial" panose="020B0604020202020204" pitchFamily="34" charset="0"/>
            </a:endParaRPr>
          </a:p>
        </p:txBody>
      </p:sp>
      <p:sp>
        <p:nvSpPr>
          <p:cNvPr id="7" name="Freccia in giù 6"/>
          <p:cNvSpPr/>
          <p:nvPr/>
        </p:nvSpPr>
        <p:spPr>
          <a:xfrm>
            <a:off x="4459734" y="620688"/>
            <a:ext cx="288032" cy="100811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sp>
        <p:nvSpPr>
          <p:cNvPr id="9" name="CasellaDiTesto 8"/>
          <p:cNvSpPr txBox="1"/>
          <p:nvPr/>
        </p:nvSpPr>
        <p:spPr>
          <a:xfrm>
            <a:off x="2169839" y="1836113"/>
            <a:ext cx="1140056" cy="584775"/>
          </a:xfrm>
          <a:prstGeom prst="rect">
            <a:avLst/>
          </a:prstGeom>
          <a:solidFill>
            <a:schemeClr val="bg1"/>
          </a:solidFill>
        </p:spPr>
        <p:txBody>
          <a:bodyPr wrap="none" rtlCol="0">
            <a:spAutoFit/>
          </a:bodyPr>
          <a:lstStyle/>
          <a:p>
            <a:pPr eaLnBrk="0" fontAlgn="base" hangingPunct="0">
              <a:spcBef>
                <a:spcPct val="0"/>
              </a:spcBef>
              <a:spcAft>
                <a:spcPct val="0"/>
              </a:spcAft>
            </a:pPr>
            <a:endParaRPr lang="it-IT" sz="16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1600" dirty="0">
                <a:solidFill>
                  <a:srgbClr val="000000"/>
                </a:solidFill>
                <a:latin typeface="Arial" panose="020B0604020202020204" pitchFamily="34" charset="0"/>
                <a:cs typeface="Arial" panose="020B0604020202020204" pitchFamily="34" charset="0"/>
              </a:rPr>
              <a:t>Double </a:t>
            </a:r>
            <a:r>
              <a:rPr lang="it-IT" sz="1600" dirty="0" err="1">
                <a:solidFill>
                  <a:srgbClr val="000000"/>
                </a:solidFill>
                <a:latin typeface="Arial" panose="020B0604020202020204" pitchFamily="34" charset="0"/>
                <a:cs typeface="Arial" panose="020B0604020202020204" pitchFamily="34" charset="0"/>
              </a:rPr>
              <a:t>slit</a:t>
            </a:r>
            <a:endParaRPr lang="it-IT" sz="1600" dirty="0">
              <a:solidFill>
                <a:srgbClr val="000000"/>
              </a:solidFill>
              <a:latin typeface="Arial" panose="020B0604020202020204" pitchFamily="34" charset="0"/>
              <a:cs typeface="Arial" panose="020B0604020202020204" pitchFamily="34" charset="0"/>
            </a:endParaRPr>
          </a:p>
        </p:txBody>
      </p:sp>
      <p:sp>
        <p:nvSpPr>
          <p:cNvPr id="14" name="Rettangolo arrotondato 13"/>
          <p:cNvSpPr/>
          <p:nvPr/>
        </p:nvSpPr>
        <p:spPr>
          <a:xfrm>
            <a:off x="7380999" y="3560005"/>
            <a:ext cx="962781" cy="2897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sp>
        <p:nvSpPr>
          <p:cNvPr id="15" name="Ovale 14"/>
          <p:cNvSpPr/>
          <p:nvPr/>
        </p:nvSpPr>
        <p:spPr>
          <a:xfrm>
            <a:off x="238305" y="3422763"/>
            <a:ext cx="1405836" cy="3662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sp>
        <p:nvSpPr>
          <p:cNvPr id="17" name="Rettangolo arrotondato 16"/>
          <p:cNvSpPr/>
          <p:nvPr/>
        </p:nvSpPr>
        <p:spPr>
          <a:xfrm>
            <a:off x="7380999" y="2899626"/>
            <a:ext cx="962781" cy="2897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sp>
        <p:nvSpPr>
          <p:cNvPr id="18" name="Rettangolo arrotondato 17"/>
          <p:cNvSpPr/>
          <p:nvPr/>
        </p:nvSpPr>
        <p:spPr>
          <a:xfrm>
            <a:off x="7380999" y="4228560"/>
            <a:ext cx="962781" cy="2897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sp>
        <p:nvSpPr>
          <p:cNvPr id="19" name="Rettangolo arrotondato 18"/>
          <p:cNvSpPr/>
          <p:nvPr/>
        </p:nvSpPr>
        <p:spPr>
          <a:xfrm>
            <a:off x="7380999" y="2242562"/>
            <a:ext cx="962781" cy="2897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sp>
        <p:nvSpPr>
          <p:cNvPr id="20" name="Rettangolo arrotondato 19"/>
          <p:cNvSpPr/>
          <p:nvPr/>
        </p:nvSpPr>
        <p:spPr>
          <a:xfrm>
            <a:off x="7380999" y="4897115"/>
            <a:ext cx="962781" cy="2897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grpSp>
        <p:nvGrpSpPr>
          <p:cNvPr id="3" name="Gruppo 2"/>
          <p:cNvGrpSpPr/>
          <p:nvPr/>
        </p:nvGrpSpPr>
        <p:grpSpPr>
          <a:xfrm>
            <a:off x="268443" y="1741002"/>
            <a:ext cx="8605412" cy="4543057"/>
            <a:chOff x="268443" y="1741002"/>
            <a:chExt cx="8605412" cy="4543057"/>
          </a:xfrm>
        </p:grpSpPr>
        <p:grpSp>
          <p:nvGrpSpPr>
            <p:cNvPr id="16" name="Gruppo 15"/>
            <p:cNvGrpSpPr/>
            <p:nvPr/>
          </p:nvGrpSpPr>
          <p:grpSpPr>
            <a:xfrm>
              <a:off x="268443" y="1741002"/>
              <a:ext cx="8575274" cy="4543057"/>
              <a:chOff x="268443" y="1741002"/>
              <a:chExt cx="8575274" cy="4543057"/>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15" y="1772816"/>
                <a:ext cx="8191902" cy="4032448"/>
              </a:xfrm>
              <a:prstGeom prst="rect">
                <a:avLst/>
              </a:prstGeom>
            </p:spPr>
          </p:pic>
          <p:sp>
            <p:nvSpPr>
              <p:cNvPr id="8" name="CasellaDiTesto 7"/>
              <p:cNvSpPr txBox="1"/>
              <p:nvPr/>
            </p:nvSpPr>
            <p:spPr>
              <a:xfrm>
                <a:off x="1161727" y="2420888"/>
                <a:ext cx="1059906" cy="584775"/>
              </a:xfrm>
              <a:prstGeom prst="rect">
                <a:avLst/>
              </a:prstGeom>
              <a:solidFill>
                <a:schemeClr val="bg1"/>
              </a:solidFill>
            </p:spPr>
            <p:txBody>
              <a:bodyPr wrap="none" rtlCol="0">
                <a:spAutoFit/>
              </a:bodyPr>
              <a:lstStyle/>
              <a:p>
                <a:pPr eaLnBrk="0" fontAlgn="base" hangingPunct="0">
                  <a:spcBef>
                    <a:spcPct val="0"/>
                  </a:spcBef>
                  <a:spcAft>
                    <a:spcPct val="0"/>
                  </a:spcAft>
                </a:pPr>
                <a:endParaRPr lang="it-IT" sz="16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1600" dirty="0">
                    <a:solidFill>
                      <a:srgbClr val="000000"/>
                    </a:solidFill>
                    <a:latin typeface="Arial" panose="020B0604020202020204" pitchFamily="34" charset="0"/>
                    <a:cs typeface="Arial" panose="020B0604020202020204" pitchFamily="34" charset="0"/>
                  </a:rPr>
                  <a:t>Single </a:t>
                </a:r>
                <a:r>
                  <a:rPr lang="it-IT" sz="1600" dirty="0" err="1">
                    <a:solidFill>
                      <a:srgbClr val="000000"/>
                    </a:solidFill>
                    <a:latin typeface="Arial" panose="020B0604020202020204" pitchFamily="34" charset="0"/>
                    <a:cs typeface="Arial" panose="020B0604020202020204" pitchFamily="34" charset="0"/>
                  </a:rPr>
                  <a:t>slit</a:t>
                </a:r>
                <a:endParaRPr lang="it-IT" sz="1600" dirty="0">
                  <a:solidFill>
                    <a:srgbClr val="000000"/>
                  </a:solidFill>
                  <a:latin typeface="Arial" panose="020B0604020202020204" pitchFamily="34" charset="0"/>
                  <a:cs typeface="Arial" panose="020B0604020202020204" pitchFamily="34" charset="0"/>
                </a:endParaRPr>
              </a:p>
            </p:txBody>
          </p:sp>
          <p:sp>
            <p:nvSpPr>
              <p:cNvPr id="10" name="CasellaDiTesto 9"/>
              <p:cNvSpPr txBox="1"/>
              <p:nvPr/>
            </p:nvSpPr>
            <p:spPr>
              <a:xfrm>
                <a:off x="268443" y="3422763"/>
                <a:ext cx="1375698" cy="353943"/>
              </a:xfrm>
              <a:prstGeom prst="rect">
                <a:avLst/>
              </a:prstGeom>
              <a:solidFill>
                <a:schemeClr val="bg1"/>
              </a:solidFill>
            </p:spPr>
            <p:txBody>
              <a:bodyPr wrap="none" rtlCol="0">
                <a:spAutoFit/>
              </a:bodyPr>
              <a:lstStyle/>
              <a:p>
                <a:pPr eaLnBrk="0" fontAlgn="base" hangingPunct="0">
                  <a:spcBef>
                    <a:spcPct val="0"/>
                  </a:spcBef>
                  <a:spcAft>
                    <a:spcPct val="0"/>
                  </a:spcAft>
                </a:pPr>
                <a:r>
                  <a:rPr lang="it-IT" sz="1700" dirty="0">
                    <a:solidFill>
                      <a:srgbClr val="000000"/>
                    </a:solidFill>
                    <a:latin typeface="Arial" panose="020B0604020202020204" pitchFamily="34" charset="0"/>
                    <a:cs typeface="Arial" panose="020B0604020202020204" pitchFamily="34" charset="0"/>
                  </a:rPr>
                  <a:t>Light source</a:t>
                </a:r>
              </a:p>
            </p:txBody>
          </p:sp>
          <p:sp>
            <p:nvSpPr>
              <p:cNvPr id="11" name="CasellaDiTesto 10"/>
              <p:cNvSpPr txBox="1"/>
              <p:nvPr/>
            </p:nvSpPr>
            <p:spPr>
              <a:xfrm>
                <a:off x="2655221" y="5453062"/>
                <a:ext cx="3225563" cy="830997"/>
              </a:xfrm>
              <a:prstGeom prst="rect">
                <a:avLst/>
              </a:prstGeom>
              <a:solidFill>
                <a:schemeClr val="bg1"/>
              </a:solidFill>
            </p:spPr>
            <p:txBody>
              <a:bodyPr wrap="none" rtlCol="0">
                <a:spAutoFit/>
              </a:bodyPr>
              <a:lstStyle/>
              <a:p>
                <a:pPr eaLnBrk="0" fontAlgn="base" hangingPunct="0">
                  <a:spcBef>
                    <a:spcPct val="0"/>
                  </a:spcBef>
                  <a:spcAft>
                    <a:spcPct val="0"/>
                  </a:spcAft>
                </a:pPr>
                <a:endParaRPr lang="it-IT" sz="16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1600" dirty="0" err="1">
                    <a:solidFill>
                      <a:srgbClr val="AD671B"/>
                    </a:solidFill>
                    <a:latin typeface="Arial" panose="020B0604020202020204" pitchFamily="34" charset="0"/>
                    <a:cs typeface="Arial" panose="020B0604020202020204" pitchFamily="34" charset="0"/>
                  </a:rPr>
                  <a:t>Constructive</a:t>
                </a:r>
                <a:r>
                  <a:rPr lang="it-IT" sz="1600" dirty="0">
                    <a:solidFill>
                      <a:srgbClr val="AD671B"/>
                    </a:solidFill>
                    <a:latin typeface="Arial" panose="020B0604020202020204" pitchFamily="34" charset="0"/>
                    <a:cs typeface="Arial" panose="020B0604020202020204" pitchFamily="34" charset="0"/>
                  </a:rPr>
                  <a:t> </a:t>
                </a:r>
                <a:r>
                  <a:rPr lang="it-IT" sz="1600" dirty="0" err="1">
                    <a:solidFill>
                      <a:srgbClr val="AD671B"/>
                    </a:solidFill>
                    <a:latin typeface="Arial" panose="020B0604020202020204" pitchFamily="34" charset="0"/>
                    <a:cs typeface="Arial" panose="020B0604020202020204" pitchFamily="34" charset="0"/>
                  </a:rPr>
                  <a:t>interference</a:t>
                </a:r>
                <a:r>
                  <a:rPr lang="it-IT" sz="1600" dirty="0">
                    <a:solidFill>
                      <a:srgbClr val="AD671B"/>
                    </a:solidFill>
                    <a:latin typeface="Arial" panose="020B0604020202020204" pitchFamily="34" charset="0"/>
                    <a:cs typeface="Arial" panose="020B0604020202020204" pitchFamily="34" charset="0"/>
                  </a:rPr>
                  <a:t> </a:t>
                </a:r>
                <a:r>
                  <a:rPr lang="it-IT" sz="1600" dirty="0">
                    <a:solidFill>
                      <a:srgbClr val="AD671B"/>
                    </a:solidFill>
                    <a:latin typeface="Arial" panose="020B0604020202020204" pitchFamily="34" charset="0"/>
                    <a:cs typeface="Arial" panose="020B0604020202020204" pitchFamily="34" charset="0"/>
                    <a:sym typeface="Wingdings" panose="05000000000000000000" pitchFamily="2" charset="2"/>
                  </a:rPr>
                  <a:t> </a:t>
                </a:r>
                <a:r>
                  <a:rPr lang="it-IT" sz="1600" dirty="0">
                    <a:solidFill>
                      <a:srgbClr val="000000"/>
                    </a:solidFill>
                    <a:latin typeface="Arial" panose="020B0604020202020204" pitchFamily="34" charset="0"/>
                    <a:cs typeface="Arial" panose="020B0604020202020204" pitchFamily="34" charset="0"/>
                    <a:sym typeface="Wingdings" panose="05000000000000000000" pitchFamily="2" charset="2"/>
                  </a:rPr>
                  <a:t>Light</a:t>
                </a:r>
              </a:p>
              <a:p>
                <a:pPr eaLnBrk="0" fontAlgn="base" hangingPunct="0">
                  <a:spcBef>
                    <a:spcPct val="0"/>
                  </a:spcBef>
                  <a:spcAft>
                    <a:spcPct val="0"/>
                  </a:spcAft>
                </a:pPr>
                <a:r>
                  <a:rPr lang="it-IT" sz="1600" dirty="0" err="1">
                    <a:solidFill>
                      <a:srgbClr val="000000"/>
                    </a:solidFill>
                    <a:latin typeface="Arial" panose="020B0604020202020204" pitchFamily="34" charset="0"/>
                    <a:cs typeface="Arial" panose="020B0604020202020204" pitchFamily="34" charset="0"/>
                    <a:sym typeface="Wingdings" panose="05000000000000000000" pitchFamily="2" charset="2"/>
                  </a:rPr>
                  <a:t>Destructive</a:t>
                </a:r>
                <a:r>
                  <a:rPr lang="it-IT" sz="1600" dirty="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it-IT" sz="1600" dirty="0" err="1">
                    <a:solidFill>
                      <a:srgbClr val="000000"/>
                    </a:solidFill>
                    <a:latin typeface="Arial" panose="020B0604020202020204" pitchFamily="34" charset="0"/>
                    <a:cs typeface="Arial" panose="020B0604020202020204" pitchFamily="34" charset="0"/>
                    <a:sym typeface="Wingdings" panose="05000000000000000000" pitchFamily="2" charset="2"/>
                  </a:rPr>
                  <a:t>interference</a:t>
                </a:r>
                <a:r>
                  <a:rPr lang="it-IT" sz="1600" dirty="0">
                    <a:solidFill>
                      <a:srgbClr val="000000"/>
                    </a:solidFill>
                    <a:latin typeface="Arial" panose="020B0604020202020204" pitchFamily="34" charset="0"/>
                    <a:cs typeface="Arial" panose="020B0604020202020204" pitchFamily="34" charset="0"/>
                    <a:sym typeface="Wingdings" panose="05000000000000000000" pitchFamily="2" charset="2"/>
                  </a:rPr>
                  <a:t>  Dark</a:t>
                </a:r>
                <a:endParaRPr lang="it-IT" sz="1600" dirty="0">
                  <a:solidFill>
                    <a:srgbClr val="000000"/>
                  </a:solidFill>
                  <a:latin typeface="Arial" panose="020B0604020202020204" pitchFamily="34" charset="0"/>
                  <a:cs typeface="Arial" panose="020B0604020202020204" pitchFamily="34" charset="0"/>
                </a:endParaRPr>
              </a:p>
            </p:txBody>
          </p:sp>
          <p:sp>
            <p:nvSpPr>
              <p:cNvPr id="12" name="CasellaDiTesto 11"/>
              <p:cNvSpPr txBox="1"/>
              <p:nvPr/>
            </p:nvSpPr>
            <p:spPr>
              <a:xfrm>
                <a:off x="595000" y="5004706"/>
                <a:ext cx="2896880" cy="672739"/>
              </a:xfrm>
              <a:prstGeom prst="rect">
                <a:avLst/>
              </a:prstGeom>
              <a:solidFill>
                <a:schemeClr val="bg1"/>
              </a:solidFill>
            </p:spPr>
            <p:txBody>
              <a:bodyPr wrap="square" rtlCol="0">
                <a:spAutoFit/>
              </a:bodyPr>
              <a:lstStyle/>
              <a:p>
                <a:pPr eaLnBrk="0" fontAlgn="base" hangingPunct="0">
                  <a:spcBef>
                    <a:spcPct val="0"/>
                  </a:spcBef>
                  <a:spcAft>
                    <a:spcPct val="0"/>
                  </a:spcAft>
                </a:pPr>
                <a:endParaRPr lang="it-IT" sz="1200" dirty="0">
                  <a:solidFill>
                    <a:srgbClr val="000000"/>
                  </a:solidFill>
                </a:endParaRPr>
              </a:p>
            </p:txBody>
          </p:sp>
          <p:sp>
            <p:nvSpPr>
              <p:cNvPr id="13" name="CasellaDiTesto 12"/>
              <p:cNvSpPr txBox="1"/>
              <p:nvPr/>
            </p:nvSpPr>
            <p:spPr>
              <a:xfrm>
                <a:off x="7306743" y="2250924"/>
                <a:ext cx="1520220" cy="3323987"/>
              </a:xfrm>
              <a:prstGeom prst="rect">
                <a:avLst/>
              </a:prstGeom>
              <a:solidFill>
                <a:schemeClr val="bg1"/>
              </a:solidFill>
            </p:spPr>
            <p:txBody>
              <a:bodyPr wrap="square" rtlCol="0">
                <a:spAutoFit/>
              </a:bodyPr>
              <a:lstStyle/>
              <a:p>
                <a:pPr eaLnBrk="0" fontAlgn="base" hangingPunct="0">
                  <a:spcBef>
                    <a:spcPct val="0"/>
                  </a:spcBef>
                  <a:spcAft>
                    <a:spcPct val="0"/>
                  </a:spcAft>
                </a:pPr>
                <a:r>
                  <a:rPr lang="it-IT" sz="1400" dirty="0">
                    <a:solidFill>
                      <a:srgbClr val="000000"/>
                    </a:solidFill>
                    <a:latin typeface="Arial" panose="020B0604020202020204" pitchFamily="34" charset="0"/>
                    <a:cs typeface="Arial" panose="020B0604020202020204" pitchFamily="34" charset="0"/>
                  </a:rPr>
                  <a:t>Light band</a:t>
                </a:r>
              </a:p>
              <a:p>
                <a:pPr eaLnBrk="0" fontAlgn="base" hangingPunct="0">
                  <a:spcBef>
                    <a:spcPct val="0"/>
                  </a:spcBef>
                  <a:spcAft>
                    <a:spcPct val="0"/>
                  </a:spcAft>
                </a:pPr>
                <a:endParaRPr lang="it-IT" sz="8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1400" dirty="0">
                    <a:solidFill>
                      <a:srgbClr val="000000"/>
                    </a:solidFill>
                    <a:latin typeface="Arial" panose="020B0604020202020204" pitchFamily="34" charset="0"/>
                    <a:cs typeface="Arial" panose="020B0604020202020204" pitchFamily="34" charset="0"/>
                  </a:rPr>
                  <a:t>Dark band</a:t>
                </a:r>
              </a:p>
              <a:p>
                <a:pPr eaLnBrk="0" fontAlgn="base" hangingPunct="0">
                  <a:spcBef>
                    <a:spcPct val="0"/>
                  </a:spcBef>
                  <a:spcAft>
                    <a:spcPct val="0"/>
                  </a:spcAft>
                </a:pPr>
                <a:endParaRPr lang="it-IT" sz="8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1400" dirty="0">
                    <a:solidFill>
                      <a:srgbClr val="000000"/>
                    </a:solidFill>
                    <a:latin typeface="Arial" panose="020B0604020202020204" pitchFamily="34" charset="0"/>
                    <a:cs typeface="Arial" panose="020B0604020202020204" pitchFamily="34" charset="0"/>
                  </a:rPr>
                  <a:t>Light band</a:t>
                </a:r>
              </a:p>
              <a:p>
                <a:pPr eaLnBrk="0" fontAlgn="base" hangingPunct="0">
                  <a:spcBef>
                    <a:spcPct val="0"/>
                  </a:spcBef>
                  <a:spcAft>
                    <a:spcPct val="0"/>
                  </a:spcAft>
                </a:pPr>
                <a:endParaRPr lang="it-IT" sz="8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1400" dirty="0">
                    <a:solidFill>
                      <a:srgbClr val="000000"/>
                    </a:solidFill>
                    <a:latin typeface="Arial" panose="020B0604020202020204" pitchFamily="34" charset="0"/>
                    <a:cs typeface="Arial" panose="020B0604020202020204" pitchFamily="34" charset="0"/>
                  </a:rPr>
                  <a:t>Dark band</a:t>
                </a:r>
              </a:p>
              <a:p>
                <a:pPr eaLnBrk="0" fontAlgn="base" hangingPunct="0">
                  <a:spcBef>
                    <a:spcPct val="0"/>
                  </a:spcBef>
                  <a:spcAft>
                    <a:spcPct val="0"/>
                  </a:spcAft>
                </a:pPr>
                <a:endParaRPr lang="it-IT" sz="8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1400" dirty="0">
                    <a:solidFill>
                      <a:srgbClr val="000000"/>
                    </a:solidFill>
                    <a:latin typeface="Arial" panose="020B0604020202020204" pitchFamily="34" charset="0"/>
                    <a:cs typeface="Arial" panose="020B0604020202020204" pitchFamily="34" charset="0"/>
                  </a:rPr>
                  <a:t>Light band</a:t>
                </a:r>
              </a:p>
              <a:p>
                <a:pPr eaLnBrk="0" fontAlgn="base" hangingPunct="0">
                  <a:spcBef>
                    <a:spcPct val="0"/>
                  </a:spcBef>
                  <a:spcAft>
                    <a:spcPct val="0"/>
                  </a:spcAft>
                </a:pPr>
                <a:endParaRPr lang="it-IT" sz="8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1400" dirty="0">
                    <a:solidFill>
                      <a:srgbClr val="000000"/>
                    </a:solidFill>
                    <a:latin typeface="Arial" panose="020B0604020202020204" pitchFamily="34" charset="0"/>
                    <a:cs typeface="Arial" panose="020B0604020202020204" pitchFamily="34" charset="0"/>
                  </a:rPr>
                  <a:t>Dark band</a:t>
                </a:r>
              </a:p>
              <a:p>
                <a:pPr eaLnBrk="0" fontAlgn="base" hangingPunct="0">
                  <a:spcBef>
                    <a:spcPct val="0"/>
                  </a:spcBef>
                  <a:spcAft>
                    <a:spcPct val="0"/>
                  </a:spcAft>
                </a:pPr>
                <a:endParaRPr lang="it-IT" sz="8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1400" dirty="0">
                    <a:solidFill>
                      <a:srgbClr val="000000"/>
                    </a:solidFill>
                    <a:latin typeface="Arial" panose="020B0604020202020204" pitchFamily="34" charset="0"/>
                    <a:cs typeface="Arial" panose="020B0604020202020204" pitchFamily="34" charset="0"/>
                  </a:rPr>
                  <a:t>Light band</a:t>
                </a:r>
              </a:p>
              <a:p>
                <a:pPr eaLnBrk="0" fontAlgn="base" hangingPunct="0">
                  <a:spcBef>
                    <a:spcPct val="0"/>
                  </a:spcBef>
                  <a:spcAft>
                    <a:spcPct val="0"/>
                  </a:spcAft>
                </a:pPr>
                <a:endParaRPr lang="it-IT" sz="8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1400" dirty="0">
                    <a:solidFill>
                      <a:srgbClr val="000000"/>
                    </a:solidFill>
                    <a:latin typeface="Arial" panose="020B0604020202020204" pitchFamily="34" charset="0"/>
                    <a:cs typeface="Arial" panose="020B0604020202020204" pitchFamily="34" charset="0"/>
                  </a:rPr>
                  <a:t>Dark band</a:t>
                </a:r>
              </a:p>
              <a:p>
                <a:pPr eaLnBrk="0" fontAlgn="base" hangingPunct="0">
                  <a:spcBef>
                    <a:spcPct val="0"/>
                  </a:spcBef>
                  <a:spcAft>
                    <a:spcPct val="0"/>
                  </a:spcAft>
                </a:pPr>
                <a:endParaRPr lang="it-IT" sz="8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1400" dirty="0">
                    <a:solidFill>
                      <a:srgbClr val="000000"/>
                    </a:solidFill>
                    <a:latin typeface="Arial" panose="020B0604020202020204" pitchFamily="34" charset="0"/>
                    <a:cs typeface="Arial" panose="020B0604020202020204" pitchFamily="34" charset="0"/>
                  </a:rPr>
                  <a:t>Light band</a:t>
                </a:r>
              </a:p>
              <a:p>
                <a:pPr eaLnBrk="0" fontAlgn="base" hangingPunct="0">
                  <a:spcBef>
                    <a:spcPct val="0"/>
                  </a:spcBef>
                  <a:spcAft>
                    <a:spcPct val="0"/>
                  </a:spcAft>
                </a:pPr>
                <a:endParaRPr lang="it-IT" sz="1400" dirty="0">
                  <a:solidFill>
                    <a:srgbClr val="000000"/>
                  </a:solidFill>
                  <a:latin typeface="Arial" panose="020B0604020202020204" pitchFamily="34" charset="0"/>
                  <a:cs typeface="Arial" panose="020B0604020202020204" pitchFamily="34" charset="0"/>
                </a:endParaRPr>
              </a:p>
            </p:txBody>
          </p:sp>
          <p:sp>
            <p:nvSpPr>
              <p:cNvPr id="22" name="CasellaDiTesto 21"/>
              <p:cNvSpPr txBox="1"/>
              <p:nvPr/>
            </p:nvSpPr>
            <p:spPr>
              <a:xfrm>
                <a:off x="2343126" y="1741002"/>
                <a:ext cx="832279" cy="830997"/>
              </a:xfrm>
              <a:prstGeom prst="rect">
                <a:avLst/>
              </a:prstGeom>
              <a:solidFill>
                <a:schemeClr val="bg1"/>
              </a:solidFill>
            </p:spPr>
            <p:txBody>
              <a:bodyPr wrap="none" rtlCol="0">
                <a:spAutoFit/>
              </a:bodyPr>
              <a:lstStyle/>
              <a:p>
                <a:pPr algn="ctr" eaLnBrk="0" fontAlgn="base" hangingPunct="0">
                  <a:spcBef>
                    <a:spcPct val="0"/>
                  </a:spcBef>
                  <a:spcAft>
                    <a:spcPct val="0"/>
                  </a:spcAft>
                </a:pPr>
                <a:endParaRPr lang="it-IT" sz="16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it-IT" sz="1600" dirty="0">
                    <a:solidFill>
                      <a:srgbClr val="000000"/>
                    </a:solidFill>
                    <a:latin typeface="Arial" panose="020B0604020202020204" pitchFamily="34" charset="0"/>
                    <a:cs typeface="Arial" panose="020B0604020202020204" pitchFamily="34" charset="0"/>
                  </a:rPr>
                  <a:t>Double</a:t>
                </a:r>
              </a:p>
              <a:p>
                <a:pPr algn="ctr" eaLnBrk="0" fontAlgn="base" hangingPunct="0">
                  <a:spcBef>
                    <a:spcPct val="0"/>
                  </a:spcBef>
                  <a:spcAft>
                    <a:spcPct val="0"/>
                  </a:spcAft>
                </a:pPr>
                <a:r>
                  <a:rPr lang="it-IT" sz="1600" dirty="0">
                    <a:solidFill>
                      <a:srgbClr val="000000"/>
                    </a:solidFill>
                    <a:latin typeface="Arial" panose="020B0604020202020204" pitchFamily="34" charset="0"/>
                    <a:cs typeface="Arial" panose="020B0604020202020204" pitchFamily="34" charset="0"/>
                  </a:rPr>
                  <a:t> </a:t>
                </a:r>
                <a:r>
                  <a:rPr lang="it-IT" sz="1600" dirty="0" err="1">
                    <a:solidFill>
                      <a:srgbClr val="000000"/>
                    </a:solidFill>
                    <a:latin typeface="Arial" panose="020B0604020202020204" pitchFamily="34" charset="0"/>
                    <a:cs typeface="Arial" panose="020B0604020202020204" pitchFamily="34" charset="0"/>
                  </a:rPr>
                  <a:t>slit</a:t>
                </a:r>
                <a:endParaRPr lang="it-IT" sz="1600" dirty="0">
                  <a:solidFill>
                    <a:srgbClr val="000000"/>
                  </a:solidFill>
                  <a:latin typeface="Arial" panose="020B0604020202020204" pitchFamily="34" charset="0"/>
                  <a:cs typeface="Arial" panose="020B0604020202020204" pitchFamily="34" charset="0"/>
                </a:endParaRPr>
              </a:p>
            </p:txBody>
          </p:sp>
        </p:grpSp>
        <p:sp>
          <p:nvSpPr>
            <p:cNvPr id="21" name="CasellaDiTesto 20"/>
            <p:cNvSpPr txBox="1"/>
            <p:nvPr/>
          </p:nvSpPr>
          <p:spPr>
            <a:xfrm>
              <a:off x="8532440" y="2262647"/>
              <a:ext cx="341415" cy="2985433"/>
            </a:xfrm>
            <a:prstGeom prst="rect">
              <a:avLst/>
            </a:prstGeom>
            <a:noFill/>
          </p:spPr>
          <p:txBody>
            <a:bodyPr wrap="square" rtlCol="0">
              <a:spAutoFit/>
            </a:bodyPr>
            <a:lstStyle/>
            <a:p>
              <a:pPr eaLnBrk="0" fontAlgn="base" hangingPunct="0">
                <a:spcBef>
                  <a:spcPct val="0"/>
                </a:spcBef>
                <a:spcAft>
                  <a:spcPct val="0"/>
                </a:spcAft>
              </a:pPr>
              <a:r>
                <a:rPr lang="it-IT" sz="1200" b="1" dirty="0">
                  <a:solidFill>
                    <a:srgbClr val="000000"/>
                  </a:solidFill>
                  <a:latin typeface="Arial" panose="020B0604020202020204" pitchFamily="34" charset="0"/>
                  <a:cs typeface="Arial" panose="020B0604020202020204" pitchFamily="34" charset="0"/>
                </a:rPr>
                <a:t>2</a:t>
              </a:r>
            </a:p>
            <a:p>
              <a:pPr eaLnBrk="0" fontAlgn="base" hangingPunct="0">
                <a:spcBef>
                  <a:spcPct val="0"/>
                </a:spcBef>
                <a:spcAft>
                  <a:spcPct val="0"/>
                </a:spcAft>
              </a:pPr>
              <a:endParaRPr lang="it-IT" sz="1200" b="1"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1200" b="1"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800" b="1" dirty="0" smtClean="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1200" b="1" dirty="0" smtClean="0">
                  <a:solidFill>
                    <a:srgbClr val="000000"/>
                  </a:solidFill>
                  <a:latin typeface="Arial" panose="020B0604020202020204" pitchFamily="34" charset="0"/>
                  <a:cs typeface="Arial" panose="020B0604020202020204" pitchFamily="34" charset="0"/>
                </a:rPr>
                <a:t>1</a:t>
              </a:r>
              <a:endParaRPr lang="it-IT" sz="1200" b="1"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1200" b="1"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1200" b="1"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800" b="1" dirty="0" smtClean="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1200" b="1" dirty="0" smtClean="0">
                  <a:solidFill>
                    <a:srgbClr val="000000"/>
                  </a:solidFill>
                  <a:latin typeface="Arial" panose="020B0604020202020204" pitchFamily="34" charset="0"/>
                  <a:cs typeface="Arial" panose="020B0604020202020204" pitchFamily="34" charset="0"/>
                </a:rPr>
                <a:t>0</a:t>
              </a:r>
              <a:endParaRPr lang="it-IT" sz="1200" b="1"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1200" b="1"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1200" b="1" dirty="0" smtClean="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800" b="1" dirty="0" smtClean="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1200" b="1" dirty="0" smtClean="0">
                  <a:solidFill>
                    <a:srgbClr val="000000"/>
                  </a:solidFill>
                  <a:latin typeface="Arial" panose="020B0604020202020204" pitchFamily="34" charset="0"/>
                  <a:cs typeface="Arial" panose="020B0604020202020204" pitchFamily="34" charset="0"/>
                </a:rPr>
                <a:t>1</a:t>
              </a:r>
              <a:endParaRPr lang="it-IT" sz="1200" b="1"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1200" b="1"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800" b="1" dirty="0" smtClean="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1200" b="1"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1200" b="1" dirty="0" smtClean="0">
                  <a:solidFill>
                    <a:srgbClr val="000000"/>
                  </a:solidFill>
                  <a:latin typeface="Arial" panose="020B0604020202020204" pitchFamily="34" charset="0"/>
                  <a:cs typeface="Arial" panose="020B0604020202020204" pitchFamily="34" charset="0"/>
                </a:rPr>
                <a:t>2</a:t>
              </a:r>
              <a:endParaRPr lang="it-IT" sz="1200" b="1" dirty="0">
                <a:solidFill>
                  <a:srgbClr val="000000"/>
                </a:solidFill>
                <a:latin typeface="Arial" panose="020B0604020202020204" pitchFamily="34" charset="0"/>
                <a:cs typeface="Arial" panose="020B0604020202020204" pitchFamily="34" charset="0"/>
              </a:endParaRPr>
            </a:p>
          </p:txBody>
        </p:sp>
      </p:grpSp>
      <p:sp>
        <p:nvSpPr>
          <p:cNvPr id="24" name="Rettangolo 23"/>
          <p:cNvSpPr/>
          <p:nvPr/>
        </p:nvSpPr>
        <p:spPr>
          <a:xfrm>
            <a:off x="8113745" y="1269921"/>
            <a:ext cx="983362" cy="430887"/>
          </a:xfrm>
          <a:prstGeom prst="rect">
            <a:avLst/>
          </a:prstGeom>
          <a:ln>
            <a:solidFill>
              <a:schemeClr val="tx1"/>
            </a:solidFill>
          </a:ln>
        </p:spPr>
        <p:txBody>
          <a:bodyPr wrap="square">
            <a:spAutoFit/>
          </a:bodyPr>
          <a:lstStyle/>
          <a:p>
            <a:pPr algn="ctr"/>
            <a:r>
              <a:rPr lang="it-IT" sz="1100" dirty="0">
                <a:latin typeface="Arial" panose="020B0604020202020204" pitchFamily="34" charset="0"/>
                <a:cs typeface="Arial" panose="020B0604020202020204" pitchFamily="34" charset="0"/>
              </a:rPr>
              <a:t>Order of </a:t>
            </a:r>
            <a:r>
              <a:rPr lang="it-IT" sz="1100" dirty="0" err="1">
                <a:latin typeface="Arial" panose="020B0604020202020204" pitchFamily="34" charset="0"/>
                <a:cs typeface="Arial" panose="020B0604020202020204" pitchFamily="34" charset="0"/>
              </a:rPr>
              <a:t>interference</a:t>
            </a:r>
            <a:endParaRPr lang="it-IT"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80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4"/>
          <p:cNvSpPr txBox="1">
            <a:spLocks noChangeArrowheads="1"/>
          </p:cNvSpPr>
          <p:nvPr/>
        </p:nvSpPr>
        <p:spPr bwMode="auto">
          <a:xfrm>
            <a:off x="1403350" y="2349500"/>
            <a:ext cx="635158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FontTx/>
              <a:buNone/>
            </a:pPr>
            <a:r>
              <a:rPr lang="en-US" altLang="it-IT" sz="4400" dirty="0">
                <a:solidFill>
                  <a:srgbClr val="000000"/>
                </a:solidFill>
                <a:latin typeface="Arial" panose="020B0604020202020204" pitchFamily="34" charset="0"/>
                <a:cs typeface="Arial" panose="020B0604020202020204" pitchFamily="34" charset="0"/>
              </a:rPr>
              <a:t>THEORY OF IMAGE FORMATION </a:t>
            </a:r>
            <a:endParaRPr lang="en-US" altLang="it-IT" sz="4400" dirty="0" smtClean="0">
              <a:solidFill>
                <a:srgbClr val="000000"/>
              </a:solidFill>
              <a:latin typeface="Arial" panose="020B0604020202020204" pitchFamily="34" charset="0"/>
              <a:cs typeface="Arial" panose="020B0604020202020204" pitchFamily="34" charset="0"/>
            </a:endParaRPr>
          </a:p>
          <a:p>
            <a:pPr algn="ctr" fontAlgn="base">
              <a:spcBef>
                <a:spcPct val="50000"/>
              </a:spcBef>
              <a:spcAft>
                <a:spcPct val="0"/>
              </a:spcAft>
              <a:buFontTx/>
              <a:buNone/>
            </a:pPr>
            <a:r>
              <a:rPr lang="en-US" altLang="it-IT" sz="4400" dirty="0" smtClean="0">
                <a:solidFill>
                  <a:srgbClr val="000000"/>
                </a:solidFill>
                <a:latin typeface="Arial" panose="020B0604020202020204" pitchFamily="34" charset="0"/>
                <a:cs typeface="Arial" panose="020B0604020202020204" pitchFamily="34" charset="0"/>
              </a:rPr>
              <a:t>by Ernst ABBE</a:t>
            </a:r>
            <a:endParaRPr lang="it-IT" altLang="it-IT" sz="4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71925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ttangolo 1"/>
          <p:cNvSpPr>
            <a:spLocks noChangeArrowheads="1"/>
          </p:cNvSpPr>
          <p:nvPr/>
        </p:nvSpPr>
        <p:spPr bwMode="auto">
          <a:xfrm>
            <a:off x="467544" y="476672"/>
            <a:ext cx="8424738"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50000"/>
              </a:lnSpc>
              <a:spcBef>
                <a:spcPct val="0"/>
              </a:spcBef>
              <a:spcAft>
                <a:spcPct val="0"/>
              </a:spcAft>
              <a:buFontTx/>
              <a:buNone/>
            </a:pPr>
            <a:r>
              <a:rPr lang="en-US" altLang="it-IT" sz="2000" dirty="0">
                <a:solidFill>
                  <a:srgbClr val="000000"/>
                </a:solidFill>
                <a:latin typeface="Arial" panose="020B0604020202020204" pitchFamily="34" charset="0"/>
                <a:cs typeface="Arial" panose="020B0604020202020204" pitchFamily="34" charset="0"/>
              </a:rPr>
              <a:t>This theory </a:t>
            </a:r>
            <a:r>
              <a:rPr lang="en-US" altLang="it-IT" sz="2000" dirty="0" smtClean="0">
                <a:solidFill>
                  <a:srgbClr val="000000"/>
                </a:solidFill>
                <a:latin typeface="Arial" panose="020B0604020202020204" pitchFamily="34" charset="0"/>
                <a:cs typeface="Arial" panose="020B0604020202020204" pitchFamily="34" charset="0"/>
              </a:rPr>
              <a:t>affirms </a:t>
            </a:r>
            <a:r>
              <a:rPr lang="en-US" altLang="it-IT" sz="2000" dirty="0">
                <a:solidFill>
                  <a:srgbClr val="000000"/>
                </a:solidFill>
                <a:latin typeface="Arial" panose="020B0604020202020204" pitchFamily="34" charset="0"/>
                <a:cs typeface="Arial" panose="020B0604020202020204" pitchFamily="34" charset="0"/>
              </a:rPr>
              <a:t>that the </a:t>
            </a:r>
            <a:r>
              <a:rPr lang="en-US" altLang="it-IT" sz="2000" b="1" dirty="0">
                <a:solidFill>
                  <a:srgbClr val="FF0000"/>
                </a:solidFill>
                <a:latin typeface="Arial" panose="020B0604020202020204" pitchFamily="34" charset="0"/>
                <a:cs typeface="Arial" panose="020B0604020202020204" pitchFamily="34" charset="0"/>
              </a:rPr>
              <a:t>structure of the sample produces diffraction </a:t>
            </a:r>
            <a:r>
              <a:rPr lang="en-US" altLang="it-IT" sz="2000" dirty="0">
                <a:solidFill>
                  <a:srgbClr val="000000"/>
                </a:solidFill>
                <a:latin typeface="Arial" panose="020B0604020202020204" pitchFamily="34" charset="0"/>
                <a:cs typeface="Arial" panose="020B0604020202020204" pitchFamily="34" charset="0"/>
              </a:rPr>
              <a:t>of </a:t>
            </a:r>
            <a:r>
              <a:rPr lang="en-US" altLang="it-IT" sz="2000" dirty="0" smtClean="0">
                <a:solidFill>
                  <a:srgbClr val="000000"/>
                </a:solidFill>
                <a:latin typeface="Arial" panose="020B0604020202020204" pitchFamily="34" charset="0"/>
                <a:cs typeface="Arial" panose="020B0604020202020204" pitchFamily="34" charset="0"/>
              </a:rPr>
              <a:t>light </a:t>
            </a:r>
            <a:r>
              <a:rPr lang="en-US" altLang="it-IT" sz="2000" b="1" dirty="0">
                <a:solidFill>
                  <a:srgbClr val="FF0000"/>
                </a:solidFill>
                <a:latin typeface="Arial" panose="020B0604020202020204" pitchFamily="34" charset="0"/>
                <a:cs typeface="Arial" panose="020B0604020202020204" pitchFamily="34" charset="0"/>
              </a:rPr>
              <a:t>in the Back Focal Plane (BFP) of the objective</a:t>
            </a:r>
            <a:r>
              <a:rPr lang="en-US" altLang="it-IT" sz="2000" dirty="0">
                <a:solidFill>
                  <a:srgbClr val="000000"/>
                </a:solidFill>
                <a:latin typeface="Arial" panose="020B0604020202020204" pitchFamily="34" charset="0"/>
                <a:cs typeface="Arial" panose="020B0604020202020204" pitchFamily="34" charset="0"/>
              </a:rPr>
              <a:t>.</a:t>
            </a:r>
          </a:p>
          <a:p>
            <a:pPr eaLnBrk="0" fontAlgn="base" hangingPunct="0">
              <a:lnSpc>
                <a:spcPct val="150000"/>
              </a:lnSpc>
              <a:spcBef>
                <a:spcPct val="0"/>
              </a:spcBef>
              <a:spcAft>
                <a:spcPct val="0"/>
              </a:spcAft>
              <a:buFontTx/>
              <a:buNone/>
            </a:pPr>
            <a:r>
              <a:rPr lang="en-US" altLang="it-IT" sz="2000" dirty="0">
                <a:solidFill>
                  <a:srgbClr val="000000"/>
                </a:solidFill>
                <a:latin typeface="Arial" panose="020B0604020202020204" pitchFamily="34" charset="0"/>
                <a:cs typeface="Arial" panose="020B0604020202020204" pitchFamily="34" charset="0"/>
              </a:rPr>
              <a:t/>
            </a:r>
            <a:br>
              <a:rPr lang="en-US" altLang="it-IT" sz="2000" dirty="0">
                <a:solidFill>
                  <a:srgbClr val="000000"/>
                </a:solidFill>
                <a:latin typeface="Arial" panose="020B0604020202020204" pitchFamily="34" charset="0"/>
                <a:cs typeface="Arial" panose="020B0604020202020204" pitchFamily="34" charset="0"/>
              </a:rPr>
            </a:br>
            <a:r>
              <a:rPr lang="en-US" altLang="it-IT" sz="2000" dirty="0">
                <a:solidFill>
                  <a:srgbClr val="000000"/>
                </a:solidFill>
                <a:latin typeface="Arial" panose="020B0604020202020204" pitchFamily="34" charset="0"/>
                <a:cs typeface="Arial" panose="020B0604020202020204" pitchFamily="34" charset="0"/>
              </a:rPr>
              <a:t>However, this only happens when the light </a:t>
            </a:r>
            <a:r>
              <a:rPr lang="en-US" altLang="it-IT" sz="2000" dirty="0" smtClean="0">
                <a:solidFill>
                  <a:srgbClr val="000000"/>
                </a:solidFill>
                <a:latin typeface="Arial" panose="020B0604020202020204" pitchFamily="34" charset="0"/>
                <a:cs typeface="Arial" panose="020B0604020202020204" pitchFamily="34" charset="0"/>
              </a:rPr>
              <a:t>passes </a:t>
            </a:r>
            <a:r>
              <a:rPr lang="en-US" altLang="it-IT" sz="2000" dirty="0">
                <a:solidFill>
                  <a:srgbClr val="000000"/>
                </a:solidFill>
                <a:latin typeface="Arial" panose="020B0604020202020204" pitchFamily="34" charset="0"/>
                <a:cs typeface="Arial" panose="020B0604020202020204" pitchFamily="34" charset="0"/>
              </a:rPr>
              <a:t>through a </a:t>
            </a:r>
            <a:r>
              <a:rPr lang="en-US" altLang="it-IT" sz="2000" b="1" dirty="0" err="1" smtClean="0">
                <a:solidFill>
                  <a:srgbClr val="000000"/>
                </a:solidFill>
                <a:latin typeface="Arial" panose="020B0604020202020204" pitchFamily="34" charset="0"/>
                <a:cs typeface="Arial" panose="020B0604020202020204" pitchFamily="34" charset="0"/>
              </a:rPr>
              <a:t>dishomogeneous</a:t>
            </a:r>
            <a:r>
              <a:rPr lang="en-US" altLang="it-IT" sz="2000" b="1" dirty="0" smtClean="0">
                <a:solidFill>
                  <a:srgbClr val="000000"/>
                </a:solidFill>
                <a:latin typeface="Arial" panose="020B0604020202020204" pitchFamily="34" charset="0"/>
                <a:cs typeface="Arial" panose="020B0604020202020204" pitchFamily="34" charset="0"/>
              </a:rPr>
              <a:t> </a:t>
            </a:r>
            <a:r>
              <a:rPr lang="en-US" altLang="it-IT" sz="2000" b="1" dirty="0">
                <a:solidFill>
                  <a:srgbClr val="000000"/>
                </a:solidFill>
                <a:latin typeface="Arial" panose="020B0604020202020204" pitchFamily="34" charset="0"/>
                <a:cs typeface="Arial" panose="020B0604020202020204" pitchFamily="34" charset="0"/>
              </a:rPr>
              <a:t>sample</a:t>
            </a:r>
            <a:r>
              <a:rPr lang="en-US" altLang="it-IT" sz="2000" dirty="0">
                <a:solidFill>
                  <a:srgbClr val="000000"/>
                </a:solidFill>
                <a:latin typeface="Arial" panose="020B0604020202020204" pitchFamily="34" charset="0"/>
                <a:cs typeface="Arial" panose="020B0604020202020204" pitchFamily="34" charset="0"/>
              </a:rPr>
              <a:t>, because </a:t>
            </a:r>
            <a:r>
              <a:rPr lang="en-US" altLang="it-IT" sz="2000" dirty="0" smtClean="0">
                <a:solidFill>
                  <a:srgbClr val="000000"/>
                </a:solidFill>
                <a:latin typeface="Arial" panose="020B0604020202020204" pitchFamily="34" charset="0"/>
                <a:cs typeface="Arial" panose="020B0604020202020204" pitchFamily="34" charset="0"/>
              </a:rPr>
              <a:t>the inner irregularities diffract the </a:t>
            </a:r>
            <a:r>
              <a:rPr lang="en-US" altLang="it-IT" sz="2000" dirty="0" err="1" smtClean="0">
                <a:solidFill>
                  <a:srgbClr val="000000"/>
                </a:solidFill>
                <a:latin typeface="Arial" panose="020B0604020202020204" pitchFamily="34" charset="0"/>
                <a:cs typeface="Arial" panose="020B0604020202020204" pitchFamily="34" charset="0"/>
              </a:rPr>
              <a:t>raylights</a:t>
            </a:r>
            <a:r>
              <a:rPr lang="en-US" altLang="it-IT" sz="2000" dirty="0" smtClean="0">
                <a:solidFill>
                  <a:srgbClr val="000000"/>
                </a:solidFill>
                <a:latin typeface="Arial" panose="020B0604020202020204" pitchFamily="34" charset="0"/>
                <a:cs typeface="Arial" panose="020B0604020202020204" pitchFamily="34" charset="0"/>
              </a:rPr>
              <a:t>.</a:t>
            </a:r>
          </a:p>
          <a:p>
            <a:pPr eaLnBrk="0" fontAlgn="base" hangingPunct="0">
              <a:lnSpc>
                <a:spcPct val="150000"/>
              </a:lnSpc>
              <a:spcBef>
                <a:spcPct val="0"/>
              </a:spcBef>
              <a:spcAft>
                <a:spcPct val="0"/>
              </a:spcAft>
              <a:buFontTx/>
              <a:buNone/>
            </a:pPr>
            <a:r>
              <a:rPr lang="en-US" altLang="it-IT" sz="2000" dirty="0" smtClean="0">
                <a:solidFill>
                  <a:srgbClr val="000000"/>
                </a:solidFill>
                <a:latin typeface="Arial" panose="020B0604020202020204" pitchFamily="34" charset="0"/>
                <a:cs typeface="Arial" panose="020B0604020202020204" pitchFamily="34" charset="0"/>
              </a:rPr>
              <a:t>If the sample in homogeneous the light in not diffracted.</a:t>
            </a:r>
          </a:p>
          <a:p>
            <a:pPr eaLnBrk="0" fontAlgn="base" hangingPunct="0">
              <a:lnSpc>
                <a:spcPct val="150000"/>
              </a:lnSpc>
              <a:spcBef>
                <a:spcPct val="0"/>
              </a:spcBef>
              <a:spcAft>
                <a:spcPct val="0"/>
              </a:spcAft>
              <a:buFontTx/>
              <a:buNone/>
            </a:pPr>
            <a:endParaRPr lang="en-US" altLang="it-IT" sz="2000" dirty="0">
              <a:solidFill>
                <a:srgbClr val="000000"/>
              </a:solidFill>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buFontTx/>
              <a:buNone/>
            </a:pPr>
            <a:endParaRPr lang="en-US" altLang="it-IT" sz="2000" dirty="0">
              <a:solidFill>
                <a:srgbClr val="000000"/>
              </a:solidFill>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buFontTx/>
              <a:buNone/>
            </a:pPr>
            <a:r>
              <a:rPr lang="en-US" altLang="it-IT" sz="2000" dirty="0">
                <a:solidFill>
                  <a:srgbClr val="000000"/>
                </a:solidFill>
                <a:latin typeface="Arial" panose="020B0604020202020204" pitchFamily="34" charset="0"/>
                <a:cs typeface="Arial" panose="020B0604020202020204" pitchFamily="34" charset="0"/>
              </a:rPr>
              <a:t>E.g. </a:t>
            </a:r>
            <a:r>
              <a:rPr lang="en-US" altLang="it-IT" sz="2000" b="1" dirty="0">
                <a:solidFill>
                  <a:srgbClr val="FF0000"/>
                </a:solidFill>
                <a:latin typeface="Arial" panose="020B0604020202020204" pitchFamily="34" charset="0"/>
                <a:cs typeface="Arial" panose="020B0604020202020204" pitchFamily="34" charset="0"/>
              </a:rPr>
              <a:t>Cells</a:t>
            </a:r>
            <a:r>
              <a:rPr lang="en-US" altLang="it-IT" sz="2000" dirty="0">
                <a:solidFill>
                  <a:srgbClr val="000000"/>
                </a:solidFill>
                <a:latin typeface="Arial" panose="020B0604020202020204" pitchFamily="34" charset="0"/>
                <a:cs typeface="Arial" panose="020B0604020202020204" pitchFamily="34" charset="0"/>
              </a:rPr>
              <a:t> have nucleus, cytoplasm, organelles, Golgi, RER, </a:t>
            </a:r>
            <a:r>
              <a:rPr lang="en-US" altLang="it-IT" sz="2000" dirty="0" smtClean="0">
                <a:solidFill>
                  <a:srgbClr val="000000"/>
                </a:solidFill>
                <a:latin typeface="Arial" panose="020B0604020202020204" pitchFamily="34" charset="0"/>
                <a:cs typeface="Arial" panose="020B0604020202020204" pitchFamily="34" charset="0"/>
              </a:rPr>
              <a:t>granules, proteins…</a:t>
            </a:r>
          </a:p>
          <a:p>
            <a:pPr eaLnBrk="0" fontAlgn="base" hangingPunct="0">
              <a:lnSpc>
                <a:spcPct val="150000"/>
              </a:lnSpc>
              <a:spcBef>
                <a:spcPct val="0"/>
              </a:spcBef>
              <a:spcAft>
                <a:spcPct val="0"/>
              </a:spcAft>
              <a:buFontTx/>
              <a:buNone/>
            </a:pPr>
            <a:r>
              <a:rPr lang="en-US" altLang="it-IT" sz="2000" dirty="0" smtClean="0">
                <a:solidFill>
                  <a:srgbClr val="000000"/>
                </a:solidFill>
                <a:latin typeface="Arial" panose="020B0604020202020204" pitchFamily="34" charset="0"/>
                <a:cs typeface="Arial" panose="020B0604020202020204" pitchFamily="34" charset="0"/>
              </a:rPr>
              <a:t>                         </a:t>
            </a:r>
            <a:r>
              <a:rPr lang="en-US" altLang="it-IT" sz="2000" dirty="0" smtClean="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altLang="it-IT" sz="2000" dirty="0" smtClean="0">
                <a:solidFill>
                  <a:srgbClr val="FF0000"/>
                </a:solidFill>
                <a:latin typeface="Arial" panose="020B0604020202020204" pitchFamily="34" charset="0"/>
                <a:cs typeface="Arial" panose="020B0604020202020204" pitchFamily="34" charset="0"/>
              </a:rPr>
              <a:t>HIGHLY DISHOMOGENEOUS</a:t>
            </a:r>
            <a:endParaRPr lang="it-IT" altLang="it-IT" sz="2000" dirty="0">
              <a:solidFill>
                <a:srgbClr val="FF0000"/>
              </a:solidFill>
              <a:latin typeface="Arial" panose="020B0604020202020204" pitchFamily="34" charset="0"/>
              <a:cs typeface="Arial" panose="020B0604020202020204" pitchFamily="34" charset="0"/>
            </a:endParaRPr>
          </a:p>
        </p:txBody>
      </p:sp>
      <p:sp>
        <p:nvSpPr>
          <p:cNvPr id="4" name="Ovale 3"/>
          <p:cNvSpPr/>
          <p:nvPr/>
        </p:nvSpPr>
        <p:spPr>
          <a:xfrm>
            <a:off x="8650214" y="124691"/>
            <a:ext cx="280555" cy="2805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64976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asellaDiTesto 4"/>
          <p:cNvSpPr txBox="1">
            <a:spLocks noChangeArrowheads="1"/>
          </p:cNvSpPr>
          <p:nvPr/>
        </p:nvSpPr>
        <p:spPr bwMode="auto">
          <a:xfrm>
            <a:off x="1536700" y="1014413"/>
            <a:ext cx="7129463"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r>
              <a:rPr lang="it-IT" altLang="it-IT" sz="2000">
                <a:solidFill>
                  <a:srgbClr val="FF0000"/>
                </a:solidFill>
                <a:latin typeface="Comic Sans MS" panose="030F0702030302020204" pitchFamily="66" charset="0"/>
              </a:rPr>
              <a:t>Object</a:t>
            </a:r>
            <a:r>
              <a:rPr lang="it-IT" altLang="it-IT" sz="2000">
                <a:solidFill>
                  <a:srgbClr val="000000"/>
                </a:solidFill>
                <a:latin typeface="Comic Sans MS" panose="030F0702030302020204" pitchFamily="66" charset="0"/>
              </a:rPr>
              <a:t>                          Focus                      </a:t>
            </a:r>
            <a:r>
              <a:rPr lang="it-IT" altLang="it-IT" sz="2000">
                <a:solidFill>
                  <a:srgbClr val="3333CC"/>
                </a:solidFill>
                <a:latin typeface="Comic Sans MS" panose="030F0702030302020204" pitchFamily="66" charset="0"/>
              </a:rPr>
              <a:t>         Image</a:t>
            </a:r>
          </a:p>
          <a:p>
            <a:pPr eaLnBrk="0" fontAlgn="base" hangingPunct="0">
              <a:spcBef>
                <a:spcPct val="0"/>
              </a:spcBef>
              <a:spcAft>
                <a:spcPct val="0"/>
              </a:spcAft>
              <a:buFontTx/>
              <a:buNone/>
            </a:pPr>
            <a:r>
              <a:rPr lang="it-IT" altLang="it-IT" sz="2000">
                <a:solidFill>
                  <a:srgbClr val="000000"/>
                </a:solidFill>
                <a:latin typeface="Comic Sans MS" panose="030F0702030302020204" pitchFamily="66" charset="0"/>
              </a:rPr>
              <a:t>                                      BFP</a:t>
            </a:r>
          </a:p>
        </p:txBody>
      </p:sp>
      <p:grpSp>
        <p:nvGrpSpPr>
          <p:cNvPr id="96259" name="Gruppo 13"/>
          <p:cNvGrpSpPr>
            <a:grpSpLocks/>
          </p:cNvGrpSpPr>
          <p:nvPr/>
        </p:nvGrpSpPr>
        <p:grpSpPr bwMode="auto">
          <a:xfrm>
            <a:off x="-7273" y="116632"/>
            <a:ext cx="9001125" cy="6519758"/>
            <a:chOff x="55371" y="980726"/>
            <a:chExt cx="9001425" cy="6519542"/>
          </a:xfrm>
        </p:grpSpPr>
        <p:pic>
          <p:nvPicPr>
            <p:cNvPr id="96260"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371" y="980726"/>
              <a:ext cx="9001425"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ccia a destra 5"/>
            <p:cNvSpPr/>
            <p:nvPr/>
          </p:nvSpPr>
          <p:spPr>
            <a:xfrm>
              <a:off x="611015" y="2774541"/>
              <a:ext cx="865217" cy="792137"/>
            </a:xfrm>
            <a:prstGeom prst="rightArrow">
              <a:avLst/>
            </a:prstGeom>
            <a:solidFill>
              <a:schemeClr val="accent3"/>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sz="1200">
                <a:solidFill>
                  <a:srgbClr val="FFFFFF"/>
                </a:solidFill>
              </a:endParaRPr>
            </a:p>
          </p:txBody>
        </p:sp>
        <p:sp>
          <p:nvSpPr>
            <p:cNvPr id="96262" name="CasellaDiTesto 7"/>
            <p:cNvSpPr txBox="1">
              <a:spLocks noChangeArrowheads="1"/>
            </p:cNvSpPr>
            <p:nvPr/>
          </p:nvSpPr>
          <p:spPr bwMode="auto">
            <a:xfrm>
              <a:off x="708418" y="3041169"/>
              <a:ext cx="6480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r>
                <a:rPr lang="it-IT" altLang="it-IT" sz="1200" dirty="0">
                  <a:solidFill>
                    <a:srgbClr val="000000"/>
                  </a:solidFill>
                  <a:latin typeface="Arial" panose="020B0604020202020204" pitchFamily="34" charset="0"/>
                  <a:cs typeface="Arial" panose="020B0604020202020204" pitchFamily="34" charset="0"/>
                </a:rPr>
                <a:t>Light</a:t>
              </a:r>
            </a:p>
          </p:txBody>
        </p:sp>
        <p:sp>
          <p:nvSpPr>
            <p:cNvPr id="96263" name="CasellaDiTesto 8"/>
            <p:cNvSpPr txBox="1">
              <a:spLocks noChangeArrowheads="1"/>
            </p:cNvSpPr>
            <p:nvPr/>
          </p:nvSpPr>
          <p:spPr bwMode="auto">
            <a:xfrm>
              <a:off x="1032454" y="4725142"/>
              <a:ext cx="2160240" cy="12002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pPr>
              <a:r>
                <a:rPr lang="it-IT" altLang="it-IT" sz="1800" dirty="0" err="1">
                  <a:solidFill>
                    <a:srgbClr val="FF0000"/>
                  </a:solidFill>
                  <a:latin typeface="Comic Sans MS" panose="030F0702030302020204" pitchFamily="66" charset="0"/>
                </a:rPr>
                <a:t>D</a:t>
              </a:r>
              <a:r>
                <a:rPr lang="it-IT" altLang="it-IT" sz="1800" dirty="0" err="1" smtClean="0">
                  <a:solidFill>
                    <a:srgbClr val="FF0000"/>
                  </a:solidFill>
                  <a:latin typeface="Comic Sans MS" panose="030F0702030302020204" pitchFamily="66" charset="0"/>
                </a:rPr>
                <a:t>ishomogenous</a:t>
              </a:r>
              <a:r>
                <a:rPr lang="it-IT" altLang="it-IT" sz="1800" dirty="0" smtClean="0">
                  <a:solidFill>
                    <a:srgbClr val="FF0000"/>
                  </a:solidFill>
                  <a:latin typeface="Comic Sans MS" panose="030F0702030302020204" pitchFamily="66" charset="0"/>
                </a:rPr>
                <a:t> </a:t>
              </a:r>
              <a:endParaRPr lang="it-IT" altLang="it-IT" sz="1800" dirty="0">
                <a:solidFill>
                  <a:srgbClr val="FF0000"/>
                </a:solidFill>
                <a:latin typeface="Comic Sans MS" panose="030F0702030302020204" pitchFamily="66" charset="0"/>
              </a:endParaRPr>
            </a:p>
            <a:p>
              <a:pPr algn="ctr" eaLnBrk="0" fontAlgn="base" hangingPunct="0">
                <a:spcBef>
                  <a:spcPct val="0"/>
                </a:spcBef>
                <a:spcAft>
                  <a:spcPct val="0"/>
                </a:spcAft>
                <a:buFontTx/>
                <a:buNone/>
              </a:pPr>
              <a:r>
                <a:rPr lang="it-IT" altLang="it-IT" sz="1800" dirty="0">
                  <a:solidFill>
                    <a:srgbClr val="FF0000"/>
                  </a:solidFill>
                  <a:latin typeface="Comic Sans MS" panose="030F0702030302020204" pitchFamily="66" charset="0"/>
                </a:rPr>
                <a:t>sample with </a:t>
              </a:r>
              <a:r>
                <a:rPr lang="it-IT" altLang="it-IT" sz="1800" dirty="0" err="1">
                  <a:solidFill>
                    <a:srgbClr val="FF0000"/>
                  </a:solidFill>
                  <a:latin typeface="Comic Sans MS" panose="030F0702030302020204" pitchFamily="66" charset="0"/>
                </a:rPr>
                <a:t>microscopic</a:t>
              </a:r>
              <a:r>
                <a:rPr lang="it-IT" altLang="it-IT" sz="1800" dirty="0">
                  <a:solidFill>
                    <a:srgbClr val="FF0000"/>
                  </a:solidFill>
                  <a:latin typeface="Comic Sans MS" panose="030F0702030302020204" pitchFamily="66" charset="0"/>
                </a:rPr>
                <a:t> </a:t>
              </a:r>
              <a:r>
                <a:rPr lang="it-IT" altLang="it-IT" sz="1800" dirty="0" err="1" smtClean="0">
                  <a:solidFill>
                    <a:srgbClr val="FF0000"/>
                  </a:solidFill>
                  <a:latin typeface="Comic Sans MS" panose="030F0702030302020204" pitchFamily="66" charset="0"/>
                </a:rPr>
                <a:t>irregularities</a:t>
              </a:r>
              <a:endParaRPr lang="it-IT" altLang="it-IT" sz="1800" dirty="0">
                <a:solidFill>
                  <a:srgbClr val="FF0000"/>
                </a:solidFill>
                <a:latin typeface="Comic Sans MS" panose="030F0702030302020204" pitchFamily="66" charset="0"/>
              </a:endParaRPr>
            </a:p>
          </p:txBody>
        </p:sp>
        <p:sp>
          <p:nvSpPr>
            <p:cNvPr id="96264" name="CasellaDiTesto 9"/>
            <p:cNvSpPr txBox="1">
              <a:spLocks noChangeArrowheads="1"/>
            </p:cNvSpPr>
            <p:nvPr/>
          </p:nvSpPr>
          <p:spPr bwMode="auto">
            <a:xfrm>
              <a:off x="3707903" y="4761148"/>
              <a:ext cx="2160240" cy="27391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pPr>
              <a:r>
                <a:rPr lang="it-IT" altLang="it-IT" sz="1800" dirty="0" err="1">
                  <a:solidFill>
                    <a:srgbClr val="000000"/>
                  </a:solidFill>
                  <a:latin typeface="Comic Sans MS" panose="030F0702030302020204" pitchFamily="66" charset="0"/>
                </a:rPr>
                <a:t>Diffraction</a:t>
              </a:r>
              <a:r>
                <a:rPr lang="it-IT" altLang="it-IT" sz="1800" dirty="0">
                  <a:solidFill>
                    <a:srgbClr val="000000"/>
                  </a:solidFill>
                  <a:latin typeface="Comic Sans MS" panose="030F0702030302020204" pitchFamily="66" charset="0"/>
                </a:rPr>
                <a:t> figure </a:t>
              </a:r>
              <a:r>
                <a:rPr lang="it-IT" altLang="it-IT" sz="1800" dirty="0" err="1">
                  <a:solidFill>
                    <a:srgbClr val="000000"/>
                  </a:solidFill>
                  <a:latin typeface="Comic Sans MS" panose="030F0702030302020204" pitchFamily="66" charset="0"/>
                </a:rPr>
                <a:t>deriving</a:t>
              </a:r>
              <a:r>
                <a:rPr lang="it-IT" altLang="it-IT" sz="1800" dirty="0">
                  <a:solidFill>
                    <a:srgbClr val="000000"/>
                  </a:solidFill>
                  <a:latin typeface="Comic Sans MS" panose="030F0702030302020204" pitchFamily="66" charset="0"/>
                </a:rPr>
                <a:t> from </a:t>
              </a:r>
              <a:r>
                <a:rPr lang="it-IT" altLang="it-IT" sz="1800" dirty="0" err="1">
                  <a:solidFill>
                    <a:srgbClr val="000000"/>
                  </a:solidFill>
                  <a:latin typeface="Comic Sans MS" panose="030F0702030302020204" pitchFamily="66" charset="0"/>
                </a:rPr>
                <a:t>microscopic</a:t>
              </a:r>
              <a:r>
                <a:rPr lang="it-IT" altLang="it-IT" sz="1800" dirty="0">
                  <a:solidFill>
                    <a:srgbClr val="000000"/>
                  </a:solidFill>
                  <a:latin typeface="Comic Sans MS" panose="030F0702030302020204" pitchFamily="66" charset="0"/>
                </a:rPr>
                <a:t> </a:t>
              </a:r>
              <a:r>
                <a:rPr lang="it-IT" altLang="it-IT" sz="1800" dirty="0" err="1" smtClean="0">
                  <a:solidFill>
                    <a:srgbClr val="000000"/>
                  </a:solidFill>
                  <a:latin typeface="Comic Sans MS" panose="030F0702030302020204" pitchFamily="66" charset="0"/>
                </a:rPr>
                <a:t>irregularities</a:t>
              </a:r>
              <a:endParaRPr lang="it-IT" altLang="it-IT" sz="1800" dirty="0" smtClean="0">
                <a:solidFill>
                  <a:srgbClr val="000000"/>
                </a:solidFill>
                <a:latin typeface="Comic Sans MS" panose="030F0702030302020204" pitchFamily="66" charset="0"/>
              </a:endParaRPr>
            </a:p>
            <a:p>
              <a:pPr algn="ctr" eaLnBrk="0" fontAlgn="base" hangingPunct="0">
                <a:spcBef>
                  <a:spcPct val="0"/>
                </a:spcBef>
                <a:spcAft>
                  <a:spcPct val="0"/>
                </a:spcAft>
                <a:buFontTx/>
                <a:buNone/>
              </a:pPr>
              <a:r>
                <a:rPr lang="it-IT" altLang="it-IT" sz="1800" dirty="0" smtClean="0">
                  <a:solidFill>
                    <a:srgbClr val="000000"/>
                  </a:solidFill>
                  <a:latin typeface="Comic Sans MS" panose="030F0702030302020204" pitchFamily="66" charset="0"/>
                </a:rPr>
                <a:t>of </a:t>
              </a:r>
              <a:r>
                <a:rPr lang="it-IT" altLang="it-IT" sz="1800" dirty="0">
                  <a:solidFill>
                    <a:srgbClr val="000000"/>
                  </a:solidFill>
                  <a:latin typeface="Comic Sans MS" panose="030F0702030302020204" pitchFamily="66" charset="0"/>
                </a:rPr>
                <a:t>the </a:t>
              </a:r>
              <a:r>
                <a:rPr lang="it-IT" altLang="it-IT" sz="1800" dirty="0" smtClean="0">
                  <a:solidFill>
                    <a:srgbClr val="000000"/>
                  </a:solidFill>
                  <a:latin typeface="Comic Sans MS" panose="030F0702030302020204" pitchFamily="66" charset="0"/>
                </a:rPr>
                <a:t>sample</a:t>
              </a:r>
            </a:p>
            <a:p>
              <a:pPr algn="ctr" eaLnBrk="0" fontAlgn="base" hangingPunct="0">
                <a:spcBef>
                  <a:spcPct val="0"/>
                </a:spcBef>
                <a:spcAft>
                  <a:spcPct val="0"/>
                </a:spcAft>
                <a:buFontTx/>
                <a:buNone/>
              </a:pPr>
              <a:endParaRPr lang="it-IT" altLang="it-IT" sz="1800" dirty="0">
                <a:solidFill>
                  <a:srgbClr val="000000"/>
                </a:solidFill>
                <a:latin typeface="Comic Sans MS" panose="030F0702030302020204" pitchFamily="66" charset="0"/>
              </a:endParaRPr>
            </a:p>
            <a:p>
              <a:pPr algn="ctr" eaLnBrk="0" fontAlgn="base" hangingPunct="0">
                <a:spcBef>
                  <a:spcPct val="0"/>
                </a:spcBef>
                <a:spcAft>
                  <a:spcPct val="0"/>
                </a:spcAft>
                <a:buFontTx/>
                <a:buNone/>
              </a:pPr>
              <a:r>
                <a:rPr lang="it-IT" altLang="it-IT" sz="1600" dirty="0" smtClean="0">
                  <a:solidFill>
                    <a:srgbClr val="000000"/>
                  </a:solidFill>
                  <a:latin typeface="Comic Sans MS" panose="030F0702030302020204" pitchFamily="66" charset="0"/>
                </a:rPr>
                <a:t>NORMALLY NOT VISIBLE, BECAUSE INSIDE OF THE MICROSCOPE</a:t>
              </a:r>
              <a:endParaRPr lang="it-IT" altLang="it-IT" sz="1600" dirty="0">
                <a:solidFill>
                  <a:srgbClr val="000000"/>
                </a:solidFill>
                <a:latin typeface="Comic Sans MS" panose="030F0702030302020204" pitchFamily="66" charset="0"/>
              </a:endParaRPr>
            </a:p>
          </p:txBody>
        </p:sp>
        <p:sp>
          <p:nvSpPr>
            <p:cNvPr id="96265" name="CasellaDiTesto 10"/>
            <p:cNvSpPr txBox="1">
              <a:spLocks noChangeArrowheads="1"/>
            </p:cNvSpPr>
            <p:nvPr/>
          </p:nvSpPr>
          <p:spPr bwMode="auto">
            <a:xfrm>
              <a:off x="6490940" y="4963434"/>
              <a:ext cx="2555445" cy="175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pPr>
              <a:r>
                <a:rPr lang="it-IT" altLang="it-IT" sz="1800">
                  <a:solidFill>
                    <a:srgbClr val="3333CC"/>
                  </a:solidFill>
                  <a:latin typeface="Comic Sans MS" panose="030F0702030302020204" pitchFamily="66" charset="0"/>
                </a:rPr>
                <a:t>Image of the sample reconstructed from the interference between the direct raylights and the diffracted raylights</a:t>
              </a:r>
            </a:p>
          </p:txBody>
        </p:sp>
      </p:grpSp>
      <p:sp>
        <p:nvSpPr>
          <p:cNvPr id="2" name="CasellaDiTesto 1"/>
          <p:cNvSpPr txBox="1"/>
          <p:nvPr/>
        </p:nvSpPr>
        <p:spPr>
          <a:xfrm>
            <a:off x="1374201" y="149542"/>
            <a:ext cx="6974483" cy="707886"/>
          </a:xfrm>
          <a:prstGeom prst="rect">
            <a:avLst/>
          </a:prstGeom>
          <a:solidFill>
            <a:schemeClr val="bg1"/>
          </a:solidFill>
        </p:spPr>
        <p:txBody>
          <a:bodyPr wrap="square" rtlCol="0">
            <a:spAutoFit/>
          </a:bodyPr>
          <a:lstStyle/>
          <a:p>
            <a:pPr eaLnBrk="0" fontAlgn="base" hangingPunct="0">
              <a:spcBef>
                <a:spcPct val="0"/>
              </a:spcBef>
              <a:spcAft>
                <a:spcPct val="0"/>
              </a:spcAft>
            </a:pPr>
            <a:r>
              <a:rPr lang="it-IT" sz="2000" dirty="0" smtClean="0">
                <a:solidFill>
                  <a:srgbClr val="FF0000"/>
                </a:solidFill>
                <a:latin typeface="Arial" panose="020B0604020202020204" pitchFamily="34" charset="0"/>
                <a:cs typeface="Arial" panose="020B0604020202020204" pitchFamily="34" charset="0"/>
              </a:rPr>
              <a:t>Specimen     </a:t>
            </a:r>
            <a:r>
              <a:rPr lang="it-IT" sz="2000" dirty="0" smtClean="0">
                <a:latin typeface="Arial" panose="020B0604020202020204" pitchFamily="34" charset="0"/>
                <a:cs typeface="Arial" panose="020B0604020202020204" pitchFamily="34" charset="0"/>
              </a:rPr>
              <a:t>Objective</a:t>
            </a:r>
            <a:r>
              <a:rPr lang="it-IT" sz="2000" dirty="0" smtClean="0">
                <a:solidFill>
                  <a:srgbClr val="FF0000"/>
                </a:solidFill>
                <a:latin typeface="Arial" panose="020B0604020202020204" pitchFamily="34" charset="0"/>
                <a:cs typeface="Arial" panose="020B0604020202020204" pitchFamily="34" charset="0"/>
              </a:rPr>
              <a:t>     </a:t>
            </a:r>
            <a:r>
              <a:rPr lang="it-IT" sz="2000" dirty="0" smtClean="0">
                <a:solidFill>
                  <a:srgbClr val="000000"/>
                </a:solidFill>
                <a:latin typeface="Arial" panose="020B0604020202020204" pitchFamily="34" charset="0"/>
                <a:cs typeface="Arial" panose="020B0604020202020204" pitchFamily="34" charset="0"/>
              </a:rPr>
              <a:t>Focus                                   Real</a:t>
            </a:r>
            <a:endParaRPr lang="it-IT" sz="2000" dirty="0">
              <a:solidFill>
                <a:srgbClr val="FF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2000" dirty="0" smtClean="0">
                <a:solidFill>
                  <a:srgbClr val="000000"/>
                </a:solidFill>
                <a:latin typeface="Arial" panose="020B0604020202020204" pitchFamily="34" charset="0"/>
                <a:cs typeface="Arial" panose="020B0604020202020204" pitchFamily="34" charset="0"/>
              </a:rPr>
              <a:t>                                         (</a:t>
            </a:r>
            <a:r>
              <a:rPr lang="it-IT" sz="2000" dirty="0">
                <a:solidFill>
                  <a:srgbClr val="000000"/>
                </a:solidFill>
                <a:latin typeface="Arial" panose="020B0604020202020204" pitchFamily="34" charset="0"/>
                <a:cs typeface="Arial" panose="020B0604020202020204" pitchFamily="34" charset="0"/>
              </a:rPr>
              <a:t>BFP) </a:t>
            </a:r>
            <a:r>
              <a:rPr lang="it-IT" sz="2000" dirty="0" smtClean="0">
                <a:solidFill>
                  <a:srgbClr val="000000"/>
                </a:solidFill>
                <a:latin typeface="Arial" panose="020B0604020202020204" pitchFamily="34" charset="0"/>
                <a:cs typeface="Arial" panose="020B0604020202020204" pitchFamily="34" charset="0"/>
              </a:rPr>
              <a:t>                                 Image</a:t>
            </a:r>
            <a:r>
              <a:rPr lang="it-IT" sz="2000" dirty="0" smtClean="0">
                <a:solidFill>
                  <a:srgbClr val="FF0000"/>
                </a:solidFill>
                <a:latin typeface="Arial" panose="020B0604020202020204" pitchFamily="34" charset="0"/>
                <a:cs typeface="Arial" panose="020B0604020202020204" pitchFamily="34" charset="0"/>
              </a:rPr>
              <a:t> </a:t>
            </a:r>
            <a:endParaRPr lang="it-IT" sz="2000" dirty="0">
              <a:solidFill>
                <a:srgbClr val="000000"/>
              </a:solidFill>
              <a:latin typeface="Arial" panose="020B0604020202020204" pitchFamily="34" charset="0"/>
              <a:cs typeface="Arial" panose="020B0604020202020204" pitchFamily="34" charset="0"/>
            </a:endParaRPr>
          </a:p>
        </p:txBody>
      </p:sp>
      <p:sp>
        <p:nvSpPr>
          <p:cNvPr id="3" name="Freccia in giù 2"/>
          <p:cNvSpPr/>
          <p:nvPr/>
        </p:nvSpPr>
        <p:spPr>
          <a:xfrm rot="10800000">
            <a:off x="4588998" y="3424754"/>
            <a:ext cx="272445" cy="4364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317465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4"/>
          <p:cNvSpPr txBox="1">
            <a:spLocks noChangeArrowheads="1"/>
          </p:cNvSpPr>
          <p:nvPr/>
        </p:nvSpPr>
        <p:spPr bwMode="auto">
          <a:xfrm>
            <a:off x="1392334" y="707986"/>
            <a:ext cx="635158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FontTx/>
              <a:buNone/>
            </a:pPr>
            <a:r>
              <a:rPr lang="en-US" altLang="it-IT" sz="4400" dirty="0">
                <a:solidFill>
                  <a:srgbClr val="000000"/>
                </a:solidFill>
                <a:latin typeface="Arial" panose="020B0604020202020204" pitchFamily="34" charset="0"/>
                <a:cs typeface="Arial" panose="020B0604020202020204" pitchFamily="34" charset="0"/>
              </a:rPr>
              <a:t>THEORY OF IMAGE FORMATION </a:t>
            </a:r>
            <a:endParaRPr lang="en-US" altLang="it-IT" sz="4400" dirty="0" smtClean="0">
              <a:solidFill>
                <a:srgbClr val="000000"/>
              </a:solidFill>
              <a:latin typeface="Arial" panose="020B0604020202020204" pitchFamily="34" charset="0"/>
              <a:cs typeface="Arial" panose="020B0604020202020204" pitchFamily="34" charset="0"/>
            </a:endParaRPr>
          </a:p>
          <a:p>
            <a:pPr algn="ctr" fontAlgn="base">
              <a:spcBef>
                <a:spcPct val="50000"/>
              </a:spcBef>
              <a:spcAft>
                <a:spcPct val="0"/>
              </a:spcAft>
              <a:buFontTx/>
              <a:buNone/>
            </a:pPr>
            <a:r>
              <a:rPr lang="en-US" altLang="it-IT" sz="4400" dirty="0" smtClean="0">
                <a:solidFill>
                  <a:srgbClr val="000000"/>
                </a:solidFill>
                <a:latin typeface="Arial" panose="020B0604020202020204" pitchFamily="34" charset="0"/>
                <a:cs typeface="Arial" panose="020B0604020202020204" pitchFamily="34" charset="0"/>
              </a:rPr>
              <a:t>by Ernst ABBE</a:t>
            </a:r>
            <a:endParaRPr lang="it-IT" altLang="it-IT" sz="4400" dirty="0">
              <a:solidFill>
                <a:srgbClr val="000000"/>
              </a:solidFill>
              <a:latin typeface="Arial" panose="020B0604020202020204" pitchFamily="34" charset="0"/>
              <a:cs typeface="Arial" panose="020B0604020202020204" pitchFamily="34" charset="0"/>
            </a:endParaRPr>
          </a:p>
        </p:txBody>
      </p:sp>
      <p:pic>
        <p:nvPicPr>
          <p:cNvPr id="2" name="Immagine 1"/>
          <p:cNvPicPr>
            <a:picLocks noChangeAspect="1"/>
          </p:cNvPicPr>
          <p:nvPr/>
        </p:nvPicPr>
        <p:blipFill>
          <a:blip r:embed="rId2"/>
          <a:stretch>
            <a:fillRect/>
          </a:stretch>
        </p:blipFill>
        <p:spPr>
          <a:xfrm>
            <a:off x="3512000" y="3435655"/>
            <a:ext cx="2278217" cy="3053280"/>
          </a:xfrm>
          <a:prstGeom prst="rect">
            <a:avLst/>
          </a:prstGeom>
        </p:spPr>
      </p:pic>
    </p:spTree>
    <p:extLst>
      <p:ext uri="{BB962C8B-B14F-4D97-AF65-F5344CB8AC3E}">
        <p14:creationId xmlns:p14="http://schemas.microsoft.com/office/powerpoint/2010/main" val="11071499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CasellaDiTesto 1"/>
          <p:cNvSpPr txBox="1">
            <a:spLocks noChangeArrowheads="1"/>
          </p:cNvSpPr>
          <p:nvPr/>
        </p:nvSpPr>
        <p:spPr bwMode="auto">
          <a:xfrm>
            <a:off x="468313" y="476250"/>
            <a:ext cx="8457478"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r>
              <a:rPr lang="it-IT" altLang="it-IT" b="1" dirty="0">
                <a:solidFill>
                  <a:srgbClr val="000000"/>
                </a:solidFill>
                <a:latin typeface="Arial" panose="020B0604020202020204" pitchFamily="34" charset="0"/>
                <a:cs typeface="Arial" panose="020B0604020202020204" pitchFamily="34" charset="0"/>
              </a:rPr>
              <a:t>Abbe </a:t>
            </a:r>
            <a:r>
              <a:rPr lang="it-IT" altLang="it-IT" b="1" dirty="0" err="1" smtClean="0">
                <a:solidFill>
                  <a:srgbClr val="000000"/>
                </a:solidFill>
                <a:latin typeface="Arial" panose="020B0604020202020204" pitchFamily="34" charset="0"/>
                <a:cs typeface="Arial" panose="020B0604020202020204" pitchFamily="34" charset="0"/>
              </a:rPr>
              <a:t>theory</a:t>
            </a:r>
            <a:r>
              <a:rPr lang="it-IT" altLang="it-IT" b="1" dirty="0" smtClean="0">
                <a:solidFill>
                  <a:srgbClr val="000000"/>
                </a:solidFill>
                <a:latin typeface="Arial" panose="020B0604020202020204" pitchFamily="34" charset="0"/>
                <a:cs typeface="Arial" panose="020B0604020202020204" pitchFamily="34" charset="0"/>
              </a:rPr>
              <a:t> of Image </a:t>
            </a:r>
            <a:r>
              <a:rPr lang="it-IT" altLang="it-IT" b="1" dirty="0" err="1" smtClean="0">
                <a:solidFill>
                  <a:srgbClr val="000000"/>
                </a:solidFill>
                <a:latin typeface="Arial" panose="020B0604020202020204" pitchFamily="34" charset="0"/>
                <a:cs typeface="Arial" panose="020B0604020202020204" pitchFamily="34" charset="0"/>
              </a:rPr>
              <a:t>formation</a:t>
            </a:r>
            <a:r>
              <a:rPr lang="it-IT" altLang="it-IT" b="1" dirty="0" smtClean="0">
                <a:solidFill>
                  <a:srgbClr val="000000"/>
                </a:solidFill>
                <a:latin typeface="Arial" panose="020B0604020202020204" pitchFamily="34" charset="0"/>
                <a:cs typeface="Arial" panose="020B0604020202020204" pitchFamily="34" charset="0"/>
              </a:rPr>
              <a:t> </a:t>
            </a:r>
            <a:endParaRPr lang="it-IT" altLang="it-IT" b="1"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buFontTx/>
              <a:buNone/>
            </a:pPr>
            <a:endParaRPr lang="it-IT" altLang="it-IT" dirty="0">
              <a:solidFill>
                <a:srgbClr val="000000"/>
              </a:solidFill>
              <a:latin typeface="Arial" panose="020B0604020202020204" pitchFamily="34" charset="0"/>
              <a:cs typeface="Arial" panose="020B0604020202020204" pitchFamily="34" charset="0"/>
            </a:endParaRPr>
          </a:p>
          <a:p>
            <a:pPr marL="457200" indent="-457200" eaLnBrk="0" fontAlgn="base" hangingPunct="0">
              <a:lnSpc>
                <a:spcPct val="150000"/>
              </a:lnSpc>
              <a:spcBef>
                <a:spcPct val="0"/>
              </a:spcBef>
              <a:spcAft>
                <a:spcPct val="0"/>
              </a:spcAft>
            </a:pPr>
            <a:r>
              <a:rPr lang="it-IT" altLang="it-IT" sz="2800" dirty="0">
                <a:solidFill>
                  <a:srgbClr val="000000"/>
                </a:solidFill>
                <a:latin typeface="Arial" panose="020B0604020202020204" pitchFamily="34" charset="0"/>
                <a:cs typeface="Arial" panose="020B0604020202020204" pitchFamily="34" charset="0"/>
              </a:rPr>
              <a:t>I</a:t>
            </a:r>
            <a:r>
              <a:rPr lang="it-IT" altLang="it-IT" sz="2800" dirty="0" smtClean="0">
                <a:solidFill>
                  <a:srgbClr val="000000"/>
                </a:solidFill>
                <a:latin typeface="Arial" panose="020B0604020202020204" pitchFamily="34" charset="0"/>
                <a:cs typeface="Arial" panose="020B0604020202020204" pitchFamily="34" charset="0"/>
              </a:rPr>
              <a:t>mage </a:t>
            </a:r>
            <a:r>
              <a:rPr lang="it-IT" altLang="it-IT" sz="2800" dirty="0">
                <a:solidFill>
                  <a:srgbClr val="000000"/>
                </a:solidFill>
                <a:latin typeface="Arial" panose="020B0604020202020204" pitchFamily="34" charset="0"/>
                <a:cs typeface="Arial" panose="020B0604020202020204" pitchFamily="34" charset="0"/>
              </a:rPr>
              <a:t>is </a:t>
            </a:r>
            <a:r>
              <a:rPr lang="it-IT" altLang="it-IT" sz="2800" dirty="0" err="1">
                <a:solidFill>
                  <a:srgbClr val="000000"/>
                </a:solidFill>
                <a:latin typeface="Arial" panose="020B0604020202020204" pitchFamily="34" charset="0"/>
                <a:cs typeface="Arial" panose="020B0604020202020204" pitchFamily="34" charset="0"/>
              </a:rPr>
              <a:t>formed</a:t>
            </a:r>
            <a:r>
              <a:rPr lang="it-IT" altLang="it-IT" sz="2800" dirty="0">
                <a:solidFill>
                  <a:srgbClr val="000000"/>
                </a:solidFill>
                <a:latin typeface="Arial" panose="020B0604020202020204" pitchFamily="34" charset="0"/>
                <a:cs typeface="Arial" panose="020B0604020202020204" pitchFamily="34" charset="0"/>
              </a:rPr>
              <a:t> by </a:t>
            </a:r>
            <a:r>
              <a:rPr lang="it-IT" altLang="it-IT" sz="2800" dirty="0" err="1">
                <a:solidFill>
                  <a:srgbClr val="000000"/>
                </a:solidFill>
                <a:latin typeface="Arial" panose="020B0604020202020204" pitchFamily="34" charset="0"/>
                <a:cs typeface="Arial" panose="020B0604020202020204" pitchFamily="34" charset="0"/>
              </a:rPr>
              <a:t>collecting</a:t>
            </a:r>
            <a:r>
              <a:rPr lang="it-IT" altLang="it-IT" sz="2800" dirty="0">
                <a:solidFill>
                  <a:srgbClr val="000000"/>
                </a:solidFill>
                <a:latin typeface="Arial" panose="020B0604020202020204" pitchFamily="34" charset="0"/>
                <a:cs typeface="Arial" panose="020B0604020202020204" pitchFamily="34" charset="0"/>
              </a:rPr>
              <a:t> with the objective the </a:t>
            </a:r>
            <a:r>
              <a:rPr lang="it-IT" altLang="it-IT" sz="2800" dirty="0" err="1">
                <a:solidFill>
                  <a:srgbClr val="000000"/>
                </a:solidFill>
                <a:latin typeface="Arial" panose="020B0604020202020204" pitchFamily="34" charset="0"/>
                <a:cs typeface="Arial" panose="020B0604020202020204" pitchFamily="34" charset="0"/>
              </a:rPr>
              <a:t>raylights</a:t>
            </a:r>
            <a:r>
              <a:rPr lang="it-IT" altLang="it-IT" sz="2800" dirty="0">
                <a:solidFill>
                  <a:srgbClr val="000000"/>
                </a:solidFill>
                <a:latin typeface="Arial" panose="020B0604020202020204" pitchFamily="34" charset="0"/>
                <a:cs typeface="Arial" panose="020B0604020202020204" pitchFamily="34" charset="0"/>
              </a:rPr>
              <a:t> </a:t>
            </a:r>
            <a:r>
              <a:rPr lang="it-IT" altLang="it-IT" sz="2800" dirty="0" err="1">
                <a:solidFill>
                  <a:srgbClr val="000000"/>
                </a:solidFill>
                <a:latin typeface="Arial" panose="020B0604020202020204" pitchFamily="34" charset="0"/>
                <a:cs typeface="Arial" panose="020B0604020202020204" pitchFamily="34" charset="0"/>
              </a:rPr>
              <a:t>that</a:t>
            </a:r>
            <a:r>
              <a:rPr lang="it-IT" altLang="it-IT" sz="2800" dirty="0">
                <a:solidFill>
                  <a:srgbClr val="000000"/>
                </a:solidFill>
                <a:latin typeface="Arial" panose="020B0604020202020204" pitchFamily="34" charset="0"/>
                <a:cs typeface="Arial" panose="020B0604020202020204" pitchFamily="34" charset="0"/>
              </a:rPr>
              <a:t> pass </a:t>
            </a:r>
            <a:r>
              <a:rPr lang="it-IT" altLang="it-IT" sz="2800" dirty="0" err="1">
                <a:solidFill>
                  <a:srgbClr val="000000"/>
                </a:solidFill>
                <a:latin typeface="Arial" panose="020B0604020202020204" pitchFamily="34" charset="0"/>
                <a:cs typeface="Arial" panose="020B0604020202020204" pitchFamily="34" charset="0"/>
              </a:rPr>
              <a:t>through</a:t>
            </a:r>
            <a:r>
              <a:rPr lang="it-IT" altLang="it-IT" sz="2800" dirty="0">
                <a:solidFill>
                  <a:srgbClr val="000000"/>
                </a:solidFill>
                <a:latin typeface="Arial" panose="020B0604020202020204" pitchFamily="34" charset="0"/>
                <a:cs typeface="Arial" panose="020B0604020202020204" pitchFamily="34" charset="0"/>
              </a:rPr>
              <a:t> the specimen and </a:t>
            </a:r>
            <a:r>
              <a:rPr lang="it-IT" altLang="it-IT" sz="2800" dirty="0" err="1" smtClean="0">
                <a:solidFill>
                  <a:srgbClr val="000000"/>
                </a:solidFill>
                <a:latin typeface="Arial" panose="020B0604020202020204" pitchFamily="34" charset="0"/>
                <a:cs typeface="Arial" panose="020B0604020202020204" pitchFamily="34" charset="0"/>
              </a:rPr>
              <a:t>that</a:t>
            </a:r>
            <a:r>
              <a:rPr lang="it-IT" altLang="it-IT" sz="2800" dirty="0" smtClean="0">
                <a:solidFill>
                  <a:srgbClr val="000000"/>
                </a:solidFill>
                <a:latin typeface="Arial" panose="020B0604020202020204" pitchFamily="34" charset="0"/>
                <a:cs typeface="Arial" panose="020B0604020202020204" pitchFamily="34" charset="0"/>
              </a:rPr>
              <a:t> are </a:t>
            </a:r>
            <a:r>
              <a:rPr lang="it-IT" altLang="it-IT" sz="2800" dirty="0" err="1">
                <a:solidFill>
                  <a:srgbClr val="000000"/>
                </a:solidFill>
                <a:latin typeface="Arial" panose="020B0604020202020204" pitchFamily="34" charset="0"/>
                <a:cs typeface="Arial" panose="020B0604020202020204" pitchFamily="34" charset="0"/>
              </a:rPr>
              <a:t>diffracted</a:t>
            </a:r>
            <a:r>
              <a:rPr lang="it-IT" altLang="it-IT" sz="2800" dirty="0">
                <a:solidFill>
                  <a:srgbClr val="000000"/>
                </a:solidFill>
                <a:latin typeface="Arial" panose="020B0604020202020204" pitchFamily="34" charset="0"/>
                <a:cs typeface="Arial" panose="020B0604020202020204" pitchFamily="34" charset="0"/>
              </a:rPr>
              <a:t> by the </a:t>
            </a:r>
            <a:r>
              <a:rPr lang="it-IT" altLang="it-IT" sz="2800" dirty="0" err="1">
                <a:solidFill>
                  <a:srgbClr val="000000"/>
                </a:solidFill>
                <a:latin typeface="Arial" panose="020B0604020202020204" pitchFamily="34" charset="0"/>
                <a:cs typeface="Arial" panose="020B0604020202020204" pitchFamily="34" charset="0"/>
              </a:rPr>
              <a:t>inner</a:t>
            </a:r>
            <a:r>
              <a:rPr lang="it-IT" altLang="it-IT" sz="2800" dirty="0">
                <a:solidFill>
                  <a:srgbClr val="000000"/>
                </a:solidFill>
                <a:latin typeface="Arial" panose="020B0604020202020204" pitchFamily="34" charset="0"/>
                <a:cs typeface="Arial" panose="020B0604020202020204" pitchFamily="34" charset="0"/>
              </a:rPr>
              <a:t> </a:t>
            </a:r>
            <a:r>
              <a:rPr lang="it-IT" altLang="it-IT" sz="2800" dirty="0" err="1" smtClean="0">
                <a:solidFill>
                  <a:srgbClr val="000000"/>
                </a:solidFill>
                <a:latin typeface="Arial" panose="020B0604020202020204" pitchFamily="34" charset="0"/>
                <a:cs typeface="Arial" panose="020B0604020202020204" pitchFamily="34" charset="0"/>
              </a:rPr>
              <a:t>dishomogeneities</a:t>
            </a:r>
            <a:r>
              <a:rPr lang="it-IT" altLang="it-IT" sz="2800" dirty="0" smtClean="0">
                <a:solidFill>
                  <a:srgbClr val="000000"/>
                </a:solidFill>
                <a:latin typeface="Arial" panose="020B0604020202020204" pitchFamily="34" charset="0"/>
                <a:cs typeface="Arial" panose="020B0604020202020204" pitchFamily="34" charset="0"/>
              </a:rPr>
              <a:t>.</a:t>
            </a:r>
            <a:endParaRPr lang="it-IT" altLang="it-IT" sz="2800" dirty="0">
              <a:solidFill>
                <a:srgbClr val="000000"/>
              </a:solidFill>
              <a:latin typeface="Arial" panose="020B0604020202020204" pitchFamily="34" charset="0"/>
              <a:cs typeface="Arial" panose="020B0604020202020204" pitchFamily="34" charset="0"/>
            </a:endParaRPr>
          </a:p>
          <a:p>
            <a:pPr marL="457200" indent="-457200" eaLnBrk="0" fontAlgn="base" hangingPunct="0">
              <a:lnSpc>
                <a:spcPct val="150000"/>
              </a:lnSpc>
              <a:spcBef>
                <a:spcPct val="0"/>
              </a:spcBef>
              <a:spcAft>
                <a:spcPct val="0"/>
              </a:spcAft>
            </a:pPr>
            <a:endParaRPr lang="it-IT" altLang="it-IT" sz="2800" dirty="0">
              <a:solidFill>
                <a:srgbClr val="000000"/>
              </a:solidFill>
              <a:latin typeface="Arial" panose="020B0604020202020204" pitchFamily="34" charset="0"/>
              <a:cs typeface="Arial" panose="020B0604020202020204" pitchFamily="34" charset="0"/>
            </a:endParaRPr>
          </a:p>
          <a:p>
            <a:pPr marL="457200" indent="-457200" eaLnBrk="0" fontAlgn="base" hangingPunct="0">
              <a:lnSpc>
                <a:spcPct val="150000"/>
              </a:lnSpc>
              <a:spcBef>
                <a:spcPct val="0"/>
              </a:spcBef>
              <a:spcAft>
                <a:spcPct val="0"/>
              </a:spcAft>
            </a:pPr>
            <a:r>
              <a:rPr lang="it-IT" altLang="it-IT" sz="2800" u="sng" dirty="0">
                <a:solidFill>
                  <a:srgbClr val="FF0000"/>
                </a:solidFill>
                <a:latin typeface="Arial" panose="020B0604020202020204" pitchFamily="34" charset="0"/>
                <a:cs typeface="Arial" panose="020B0604020202020204" pitchFamily="34" charset="0"/>
              </a:rPr>
              <a:t>Direct</a:t>
            </a:r>
            <a:r>
              <a:rPr lang="it-IT" altLang="it-IT" sz="2800" dirty="0">
                <a:solidFill>
                  <a:srgbClr val="FF0000"/>
                </a:solidFill>
                <a:latin typeface="Arial" panose="020B0604020202020204" pitchFamily="34" charset="0"/>
                <a:cs typeface="Arial" panose="020B0604020202020204" pitchFamily="34" charset="0"/>
              </a:rPr>
              <a:t> and </a:t>
            </a:r>
            <a:r>
              <a:rPr lang="it-IT" altLang="it-IT" sz="2800" u="sng" dirty="0" err="1">
                <a:solidFill>
                  <a:srgbClr val="FF0000"/>
                </a:solidFill>
                <a:latin typeface="Arial" panose="020B0604020202020204" pitchFamily="34" charset="0"/>
                <a:cs typeface="Arial" panose="020B0604020202020204" pitchFamily="34" charset="0"/>
              </a:rPr>
              <a:t>diffracted</a:t>
            </a:r>
            <a:r>
              <a:rPr lang="it-IT" altLang="it-IT" sz="2800" dirty="0">
                <a:solidFill>
                  <a:srgbClr val="FF0000"/>
                </a:solidFill>
                <a:latin typeface="Arial" panose="020B0604020202020204" pitchFamily="34" charset="0"/>
                <a:cs typeface="Arial" panose="020B0604020202020204" pitchFamily="34" charset="0"/>
              </a:rPr>
              <a:t> </a:t>
            </a:r>
            <a:r>
              <a:rPr lang="it-IT" altLang="it-IT" sz="2800" dirty="0" smtClean="0">
                <a:solidFill>
                  <a:srgbClr val="FF0000"/>
                </a:solidFill>
                <a:latin typeface="Arial" panose="020B0604020202020204" pitchFamily="34" charset="0"/>
                <a:cs typeface="Arial" panose="020B0604020202020204" pitchFamily="34" charset="0"/>
              </a:rPr>
              <a:t>light </a:t>
            </a:r>
            <a:r>
              <a:rPr lang="it-IT" altLang="it-IT" sz="2800" u="sng" dirty="0" err="1" smtClean="0">
                <a:solidFill>
                  <a:srgbClr val="FF0000"/>
                </a:solidFill>
                <a:latin typeface="Arial" panose="020B0604020202020204" pitchFamily="34" charset="0"/>
                <a:cs typeface="Arial" panose="020B0604020202020204" pitchFamily="34" charset="0"/>
              </a:rPr>
              <a:t>interferes</a:t>
            </a:r>
            <a:r>
              <a:rPr lang="it-IT" altLang="it-IT" sz="2800" dirty="0" smtClean="0">
                <a:solidFill>
                  <a:srgbClr val="FF0000"/>
                </a:solidFill>
                <a:latin typeface="Arial" panose="020B0604020202020204" pitchFamily="34" charset="0"/>
                <a:cs typeface="Arial" panose="020B0604020202020204" pitchFamily="34" charset="0"/>
              </a:rPr>
              <a:t> </a:t>
            </a:r>
            <a:r>
              <a:rPr lang="it-IT" altLang="it-IT" sz="2800" u="sng" dirty="0">
                <a:solidFill>
                  <a:srgbClr val="FF0000"/>
                </a:solidFill>
                <a:latin typeface="Arial" panose="020B0604020202020204" pitchFamily="34" charset="0"/>
                <a:cs typeface="Arial" panose="020B0604020202020204" pitchFamily="34" charset="0"/>
              </a:rPr>
              <a:t>in the BFP of the </a:t>
            </a:r>
            <a:r>
              <a:rPr lang="it-IT" altLang="it-IT" sz="2800" u="sng" dirty="0" smtClean="0">
                <a:solidFill>
                  <a:srgbClr val="FF0000"/>
                </a:solidFill>
                <a:latin typeface="Arial" panose="020B0604020202020204" pitchFamily="34" charset="0"/>
                <a:cs typeface="Arial" panose="020B0604020202020204" pitchFamily="34" charset="0"/>
              </a:rPr>
              <a:t>objective</a:t>
            </a:r>
            <a:r>
              <a:rPr lang="it-IT" altLang="it-IT" sz="2800" dirty="0" smtClean="0">
                <a:solidFill>
                  <a:srgbClr val="000000"/>
                </a:solidFill>
                <a:latin typeface="Arial" panose="020B0604020202020204" pitchFamily="34" charset="0"/>
                <a:cs typeface="Arial" panose="020B0604020202020204" pitchFamily="34" charset="0"/>
              </a:rPr>
              <a:t>, </a:t>
            </a:r>
            <a:r>
              <a:rPr lang="it-IT" altLang="it-IT" sz="2800" dirty="0" err="1" smtClean="0">
                <a:solidFill>
                  <a:srgbClr val="000000"/>
                </a:solidFill>
                <a:latin typeface="Arial" panose="020B0604020202020204" pitchFamily="34" charset="0"/>
                <a:cs typeface="Arial" panose="020B0604020202020204" pitchFamily="34" charset="0"/>
              </a:rPr>
              <a:t>then</a:t>
            </a:r>
            <a:r>
              <a:rPr lang="it-IT" altLang="it-IT" sz="2800" dirty="0" smtClean="0">
                <a:solidFill>
                  <a:srgbClr val="000000"/>
                </a:solidFill>
                <a:latin typeface="Arial" panose="020B0604020202020204" pitchFamily="34" charset="0"/>
                <a:cs typeface="Arial" panose="020B0604020202020204" pitchFamily="34" charset="0"/>
              </a:rPr>
              <a:t> are </a:t>
            </a:r>
            <a:r>
              <a:rPr lang="it-IT" altLang="it-IT" sz="2800" dirty="0" err="1">
                <a:solidFill>
                  <a:srgbClr val="000000"/>
                </a:solidFill>
                <a:latin typeface="Arial" panose="020B0604020202020204" pitchFamily="34" charset="0"/>
                <a:cs typeface="Arial" panose="020B0604020202020204" pitchFamily="34" charset="0"/>
              </a:rPr>
              <a:t>projected</a:t>
            </a:r>
            <a:r>
              <a:rPr lang="it-IT" altLang="it-IT" sz="2800" dirty="0">
                <a:solidFill>
                  <a:srgbClr val="000000"/>
                </a:solidFill>
                <a:latin typeface="Arial" panose="020B0604020202020204" pitchFamily="34" charset="0"/>
                <a:cs typeface="Arial" panose="020B0604020202020204" pitchFamily="34" charset="0"/>
              </a:rPr>
              <a:t> in the front </a:t>
            </a:r>
            <a:r>
              <a:rPr lang="it-IT" altLang="it-IT" sz="2800" dirty="0" err="1">
                <a:solidFill>
                  <a:srgbClr val="000000"/>
                </a:solidFill>
                <a:latin typeface="Arial" panose="020B0604020202020204" pitchFamily="34" charset="0"/>
                <a:cs typeface="Arial" panose="020B0604020202020204" pitchFamily="34" charset="0"/>
              </a:rPr>
              <a:t>focal</a:t>
            </a:r>
            <a:r>
              <a:rPr lang="it-IT" altLang="it-IT" sz="2800" dirty="0">
                <a:solidFill>
                  <a:srgbClr val="000000"/>
                </a:solidFill>
                <a:latin typeface="Arial" panose="020B0604020202020204" pitchFamily="34" charset="0"/>
                <a:cs typeface="Arial" panose="020B0604020202020204" pitchFamily="34" charset="0"/>
              </a:rPr>
              <a:t> </a:t>
            </a:r>
            <a:r>
              <a:rPr lang="it-IT" altLang="it-IT" sz="2800" dirty="0" err="1">
                <a:solidFill>
                  <a:srgbClr val="000000"/>
                </a:solidFill>
                <a:latin typeface="Arial" panose="020B0604020202020204" pitchFamily="34" charset="0"/>
                <a:cs typeface="Arial" panose="020B0604020202020204" pitchFamily="34" charset="0"/>
              </a:rPr>
              <a:t>plane</a:t>
            </a:r>
            <a:r>
              <a:rPr lang="it-IT" altLang="it-IT" sz="2800" dirty="0">
                <a:solidFill>
                  <a:srgbClr val="000000"/>
                </a:solidFill>
                <a:latin typeface="Arial" panose="020B0604020202020204" pitchFamily="34" charset="0"/>
                <a:cs typeface="Arial" panose="020B0604020202020204" pitchFamily="34" charset="0"/>
              </a:rPr>
              <a:t> of the </a:t>
            </a:r>
            <a:r>
              <a:rPr lang="it-IT" altLang="it-IT" sz="2800" dirty="0" err="1">
                <a:solidFill>
                  <a:srgbClr val="000000"/>
                </a:solidFill>
                <a:latin typeface="Arial" panose="020B0604020202020204" pitchFamily="34" charset="0"/>
                <a:cs typeface="Arial" panose="020B0604020202020204" pitchFamily="34" charset="0"/>
              </a:rPr>
              <a:t>ocular</a:t>
            </a:r>
            <a:r>
              <a:rPr lang="it-IT" altLang="it-IT" sz="2800" dirty="0">
                <a:solidFill>
                  <a:srgbClr val="000000"/>
                </a:solidFill>
                <a:latin typeface="Arial" panose="020B0604020202020204" pitchFamily="34" charset="0"/>
                <a:cs typeface="Arial" panose="020B0604020202020204" pitchFamily="34" charset="0"/>
              </a:rPr>
              <a:t>, </a:t>
            </a:r>
            <a:r>
              <a:rPr lang="it-IT" altLang="it-IT" sz="2800" dirty="0" err="1">
                <a:solidFill>
                  <a:srgbClr val="000000"/>
                </a:solidFill>
                <a:latin typeface="Arial" panose="020B0604020202020204" pitchFamily="34" charset="0"/>
                <a:cs typeface="Arial" panose="020B0604020202020204" pitchFamily="34" charset="0"/>
              </a:rPr>
              <a:t>hence</a:t>
            </a:r>
            <a:r>
              <a:rPr lang="it-IT" altLang="it-IT" sz="2800" dirty="0">
                <a:solidFill>
                  <a:srgbClr val="000000"/>
                </a:solidFill>
                <a:latin typeface="Arial" panose="020B0604020202020204" pitchFamily="34" charset="0"/>
                <a:cs typeface="Arial" panose="020B0604020202020204" pitchFamily="34" charset="0"/>
              </a:rPr>
              <a:t> to the eyes. </a:t>
            </a:r>
          </a:p>
        </p:txBody>
      </p:sp>
    </p:spTree>
    <p:extLst>
      <p:ext uri="{BB962C8B-B14F-4D97-AF65-F5344CB8AC3E}">
        <p14:creationId xmlns:p14="http://schemas.microsoft.com/office/powerpoint/2010/main" val="22553743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ttangolo 1"/>
          <p:cNvSpPr>
            <a:spLocks noChangeArrowheads="1"/>
          </p:cNvSpPr>
          <p:nvPr/>
        </p:nvSpPr>
        <p:spPr bwMode="auto">
          <a:xfrm>
            <a:off x="611560" y="260648"/>
            <a:ext cx="78486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lnSpc>
                <a:spcPct val="125000"/>
              </a:lnSpc>
              <a:spcBef>
                <a:spcPct val="0"/>
              </a:spcBef>
              <a:spcAft>
                <a:spcPct val="0"/>
              </a:spcAft>
              <a:buFontTx/>
              <a:buNone/>
            </a:pPr>
            <a:r>
              <a:rPr lang="it-IT" altLang="it-IT" dirty="0">
                <a:solidFill>
                  <a:srgbClr val="000000"/>
                </a:solidFill>
                <a:latin typeface="Arial" panose="020B0604020202020204" pitchFamily="34" charset="0"/>
                <a:cs typeface="Arial" panose="020B0604020202020204" pitchFamily="34" charset="0"/>
              </a:rPr>
              <a:t>Abbe </a:t>
            </a:r>
            <a:r>
              <a:rPr lang="it-IT" altLang="it-IT" dirty="0" err="1" smtClean="0">
                <a:solidFill>
                  <a:srgbClr val="000000"/>
                </a:solidFill>
                <a:latin typeface="Arial" panose="020B0604020202020204" pitchFamily="34" charset="0"/>
                <a:cs typeface="Arial" panose="020B0604020202020204" pitchFamily="34" charset="0"/>
              </a:rPr>
              <a:t>demonstrated</a:t>
            </a:r>
            <a:r>
              <a:rPr lang="it-IT" altLang="it-IT" dirty="0" smtClean="0">
                <a:solidFill>
                  <a:srgbClr val="000000"/>
                </a:solidFill>
                <a:latin typeface="Arial" panose="020B0604020202020204" pitchFamily="34" charset="0"/>
                <a:cs typeface="Arial" panose="020B0604020202020204" pitchFamily="34" charset="0"/>
              </a:rPr>
              <a:t> </a:t>
            </a:r>
            <a:r>
              <a:rPr lang="it-IT" altLang="it-IT" dirty="0" err="1">
                <a:solidFill>
                  <a:srgbClr val="000000"/>
                </a:solidFill>
                <a:latin typeface="Arial" panose="020B0604020202020204" pitchFamily="34" charset="0"/>
                <a:cs typeface="Arial" panose="020B0604020202020204" pitchFamily="34" charset="0"/>
              </a:rPr>
              <a:t>his</a:t>
            </a:r>
            <a:r>
              <a:rPr lang="it-IT" altLang="it-IT" dirty="0">
                <a:solidFill>
                  <a:srgbClr val="000000"/>
                </a:solidFill>
                <a:latin typeface="Arial" panose="020B0604020202020204" pitchFamily="34" charset="0"/>
                <a:cs typeface="Arial" panose="020B0604020202020204" pitchFamily="34" charset="0"/>
              </a:rPr>
              <a:t> </a:t>
            </a:r>
            <a:r>
              <a:rPr lang="it-IT" altLang="it-IT" dirty="0" err="1">
                <a:solidFill>
                  <a:srgbClr val="000000"/>
                </a:solidFill>
                <a:latin typeface="Arial" panose="020B0604020202020204" pitchFamily="34" charset="0"/>
                <a:cs typeface="Arial" panose="020B0604020202020204" pitchFamily="34" charset="0"/>
              </a:rPr>
              <a:t>theory</a:t>
            </a:r>
            <a:r>
              <a:rPr lang="it-IT" altLang="it-IT" dirty="0">
                <a:solidFill>
                  <a:srgbClr val="000000"/>
                </a:solidFill>
                <a:latin typeface="Arial" panose="020B0604020202020204" pitchFamily="34" charset="0"/>
                <a:cs typeface="Arial" panose="020B0604020202020204" pitchFamily="34" charset="0"/>
              </a:rPr>
              <a:t> with </a:t>
            </a:r>
            <a:r>
              <a:rPr lang="it-IT" altLang="it-IT" dirty="0" err="1">
                <a:solidFill>
                  <a:srgbClr val="000000"/>
                </a:solidFill>
                <a:latin typeface="Arial" panose="020B0604020202020204" pitchFamily="34" charset="0"/>
                <a:cs typeface="Arial" panose="020B0604020202020204" pitchFamily="34" charset="0"/>
              </a:rPr>
              <a:t>several</a:t>
            </a:r>
            <a:r>
              <a:rPr lang="it-IT" altLang="it-IT" dirty="0">
                <a:solidFill>
                  <a:srgbClr val="000000"/>
                </a:solidFill>
                <a:latin typeface="Arial" panose="020B0604020202020204" pitchFamily="34" charset="0"/>
                <a:cs typeface="Arial" panose="020B0604020202020204" pitchFamily="34" charset="0"/>
              </a:rPr>
              <a:t> </a:t>
            </a:r>
            <a:r>
              <a:rPr lang="it-IT" altLang="it-IT" dirty="0" err="1">
                <a:solidFill>
                  <a:srgbClr val="000000"/>
                </a:solidFill>
                <a:latin typeface="Arial" panose="020B0604020202020204" pitchFamily="34" charset="0"/>
                <a:cs typeface="Arial" panose="020B0604020202020204" pitchFamily="34" charset="0"/>
              </a:rPr>
              <a:t>experiences</a:t>
            </a:r>
            <a:r>
              <a:rPr lang="it-IT" altLang="it-IT" dirty="0">
                <a:solidFill>
                  <a:srgbClr val="000000"/>
                </a:solidFill>
                <a:latin typeface="Arial" panose="020B0604020202020204" pitchFamily="34" charset="0"/>
                <a:cs typeface="Arial" panose="020B0604020202020204" pitchFamily="34" charset="0"/>
              </a:rPr>
              <a:t> with </a:t>
            </a:r>
            <a:r>
              <a:rPr lang="it-IT" altLang="it-IT" dirty="0" err="1">
                <a:solidFill>
                  <a:srgbClr val="FF0000"/>
                </a:solidFill>
                <a:latin typeface="Arial" panose="020B0604020202020204" pitchFamily="34" charset="0"/>
                <a:cs typeface="Arial" panose="020B0604020202020204" pitchFamily="34" charset="0"/>
              </a:rPr>
              <a:t>conoscopic</a:t>
            </a:r>
            <a:r>
              <a:rPr lang="it-IT" altLang="it-IT" dirty="0">
                <a:solidFill>
                  <a:srgbClr val="FF0000"/>
                </a:solidFill>
                <a:latin typeface="Arial" panose="020B0604020202020204" pitchFamily="34" charset="0"/>
                <a:cs typeface="Arial" panose="020B0604020202020204" pitchFamily="34" charset="0"/>
              </a:rPr>
              <a:t> images,</a:t>
            </a:r>
            <a:r>
              <a:rPr lang="it-IT" altLang="it-IT" dirty="0">
                <a:solidFill>
                  <a:srgbClr val="000000"/>
                </a:solidFill>
                <a:latin typeface="Arial" panose="020B0604020202020204" pitchFamily="34" charset="0"/>
                <a:cs typeface="Arial" panose="020B0604020202020204" pitchFamily="34" charset="0"/>
              </a:rPr>
              <a:t> </a:t>
            </a:r>
            <a:r>
              <a:rPr lang="it-IT" altLang="it-IT" u="sng" dirty="0" err="1">
                <a:solidFill>
                  <a:srgbClr val="000000"/>
                </a:solidFill>
                <a:latin typeface="Arial" panose="020B0604020202020204" pitchFamily="34" charset="0"/>
                <a:cs typeface="Arial" panose="020B0604020202020204" pitchFamily="34" charset="0"/>
              </a:rPr>
              <a:t>obtained</a:t>
            </a:r>
            <a:r>
              <a:rPr lang="it-IT" altLang="it-IT" dirty="0">
                <a:solidFill>
                  <a:srgbClr val="000000"/>
                </a:solidFill>
                <a:latin typeface="Arial" panose="020B0604020202020204" pitchFamily="34" charset="0"/>
                <a:cs typeface="Arial" panose="020B0604020202020204" pitchFamily="34" charset="0"/>
              </a:rPr>
              <a:t> in the </a:t>
            </a:r>
            <a:r>
              <a:rPr lang="it-IT" altLang="it-IT" dirty="0" smtClean="0">
                <a:solidFill>
                  <a:srgbClr val="000000"/>
                </a:solidFill>
                <a:latin typeface="Arial" panose="020B0604020202020204" pitchFamily="34" charset="0"/>
                <a:cs typeface="Arial" panose="020B0604020202020204" pitchFamily="34" charset="0"/>
              </a:rPr>
              <a:t>objective </a:t>
            </a:r>
            <a:r>
              <a:rPr lang="it-IT" altLang="it-IT" u="sng" dirty="0" smtClean="0">
                <a:solidFill>
                  <a:srgbClr val="000000"/>
                </a:solidFill>
                <a:latin typeface="Arial" panose="020B0604020202020204" pitchFamily="34" charset="0"/>
                <a:cs typeface="Arial" panose="020B0604020202020204" pitchFamily="34" charset="0"/>
              </a:rPr>
              <a:t>BFP</a:t>
            </a:r>
            <a:r>
              <a:rPr lang="it-IT" altLang="it-IT" dirty="0" smtClean="0">
                <a:solidFill>
                  <a:srgbClr val="000000"/>
                </a:solidFill>
                <a:latin typeface="Arial" panose="020B0604020202020204" pitchFamily="34" charset="0"/>
                <a:cs typeface="Arial" panose="020B0604020202020204" pitchFamily="34" charset="0"/>
              </a:rPr>
              <a:t> </a:t>
            </a:r>
            <a:r>
              <a:rPr lang="it-IT" altLang="it-IT" sz="1600" dirty="0">
                <a:solidFill>
                  <a:srgbClr val="000000"/>
                </a:solidFill>
                <a:latin typeface="Arial" panose="020B0604020202020204" pitchFamily="34" charset="0"/>
                <a:cs typeface="Arial" panose="020B0604020202020204" pitchFamily="34" charset="0"/>
              </a:rPr>
              <a:t>(Back </a:t>
            </a:r>
            <a:r>
              <a:rPr lang="it-IT" altLang="it-IT" sz="1600" dirty="0" err="1">
                <a:solidFill>
                  <a:srgbClr val="000000"/>
                </a:solidFill>
                <a:latin typeface="Arial" panose="020B0604020202020204" pitchFamily="34" charset="0"/>
                <a:cs typeface="Arial" panose="020B0604020202020204" pitchFamily="34" charset="0"/>
              </a:rPr>
              <a:t>Focal</a:t>
            </a:r>
            <a:r>
              <a:rPr lang="it-IT" altLang="it-IT" sz="1600" dirty="0">
                <a:solidFill>
                  <a:srgbClr val="000000"/>
                </a:solidFill>
                <a:latin typeface="Arial" panose="020B0604020202020204" pitchFamily="34" charset="0"/>
                <a:cs typeface="Arial" panose="020B0604020202020204" pitchFamily="34" charset="0"/>
              </a:rPr>
              <a:t> </a:t>
            </a:r>
            <a:r>
              <a:rPr lang="it-IT" altLang="it-IT" sz="1600" dirty="0" err="1">
                <a:solidFill>
                  <a:srgbClr val="000000"/>
                </a:solidFill>
                <a:latin typeface="Arial" panose="020B0604020202020204" pitchFamily="34" charset="0"/>
                <a:cs typeface="Arial" panose="020B0604020202020204" pitchFamily="34" charset="0"/>
              </a:rPr>
              <a:t>Plane</a:t>
            </a:r>
            <a:r>
              <a:rPr lang="it-IT" altLang="it-IT" sz="1600" dirty="0">
                <a:solidFill>
                  <a:srgbClr val="000000"/>
                </a:solidFill>
                <a:latin typeface="Arial" panose="020B0604020202020204" pitchFamily="34" charset="0"/>
                <a:cs typeface="Arial" panose="020B0604020202020204" pitchFamily="34" charset="0"/>
              </a:rPr>
              <a:t>) </a:t>
            </a:r>
            <a:r>
              <a:rPr lang="it-IT" altLang="it-IT" dirty="0">
                <a:solidFill>
                  <a:srgbClr val="000000"/>
                </a:solidFill>
                <a:latin typeface="Arial" panose="020B0604020202020204" pitchFamily="34" charset="0"/>
                <a:cs typeface="Arial" panose="020B0604020202020204" pitchFamily="34" charset="0"/>
              </a:rPr>
              <a:t>and </a:t>
            </a:r>
            <a:r>
              <a:rPr lang="it-IT" altLang="it-IT" dirty="0" err="1">
                <a:solidFill>
                  <a:srgbClr val="FF0000"/>
                </a:solidFill>
                <a:latin typeface="Arial" panose="020B0604020202020204" pitchFamily="34" charset="0"/>
                <a:cs typeface="Arial" panose="020B0604020202020204" pitchFamily="34" charset="0"/>
              </a:rPr>
              <a:t>originated</a:t>
            </a:r>
            <a:r>
              <a:rPr lang="it-IT" altLang="it-IT" dirty="0">
                <a:solidFill>
                  <a:srgbClr val="FF0000"/>
                </a:solidFill>
                <a:latin typeface="Arial" panose="020B0604020202020204" pitchFamily="34" charset="0"/>
                <a:cs typeface="Arial" panose="020B0604020202020204" pitchFamily="34" charset="0"/>
              </a:rPr>
              <a:t> by </a:t>
            </a:r>
            <a:r>
              <a:rPr lang="it-IT" altLang="it-IT" i="1" u="sng" dirty="0">
                <a:solidFill>
                  <a:srgbClr val="FF0000"/>
                </a:solidFill>
                <a:latin typeface="Arial" panose="020B0604020202020204" pitchFamily="34" charset="0"/>
                <a:cs typeface="Arial" panose="020B0604020202020204" pitchFamily="34" charset="0"/>
              </a:rPr>
              <a:t>special </a:t>
            </a:r>
            <a:r>
              <a:rPr lang="it-IT" altLang="it-IT" i="1" u="sng" dirty="0" err="1">
                <a:solidFill>
                  <a:srgbClr val="FF0000"/>
                </a:solidFill>
                <a:latin typeface="Arial" panose="020B0604020202020204" pitchFamily="34" charset="0"/>
                <a:cs typeface="Arial" panose="020B0604020202020204" pitchFamily="34" charset="0"/>
              </a:rPr>
              <a:t>simplified</a:t>
            </a:r>
            <a:r>
              <a:rPr lang="it-IT" altLang="it-IT" i="1" u="sng" dirty="0">
                <a:solidFill>
                  <a:srgbClr val="FF0000"/>
                </a:solidFill>
                <a:latin typeface="Arial" panose="020B0604020202020204" pitchFamily="34" charset="0"/>
                <a:cs typeface="Arial" panose="020B0604020202020204" pitchFamily="34" charset="0"/>
              </a:rPr>
              <a:t> </a:t>
            </a:r>
            <a:r>
              <a:rPr lang="it-IT" altLang="it-IT" i="1" u="sng" dirty="0" err="1">
                <a:solidFill>
                  <a:srgbClr val="FF0000"/>
                </a:solidFill>
                <a:latin typeface="Arial" panose="020B0604020202020204" pitchFamily="34" charset="0"/>
                <a:cs typeface="Arial" panose="020B0604020202020204" pitchFamily="34" charset="0"/>
              </a:rPr>
              <a:t>samples</a:t>
            </a:r>
            <a:r>
              <a:rPr lang="it-IT" altLang="it-IT" dirty="0">
                <a:solidFill>
                  <a:srgbClr val="000000"/>
                </a:solidFill>
                <a:latin typeface="Arial" panose="020B0604020202020204" pitchFamily="34" charset="0"/>
                <a:cs typeface="Arial" panose="020B0604020202020204" pitchFamily="34" charset="0"/>
              </a:rPr>
              <a:t> </a:t>
            </a:r>
            <a:r>
              <a:rPr lang="it-IT" altLang="it-IT" dirty="0" err="1">
                <a:solidFill>
                  <a:srgbClr val="000000"/>
                </a:solidFill>
                <a:latin typeface="Arial" panose="020B0604020202020204" pitchFamily="34" charset="0"/>
                <a:cs typeface="Arial" panose="020B0604020202020204" pitchFamily="34" charset="0"/>
              </a:rPr>
              <a:t>represented</a:t>
            </a:r>
            <a:r>
              <a:rPr lang="it-IT" altLang="it-IT" dirty="0">
                <a:solidFill>
                  <a:srgbClr val="000000"/>
                </a:solidFill>
                <a:latin typeface="Arial" panose="020B0604020202020204" pitchFamily="34" charset="0"/>
                <a:cs typeface="Arial" panose="020B0604020202020204" pitchFamily="34" charset="0"/>
              </a:rPr>
              <a:t> by ’’</a:t>
            </a:r>
            <a:r>
              <a:rPr lang="it-IT" altLang="it-IT" dirty="0" err="1">
                <a:solidFill>
                  <a:srgbClr val="000000"/>
                </a:solidFill>
                <a:latin typeface="Arial" panose="020B0604020202020204" pitchFamily="34" charset="0"/>
                <a:cs typeface="Arial" panose="020B0604020202020204" pitchFamily="34" charset="0"/>
              </a:rPr>
              <a:t>gratings</a:t>
            </a:r>
            <a:r>
              <a:rPr lang="it-IT" altLang="it-IT" dirty="0" smtClean="0">
                <a:solidFill>
                  <a:srgbClr val="000000"/>
                </a:solidFill>
                <a:latin typeface="Arial" panose="020B0604020202020204" pitchFamily="34" charset="0"/>
                <a:cs typeface="Arial" panose="020B0604020202020204" pitchFamily="34" charset="0"/>
              </a:rPr>
              <a:t>’’ </a:t>
            </a:r>
            <a:r>
              <a:rPr lang="it-IT" altLang="it-IT" dirty="0">
                <a:solidFill>
                  <a:srgbClr val="000000"/>
                </a:solidFill>
                <a:latin typeface="Arial" panose="020B0604020202020204" pitchFamily="34" charset="0"/>
                <a:cs typeface="Arial" panose="020B0604020202020204" pitchFamily="34" charset="0"/>
              </a:rPr>
              <a:t>(</a:t>
            </a:r>
            <a:r>
              <a:rPr lang="it-IT" altLang="it-IT" dirty="0" err="1">
                <a:solidFill>
                  <a:srgbClr val="000000"/>
                </a:solidFill>
                <a:latin typeface="Arial" panose="020B0604020202020204" pitchFamily="34" charset="0"/>
                <a:cs typeface="Arial" panose="020B0604020202020204" pitchFamily="34" charset="0"/>
              </a:rPr>
              <a:t>lines</a:t>
            </a:r>
            <a:r>
              <a:rPr lang="it-IT" altLang="it-IT" dirty="0">
                <a:solidFill>
                  <a:srgbClr val="000000"/>
                </a:solidFill>
                <a:latin typeface="Arial" panose="020B0604020202020204" pitchFamily="34" charset="0"/>
                <a:cs typeface="Arial" panose="020B0604020202020204" pitchFamily="34" charset="0"/>
              </a:rPr>
              <a:t> or </a:t>
            </a:r>
            <a:r>
              <a:rPr lang="it-IT" altLang="it-IT" dirty="0" err="1">
                <a:solidFill>
                  <a:srgbClr val="000000"/>
                </a:solidFill>
                <a:latin typeface="Arial" panose="020B0604020202020204" pitchFamily="34" charset="0"/>
                <a:cs typeface="Arial" panose="020B0604020202020204" pitchFamily="34" charset="0"/>
              </a:rPr>
              <a:t>dotted</a:t>
            </a:r>
            <a:r>
              <a:rPr lang="it-IT" altLang="it-IT" dirty="0">
                <a:solidFill>
                  <a:srgbClr val="000000"/>
                </a:solidFill>
                <a:latin typeface="Arial" panose="020B0604020202020204" pitchFamily="34" charset="0"/>
                <a:cs typeface="Arial" panose="020B0604020202020204" pitchFamily="34" charset="0"/>
              </a:rPr>
              <a:t> </a:t>
            </a:r>
            <a:r>
              <a:rPr lang="it-IT" altLang="it-IT" dirty="0" err="1">
                <a:solidFill>
                  <a:srgbClr val="000000"/>
                </a:solidFill>
                <a:latin typeface="Arial" panose="020B0604020202020204" pitchFamily="34" charset="0"/>
                <a:cs typeface="Arial" panose="020B0604020202020204" pitchFamily="34" charset="0"/>
              </a:rPr>
              <a:t>reticuli</a:t>
            </a:r>
            <a:r>
              <a:rPr lang="it-IT" altLang="it-IT" dirty="0">
                <a:solidFill>
                  <a:srgbClr val="000000"/>
                </a:solidFill>
                <a:latin typeface="Arial" panose="020B0604020202020204" pitchFamily="34" charset="0"/>
                <a:cs typeface="Arial" panose="020B0604020202020204" pitchFamily="34" charset="0"/>
              </a:rPr>
              <a:t>)</a:t>
            </a:r>
          </a:p>
        </p:txBody>
      </p:sp>
      <p:pic>
        <p:nvPicPr>
          <p:cNvPr id="1013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4190207"/>
            <a:ext cx="1495425" cy="263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154488"/>
            <a:ext cx="1536700"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magine 1"/>
          <p:cNvPicPr>
            <a:picLocks noChangeAspect="1"/>
          </p:cNvPicPr>
          <p:nvPr/>
        </p:nvPicPr>
        <p:blipFill>
          <a:blip r:embed="rId4"/>
          <a:stretch>
            <a:fillRect/>
          </a:stretch>
        </p:blipFill>
        <p:spPr>
          <a:xfrm>
            <a:off x="7020272" y="4447818"/>
            <a:ext cx="936104" cy="2121839"/>
          </a:xfrm>
          <a:prstGeom prst="rect">
            <a:avLst/>
          </a:prstGeom>
        </p:spPr>
      </p:pic>
      <p:sp>
        <p:nvSpPr>
          <p:cNvPr id="3" name="CasellaDiTesto 2"/>
          <p:cNvSpPr txBox="1"/>
          <p:nvPr/>
        </p:nvSpPr>
        <p:spPr>
          <a:xfrm>
            <a:off x="5292080" y="5085184"/>
            <a:ext cx="1728192" cy="707886"/>
          </a:xfrm>
          <a:prstGeom prst="rect">
            <a:avLst/>
          </a:prstGeom>
          <a:noFill/>
        </p:spPr>
        <p:txBody>
          <a:bodyPr wrap="square" rtlCol="0">
            <a:spAutoFit/>
          </a:bodyPr>
          <a:lstStyle/>
          <a:p>
            <a:pPr eaLnBrk="0" fontAlgn="base" hangingPunct="0">
              <a:spcBef>
                <a:spcPct val="0"/>
              </a:spcBef>
              <a:spcAft>
                <a:spcPct val="0"/>
              </a:spcAft>
            </a:pPr>
            <a:r>
              <a:rPr lang="it-IT" sz="1200" dirty="0" err="1">
                <a:solidFill>
                  <a:srgbClr val="000000"/>
                </a:solidFill>
              </a:rPr>
              <a:t>Simplified</a:t>
            </a:r>
            <a:endParaRPr lang="it-IT" sz="1200" dirty="0">
              <a:solidFill>
                <a:srgbClr val="000000"/>
              </a:solidFill>
            </a:endParaRPr>
          </a:p>
          <a:p>
            <a:pPr eaLnBrk="0" fontAlgn="base" hangingPunct="0">
              <a:spcBef>
                <a:spcPct val="0"/>
              </a:spcBef>
              <a:spcAft>
                <a:spcPct val="0"/>
              </a:spcAft>
            </a:pPr>
            <a:r>
              <a:rPr lang="it-IT" sz="1200" dirty="0" err="1">
                <a:solidFill>
                  <a:srgbClr val="000000"/>
                </a:solidFill>
              </a:rPr>
              <a:t>specimens</a:t>
            </a:r>
            <a:endParaRPr lang="it-IT" sz="1200" dirty="0">
              <a:solidFill>
                <a:srgbClr val="000000"/>
              </a:solidFill>
            </a:endParaRPr>
          </a:p>
          <a:p>
            <a:pPr eaLnBrk="0" fontAlgn="base" hangingPunct="0">
              <a:spcBef>
                <a:spcPct val="0"/>
              </a:spcBef>
              <a:spcAft>
                <a:spcPct val="0"/>
              </a:spcAft>
            </a:pPr>
            <a:r>
              <a:rPr lang="it-IT" sz="1200" dirty="0" err="1">
                <a:solidFill>
                  <a:srgbClr val="000000"/>
                </a:solidFill>
              </a:rPr>
              <a:t>respect</a:t>
            </a:r>
            <a:r>
              <a:rPr lang="it-IT" sz="1200" dirty="0">
                <a:solidFill>
                  <a:srgbClr val="000000"/>
                </a:solidFill>
              </a:rPr>
              <a:t> to    </a:t>
            </a:r>
            <a:r>
              <a:rPr lang="it-IT" sz="1600" dirty="0">
                <a:solidFill>
                  <a:srgbClr val="000000"/>
                </a:solidFill>
                <a:sym typeface="Wingdings" panose="05000000000000000000" pitchFamily="2" charset="2"/>
              </a:rPr>
              <a:t></a:t>
            </a:r>
            <a:r>
              <a:rPr lang="it-IT" sz="1600" dirty="0">
                <a:solidFill>
                  <a:srgbClr val="000000"/>
                </a:solidFill>
              </a:rPr>
              <a:t> </a:t>
            </a:r>
          </a:p>
        </p:txBody>
      </p:sp>
    </p:spTree>
    <p:extLst>
      <p:ext uri="{BB962C8B-B14F-4D97-AF65-F5344CB8AC3E}">
        <p14:creationId xmlns:p14="http://schemas.microsoft.com/office/powerpoint/2010/main" val="234525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5" y="134938"/>
            <a:ext cx="7848600" cy="672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3" name="Text Box 5"/>
          <p:cNvSpPr txBox="1">
            <a:spLocks noChangeArrowheads="1"/>
          </p:cNvSpPr>
          <p:nvPr/>
        </p:nvSpPr>
        <p:spPr bwMode="auto">
          <a:xfrm>
            <a:off x="179512" y="4867275"/>
            <a:ext cx="8856984" cy="307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FontTx/>
              <a:buNone/>
            </a:pPr>
            <a:r>
              <a:rPr lang="it-IT" altLang="it-IT" sz="1400" b="1" dirty="0" smtClean="0">
                <a:solidFill>
                  <a:srgbClr val="FF0000"/>
                </a:solidFill>
              </a:rPr>
              <a:t>https</a:t>
            </a:r>
            <a:r>
              <a:rPr lang="it-IT" altLang="it-IT" sz="1400" b="1" dirty="0">
                <a:solidFill>
                  <a:srgbClr val="FF0000"/>
                </a:solidFill>
              </a:rPr>
              <a:t>://www.olympus-lifescience.com/en/microscope-resource/primer/java/imageformation/gratingdiffraction/</a:t>
            </a:r>
          </a:p>
        </p:txBody>
      </p:sp>
      <p:sp>
        <p:nvSpPr>
          <p:cNvPr id="102404" name="Text Box 6"/>
          <p:cNvSpPr txBox="1">
            <a:spLocks noChangeArrowheads="1"/>
          </p:cNvSpPr>
          <p:nvPr/>
        </p:nvSpPr>
        <p:spPr bwMode="auto">
          <a:xfrm>
            <a:off x="833786" y="2134513"/>
            <a:ext cx="187166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FontTx/>
              <a:buNone/>
            </a:pPr>
            <a:r>
              <a:rPr lang="it-IT" altLang="it-IT" sz="2000" dirty="0" err="1">
                <a:solidFill>
                  <a:srgbClr val="FF0000"/>
                </a:solidFill>
              </a:rPr>
              <a:t>Grating</a:t>
            </a:r>
            <a:r>
              <a:rPr lang="it-IT" altLang="it-IT" sz="2000" dirty="0">
                <a:solidFill>
                  <a:srgbClr val="FF0000"/>
                </a:solidFill>
              </a:rPr>
              <a:t> = </a:t>
            </a:r>
            <a:endParaRPr lang="it-IT" altLang="it-IT" sz="2000" dirty="0" smtClean="0">
              <a:solidFill>
                <a:srgbClr val="FF0000"/>
              </a:solidFill>
            </a:endParaRPr>
          </a:p>
          <a:p>
            <a:pPr fontAlgn="base">
              <a:spcBef>
                <a:spcPct val="50000"/>
              </a:spcBef>
              <a:spcAft>
                <a:spcPct val="0"/>
              </a:spcAft>
              <a:buFontTx/>
              <a:buNone/>
            </a:pPr>
            <a:r>
              <a:rPr lang="it-IT" altLang="it-IT" sz="2000" dirty="0" err="1" smtClean="0">
                <a:solidFill>
                  <a:srgbClr val="FF0000"/>
                </a:solidFill>
              </a:rPr>
              <a:t>lines</a:t>
            </a:r>
            <a:r>
              <a:rPr lang="it-IT" altLang="it-IT" sz="2000" dirty="0" smtClean="0">
                <a:solidFill>
                  <a:srgbClr val="FF0000"/>
                </a:solidFill>
              </a:rPr>
              <a:t> </a:t>
            </a:r>
            <a:r>
              <a:rPr lang="it-IT" altLang="it-IT" sz="2000" dirty="0" err="1">
                <a:solidFill>
                  <a:srgbClr val="FF0000"/>
                </a:solidFill>
              </a:rPr>
              <a:t>reticulum</a:t>
            </a:r>
            <a:endParaRPr lang="it-IT" altLang="it-IT" sz="2000" dirty="0">
              <a:solidFill>
                <a:srgbClr val="FF0000"/>
              </a:solidFill>
            </a:endParaRPr>
          </a:p>
        </p:txBody>
      </p:sp>
      <p:sp>
        <p:nvSpPr>
          <p:cNvPr id="102405" name="Line 7"/>
          <p:cNvSpPr>
            <a:spLocks noChangeShapeType="1"/>
          </p:cNvSpPr>
          <p:nvPr/>
        </p:nvSpPr>
        <p:spPr bwMode="auto">
          <a:xfrm>
            <a:off x="2230438" y="2565400"/>
            <a:ext cx="504825" cy="0"/>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it-IT" sz="1200">
              <a:solidFill>
                <a:srgbClr val="000000"/>
              </a:solidFill>
            </a:endParaRPr>
          </a:p>
        </p:txBody>
      </p:sp>
      <p:sp>
        <p:nvSpPr>
          <p:cNvPr id="102406" name="Line 7"/>
          <p:cNvSpPr>
            <a:spLocks noChangeShapeType="1"/>
          </p:cNvSpPr>
          <p:nvPr/>
        </p:nvSpPr>
        <p:spPr bwMode="auto">
          <a:xfrm>
            <a:off x="727075" y="4437063"/>
            <a:ext cx="388938" cy="430212"/>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it-IT" sz="1200">
              <a:solidFill>
                <a:srgbClr val="000000"/>
              </a:solidFill>
            </a:endParaRPr>
          </a:p>
        </p:txBody>
      </p:sp>
    </p:spTree>
    <p:extLst>
      <p:ext uri="{BB962C8B-B14F-4D97-AF65-F5344CB8AC3E}">
        <p14:creationId xmlns:p14="http://schemas.microsoft.com/office/powerpoint/2010/main" val="37429887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33350"/>
            <a:ext cx="7848600" cy="672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7" name="Text Box 5"/>
          <p:cNvSpPr txBox="1">
            <a:spLocks noChangeArrowheads="1"/>
          </p:cNvSpPr>
          <p:nvPr/>
        </p:nvSpPr>
        <p:spPr bwMode="auto">
          <a:xfrm>
            <a:off x="759259" y="2134513"/>
            <a:ext cx="187166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FontTx/>
              <a:buNone/>
            </a:pPr>
            <a:r>
              <a:rPr lang="it-IT" altLang="it-IT" sz="2000" dirty="0" err="1">
                <a:solidFill>
                  <a:srgbClr val="FF0000"/>
                </a:solidFill>
              </a:rPr>
              <a:t>Grating</a:t>
            </a:r>
            <a:r>
              <a:rPr lang="it-IT" altLang="it-IT" sz="2000" dirty="0">
                <a:solidFill>
                  <a:srgbClr val="FF0000"/>
                </a:solidFill>
              </a:rPr>
              <a:t> </a:t>
            </a:r>
            <a:r>
              <a:rPr lang="it-IT" altLang="it-IT" sz="2000" dirty="0" smtClean="0">
                <a:solidFill>
                  <a:srgbClr val="FF0000"/>
                </a:solidFill>
              </a:rPr>
              <a:t>=</a:t>
            </a:r>
          </a:p>
          <a:p>
            <a:pPr fontAlgn="base">
              <a:spcBef>
                <a:spcPct val="50000"/>
              </a:spcBef>
              <a:spcAft>
                <a:spcPct val="0"/>
              </a:spcAft>
              <a:buFontTx/>
              <a:buNone/>
            </a:pPr>
            <a:r>
              <a:rPr lang="it-IT" altLang="it-IT" sz="2000" dirty="0" err="1" smtClean="0">
                <a:solidFill>
                  <a:srgbClr val="FF0000"/>
                </a:solidFill>
              </a:rPr>
              <a:t>points</a:t>
            </a:r>
            <a:r>
              <a:rPr lang="it-IT" altLang="it-IT" sz="2000" dirty="0" smtClean="0">
                <a:solidFill>
                  <a:srgbClr val="FF0000"/>
                </a:solidFill>
              </a:rPr>
              <a:t> </a:t>
            </a:r>
            <a:r>
              <a:rPr lang="it-IT" altLang="it-IT" sz="2000" dirty="0" err="1">
                <a:solidFill>
                  <a:srgbClr val="FF0000"/>
                </a:solidFill>
              </a:rPr>
              <a:t>reticulum</a:t>
            </a:r>
            <a:endParaRPr lang="it-IT" altLang="it-IT" sz="2000" dirty="0">
              <a:solidFill>
                <a:srgbClr val="FF0000"/>
              </a:solidFill>
            </a:endParaRPr>
          </a:p>
        </p:txBody>
      </p:sp>
      <p:sp>
        <p:nvSpPr>
          <p:cNvPr id="103428" name="Line 6"/>
          <p:cNvSpPr>
            <a:spLocks noChangeShapeType="1"/>
          </p:cNvSpPr>
          <p:nvPr/>
        </p:nvSpPr>
        <p:spPr bwMode="auto">
          <a:xfrm>
            <a:off x="2339975" y="2565400"/>
            <a:ext cx="431800"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it-IT" sz="1200">
              <a:solidFill>
                <a:srgbClr val="000000"/>
              </a:solidFill>
            </a:endParaRPr>
          </a:p>
        </p:txBody>
      </p:sp>
    </p:spTree>
    <p:extLst>
      <p:ext uri="{BB962C8B-B14F-4D97-AF65-F5344CB8AC3E}">
        <p14:creationId xmlns:p14="http://schemas.microsoft.com/office/powerpoint/2010/main" val="21384991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asellaDiTesto 4"/>
          <p:cNvSpPr txBox="1">
            <a:spLocks noChangeArrowheads="1"/>
          </p:cNvSpPr>
          <p:nvPr/>
        </p:nvSpPr>
        <p:spPr bwMode="auto">
          <a:xfrm>
            <a:off x="1536700" y="1014413"/>
            <a:ext cx="7129463"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r>
              <a:rPr lang="it-IT" altLang="it-IT" sz="2000">
                <a:solidFill>
                  <a:srgbClr val="FF0000"/>
                </a:solidFill>
                <a:latin typeface="Comic Sans MS" panose="030F0702030302020204" pitchFamily="66" charset="0"/>
              </a:rPr>
              <a:t>Object</a:t>
            </a:r>
            <a:r>
              <a:rPr lang="it-IT" altLang="it-IT" sz="2000">
                <a:solidFill>
                  <a:srgbClr val="000000"/>
                </a:solidFill>
                <a:latin typeface="Comic Sans MS" panose="030F0702030302020204" pitchFamily="66" charset="0"/>
              </a:rPr>
              <a:t>                          Focus                      </a:t>
            </a:r>
            <a:r>
              <a:rPr lang="it-IT" altLang="it-IT" sz="2000">
                <a:solidFill>
                  <a:srgbClr val="3333CC"/>
                </a:solidFill>
                <a:latin typeface="Comic Sans MS" panose="030F0702030302020204" pitchFamily="66" charset="0"/>
              </a:rPr>
              <a:t>         Image</a:t>
            </a:r>
          </a:p>
          <a:p>
            <a:pPr eaLnBrk="0" fontAlgn="base" hangingPunct="0">
              <a:spcBef>
                <a:spcPct val="0"/>
              </a:spcBef>
              <a:spcAft>
                <a:spcPct val="0"/>
              </a:spcAft>
              <a:buFontTx/>
              <a:buNone/>
            </a:pPr>
            <a:r>
              <a:rPr lang="it-IT" altLang="it-IT" sz="2000">
                <a:solidFill>
                  <a:srgbClr val="000000"/>
                </a:solidFill>
                <a:latin typeface="Comic Sans MS" panose="030F0702030302020204" pitchFamily="66" charset="0"/>
              </a:rPr>
              <a:t>                                      BFP</a:t>
            </a:r>
          </a:p>
        </p:txBody>
      </p:sp>
      <p:grpSp>
        <p:nvGrpSpPr>
          <p:cNvPr id="96259" name="Gruppo 13"/>
          <p:cNvGrpSpPr>
            <a:grpSpLocks/>
          </p:cNvGrpSpPr>
          <p:nvPr/>
        </p:nvGrpSpPr>
        <p:grpSpPr bwMode="auto">
          <a:xfrm>
            <a:off x="-7273" y="116632"/>
            <a:ext cx="9001125" cy="5737225"/>
            <a:chOff x="55371" y="980726"/>
            <a:chExt cx="9001425" cy="5737034"/>
          </a:xfrm>
        </p:grpSpPr>
        <p:pic>
          <p:nvPicPr>
            <p:cNvPr id="96260"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371" y="980726"/>
              <a:ext cx="9001425"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ccia a destra 5"/>
            <p:cNvSpPr/>
            <p:nvPr/>
          </p:nvSpPr>
          <p:spPr>
            <a:xfrm>
              <a:off x="611015" y="2774541"/>
              <a:ext cx="865217" cy="792137"/>
            </a:xfrm>
            <a:prstGeom prst="rightArrow">
              <a:avLst/>
            </a:prstGeom>
            <a:solidFill>
              <a:schemeClr val="accent3"/>
            </a:solid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sz="1200">
                <a:solidFill>
                  <a:srgbClr val="FFFFFF"/>
                </a:solidFill>
              </a:endParaRPr>
            </a:p>
          </p:txBody>
        </p:sp>
        <p:sp>
          <p:nvSpPr>
            <p:cNvPr id="96262" name="CasellaDiTesto 7"/>
            <p:cNvSpPr txBox="1">
              <a:spLocks noChangeArrowheads="1"/>
            </p:cNvSpPr>
            <p:nvPr/>
          </p:nvSpPr>
          <p:spPr bwMode="auto">
            <a:xfrm>
              <a:off x="708418" y="3041169"/>
              <a:ext cx="6480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r>
                <a:rPr lang="it-IT" altLang="it-IT" sz="1200" dirty="0">
                  <a:solidFill>
                    <a:srgbClr val="000000"/>
                  </a:solidFill>
                  <a:latin typeface="Arial" panose="020B0604020202020204" pitchFamily="34" charset="0"/>
                  <a:cs typeface="Arial" panose="020B0604020202020204" pitchFamily="34" charset="0"/>
                </a:rPr>
                <a:t>Light</a:t>
              </a:r>
            </a:p>
          </p:txBody>
        </p:sp>
        <p:sp>
          <p:nvSpPr>
            <p:cNvPr id="96263" name="CasellaDiTesto 8"/>
            <p:cNvSpPr txBox="1">
              <a:spLocks noChangeArrowheads="1"/>
            </p:cNvSpPr>
            <p:nvPr/>
          </p:nvSpPr>
          <p:spPr bwMode="auto">
            <a:xfrm>
              <a:off x="1032454" y="4725142"/>
              <a:ext cx="2160240" cy="12002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pPr>
              <a:r>
                <a:rPr lang="it-IT" altLang="it-IT" sz="1800" dirty="0" err="1">
                  <a:solidFill>
                    <a:srgbClr val="FF0000"/>
                  </a:solidFill>
                  <a:latin typeface="Comic Sans MS" panose="030F0702030302020204" pitchFamily="66" charset="0"/>
                </a:rPr>
                <a:t>D</a:t>
              </a:r>
              <a:r>
                <a:rPr lang="it-IT" altLang="it-IT" sz="1800" dirty="0" err="1" smtClean="0">
                  <a:solidFill>
                    <a:srgbClr val="FF0000"/>
                  </a:solidFill>
                  <a:latin typeface="Comic Sans MS" panose="030F0702030302020204" pitchFamily="66" charset="0"/>
                </a:rPr>
                <a:t>ishomogenous</a:t>
              </a:r>
              <a:r>
                <a:rPr lang="it-IT" altLang="it-IT" sz="1800" dirty="0" smtClean="0">
                  <a:solidFill>
                    <a:srgbClr val="FF0000"/>
                  </a:solidFill>
                  <a:latin typeface="Comic Sans MS" panose="030F0702030302020204" pitchFamily="66" charset="0"/>
                </a:rPr>
                <a:t> </a:t>
              </a:r>
              <a:endParaRPr lang="it-IT" altLang="it-IT" sz="1800" dirty="0">
                <a:solidFill>
                  <a:srgbClr val="FF0000"/>
                </a:solidFill>
                <a:latin typeface="Comic Sans MS" panose="030F0702030302020204" pitchFamily="66" charset="0"/>
              </a:endParaRPr>
            </a:p>
            <a:p>
              <a:pPr algn="ctr" eaLnBrk="0" fontAlgn="base" hangingPunct="0">
                <a:spcBef>
                  <a:spcPct val="0"/>
                </a:spcBef>
                <a:spcAft>
                  <a:spcPct val="0"/>
                </a:spcAft>
                <a:buFontTx/>
                <a:buNone/>
              </a:pPr>
              <a:r>
                <a:rPr lang="it-IT" altLang="it-IT" sz="1800" dirty="0">
                  <a:solidFill>
                    <a:srgbClr val="FF0000"/>
                  </a:solidFill>
                  <a:latin typeface="Comic Sans MS" panose="030F0702030302020204" pitchFamily="66" charset="0"/>
                </a:rPr>
                <a:t>sample with </a:t>
              </a:r>
              <a:r>
                <a:rPr lang="it-IT" altLang="it-IT" sz="1800" dirty="0" err="1">
                  <a:solidFill>
                    <a:srgbClr val="FF0000"/>
                  </a:solidFill>
                  <a:latin typeface="Comic Sans MS" panose="030F0702030302020204" pitchFamily="66" charset="0"/>
                </a:rPr>
                <a:t>microscopic</a:t>
              </a:r>
              <a:r>
                <a:rPr lang="it-IT" altLang="it-IT" sz="1800" dirty="0">
                  <a:solidFill>
                    <a:srgbClr val="FF0000"/>
                  </a:solidFill>
                  <a:latin typeface="Comic Sans MS" panose="030F0702030302020204" pitchFamily="66" charset="0"/>
                </a:rPr>
                <a:t> </a:t>
              </a:r>
              <a:r>
                <a:rPr lang="it-IT" altLang="it-IT" sz="1800" dirty="0" err="1" smtClean="0">
                  <a:solidFill>
                    <a:srgbClr val="FF0000"/>
                  </a:solidFill>
                  <a:latin typeface="Comic Sans MS" panose="030F0702030302020204" pitchFamily="66" charset="0"/>
                </a:rPr>
                <a:t>irregularities</a:t>
              </a:r>
              <a:endParaRPr lang="it-IT" altLang="it-IT" sz="1800" dirty="0">
                <a:solidFill>
                  <a:srgbClr val="FF0000"/>
                </a:solidFill>
                <a:latin typeface="Comic Sans MS" panose="030F0702030302020204" pitchFamily="66" charset="0"/>
              </a:endParaRPr>
            </a:p>
          </p:txBody>
        </p:sp>
        <p:sp>
          <p:nvSpPr>
            <p:cNvPr id="96264" name="CasellaDiTesto 9"/>
            <p:cNvSpPr txBox="1">
              <a:spLocks noChangeArrowheads="1"/>
            </p:cNvSpPr>
            <p:nvPr/>
          </p:nvSpPr>
          <p:spPr bwMode="auto">
            <a:xfrm>
              <a:off x="3707903" y="4761148"/>
              <a:ext cx="2160240" cy="147727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pPr>
              <a:r>
                <a:rPr lang="it-IT" altLang="it-IT" sz="1800" dirty="0" err="1">
                  <a:solidFill>
                    <a:srgbClr val="000000"/>
                  </a:solidFill>
                  <a:latin typeface="Comic Sans MS" panose="030F0702030302020204" pitchFamily="66" charset="0"/>
                </a:rPr>
                <a:t>Diffraction</a:t>
              </a:r>
              <a:r>
                <a:rPr lang="it-IT" altLang="it-IT" sz="1800" dirty="0">
                  <a:solidFill>
                    <a:srgbClr val="000000"/>
                  </a:solidFill>
                  <a:latin typeface="Comic Sans MS" panose="030F0702030302020204" pitchFamily="66" charset="0"/>
                </a:rPr>
                <a:t> figure </a:t>
              </a:r>
              <a:r>
                <a:rPr lang="it-IT" altLang="it-IT" sz="1800" dirty="0" err="1">
                  <a:solidFill>
                    <a:srgbClr val="000000"/>
                  </a:solidFill>
                  <a:latin typeface="Comic Sans MS" panose="030F0702030302020204" pitchFamily="66" charset="0"/>
                </a:rPr>
                <a:t>deriving</a:t>
              </a:r>
              <a:r>
                <a:rPr lang="it-IT" altLang="it-IT" sz="1800" dirty="0">
                  <a:solidFill>
                    <a:srgbClr val="000000"/>
                  </a:solidFill>
                  <a:latin typeface="Comic Sans MS" panose="030F0702030302020204" pitchFamily="66" charset="0"/>
                </a:rPr>
                <a:t> from </a:t>
              </a:r>
              <a:r>
                <a:rPr lang="it-IT" altLang="it-IT" sz="1800" dirty="0" err="1">
                  <a:solidFill>
                    <a:srgbClr val="000000"/>
                  </a:solidFill>
                  <a:latin typeface="Comic Sans MS" panose="030F0702030302020204" pitchFamily="66" charset="0"/>
                </a:rPr>
                <a:t>microscopic</a:t>
              </a:r>
              <a:r>
                <a:rPr lang="it-IT" altLang="it-IT" sz="1800" dirty="0">
                  <a:solidFill>
                    <a:srgbClr val="000000"/>
                  </a:solidFill>
                  <a:latin typeface="Comic Sans MS" panose="030F0702030302020204" pitchFamily="66" charset="0"/>
                </a:rPr>
                <a:t> </a:t>
              </a:r>
              <a:r>
                <a:rPr lang="it-IT" altLang="it-IT" sz="1800" dirty="0" err="1" smtClean="0">
                  <a:solidFill>
                    <a:srgbClr val="000000"/>
                  </a:solidFill>
                  <a:latin typeface="Comic Sans MS" panose="030F0702030302020204" pitchFamily="66" charset="0"/>
                </a:rPr>
                <a:t>irregularities</a:t>
              </a:r>
              <a:endParaRPr lang="it-IT" altLang="it-IT" sz="1800" dirty="0" smtClean="0">
                <a:solidFill>
                  <a:srgbClr val="000000"/>
                </a:solidFill>
                <a:latin typeface="Comic Sans MS" panose="030F0702030302020204" pitchFamily="66" charset="0"/>
              </a:endParaRPr>
            </a:p>
            <a:p>
              <a:pPr algn="ctr" eaLnBrk="0" fontAlgn="base" hangingPunct="0">
                <a:spcBef>
                  <a:spcPct val="0"/>
                </a:spcBef>
                <a:spcAft>
                  <a:spcPct val="0"/>
                </a:spcAft>
                <a:buFontTx/>
                <a:buNone/>
              </a:pPr>
              <a:r>
                <a:rPr lang="it-IT" altLang="it-IT" sz="1800" dirty="0" smtClean="0">
                  <a:solidFill>
                    <a:srgbClr val="000000"/>
                  </a:solidFill>
                  <a:latin typeface="Comic Sans MS" panose="030F0702030302020204" pitchFamily="66" charset="0"/>
                </a:rPr>
                <a:t>of </a:t>
              </a:r>
              <a:r>
                <a:rPr lang="it-IT" altLang="it-IT" sz="1800" dirty="0">
                  <a:solidFill>
                    <a:srgbClr val="000000"/>
                  </a:solidFill>
                  <a:latin typeface="Comic Sans MS" panose="030F0702030302020204" pitchFamily="66" charset="0"/>
                </a:rPr>
                <a:t>the </a:t>
              </a:r>
              <a:r>
                <a:rPr lang="it-IT" altLang="it-IT" sz="1800" dirty="0" smtClean="0">
                  <a:solidFill>
                    <a:srgbClr val="000000"/>
                  </a:solidFill>
                  <a:latin typeface="Comic Sans MS" panose="030F0702030302020204" pitchFamily="66" charset="0"/>
                </a:rPr>
                <a:t>sample</a:t>
              </a:r>
              <a:endParaRPr lang="it-IT" altLang="it-IT" sz="1600" dirty="0">
                <a:solidFill>
                  <a:srgbClr val="000000"/>
                </a:solidFill>
                <a:latin typeface="Comic Sans MS" panose="030F0702030302020204" pitchFamily="66" charset="0"/>
              </a:endParaRPr>
            </a:p>
          </p:txBody>
        </p:sp>
        <p:sp>
          <p:nvSpPr>
            <p:cNvPr id="96265" name="CasellaDiTesto 10"/>
            <p:cNvSpPr txBox="1">
              <a:spLocks noChangeArrowheads="1"/>
            </p:cNvSpPr>
            <p:nvPr/>
          </p:nvSpPr>
          <p:spPr bwMode="auto">
            <a:xfrm>
              <a:off x="6490940" y="4963434"/>
              <a:ext cx="2555445" cy="1754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FontTx/>
                <a:buNone/>
              </a:pPr>
              <a:r>
                <a:rPr lang="it-IT" altLang="it-IT" sz="1800">
                  <a:solidFill>
                    <a:srgbClr val="3333CC"/>
                  </a:solidFill>
                  <a:latin typeface="Comic Sans MS" panose="030F0702030302020204" pitchFamily="66" charset="0"/>
                </a:rPr>
                <a:t>Image of the sample reconstructed from the interference between the direct raylights and the diffracted raylights</a:t>
              </a:r>
            </a:p>
          </p:txBody>
        </p:sp>
      </p:grpSp>
      <p:sp>
        <p:nvSpPr>
          <p:cNvPr id="2" name="CasellaDiTesto 1"/>
          <p:cNvSpPr txBox="1"/>
          <p:nvPr/>
        </p:nvSpPr>
        <p:spPr>
          <a:xfrm>
            <a:off x="1374201" y="149542"/>
            <a:ext cx="6974483" cy="707886"/>
          </a:xfrm>
          <a:prstGeom prst="rect">
            <a:avLst/>
          </a:prstGeom>
          <a:solidFill>
            <a:schemeClr val="bg1"/>
          </a:solidFill>
        </p:spPr>
        <p:txBody>
          <a:bodyPr wrap="square" rtlCol="0">
            <a:spAutoFit/>
          </a:bodyPr>
          <a:lstStyle/>
          <a:p>
            <a:pPr eaLnBrk="0" fontAlgn="base" hangingPunct="0">
              <a:spcBef>
                <a:spcPct val="0"/>
              </a:spcBef>
              <a:spcAft>
                <a:spcPct val="0"/>
              </a:spcAft>
            </a:pPr>
            <a:r>
              <a:rPr lang="it-IT" sz="2000" dirty="0" smtClean="0">
                <a:solidFill>
                  <a:srgbClr val="FF0000"/>
                </a:solidFill>
                <a:latin typeface="Arial" panose="020B0604020202020204" pitchFamily="34" charset="0"/>
                <a:cs typeface="Arial" panose="020B0604020202020204" pitchFamily="34" charset="0"/>
              </a:rPr>
              <a:t>Specimen     </a:t>
            </a:r>
            <a:r>
              <a:rPr lang="it-IT" sz="2000" dirty="0" smtClean="0">
                <a:solidFill>
                  <a:srgbClr val="000000"/>
                </a:solidFill>
                <a:latin typeface="Arial" panose="020B0604020202020204" pitchFamily="34" charset="0"/>
                <a:cs typeface="Arial" panose="020B0604020202020204" pitchFamily="34" charset="0"/>
              </a:rPr>
              <a:t>Objective</a:t>
            </a:r>
            <a:r>
              <a:rPr lang="it-IT" sz="2000" dirty="0" smtClean="0">
                <a:solidFill>
                  <a:srgbClr val="FF0000"/>
                </a:solidFill>
                <a:latin typeface="Arial" panose="020B0604020202020204" pitchFamily="34" charset="0"/>
                <a:cs typeface="Arial" panose="020B0604020202020204" pitchFamily="34" charset="0"/>
              </a:rPr>
              <a:t>     </a:t>
            </a:r>
            <a:r>
              <a:rPr lang="it-IT" sz="2000" dirty="0" smtClean="0">
                <a:solidFill>
                  <a:srgbClr val="000000"/>
                </a:solidFill>
                <a:latin typeface="Arial" panose="020B0604020202020204" pitchFamily="34" charset="0"/>
                <a:cs typeface="Arial" panose="020B0604020202020204" pitchFamily="34" charset="0"/>
              </a:rPr>
              <a:t>Focus                                   Real</a:t>
            </a:r>
            <a:endParaRPr lang="it-IT" sz="2000" dirty="0">
              <a:solidFill>
                <a:srgbClr val="FF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2000" dirty="0" smtClean="0">
                <a:solidFill>
                  <a:srgbClr val="000000"/>
                </a:solidFill>
                <a:latin typeface="Arial" panose="020B0604020202020204" pitchFamily="34" charset="0"/>
                <a:cs typeface="Arial" panose="020B0604020202020204" pitchFamily="34" charset="0"/>
              </a:rPr>
              <a:t>                                         (</a:t>
            </a:r>
            <a:r>
              <a:rPr lang="it-IT" sz="2000" dirty="0">
                <a:solidFill>
                  <a:srgbClr val="000000"/>
                </a:solidFill>
                <a:latin typeface="Arial" panose="020B0604020202020204" pitchFamily="34" charset="0"/>
                <a:cs typeface="Arial" panose="020B0604020202020204" pitchFamily="34" charset="0"/>
              </a:rPr>
              <a:t>BFP) </a:t>
            </a:r>
            <a:r>
              <a:rPr lang="it-IT" sz="2000" dirty="0" smtClean="0">
                <a:solidFill>
                  <a:srgbClr val="000000"/>
                </a:solidFill>
                <a:latin typeface="Arial" panose="020B0604020202020204" pitchFamily="34" charset="0"/>
                <a:cs typeface="Arial" panose="020B0604020202020204" pitchFamily="34" charset="0"/>
              </a:rPr>
              <a:t>                                 Image</a:t>
            </a:r>
            <a:r>
              <a:rPr lang="it-IT" sz="2000" dirty="0" smtClean="0">
                <a:solidFill>
                  <a:srgbClr val="FF0000"/>
                </a:solidFill>
                <a:latin typeface="Arial" panose="020B0604020202020204" pitchFamily="34" charset="0"/>
                <a:cs typeface="Arial" panose="020B0604020202020204" pitchFamily="34" charset="0"/>
              </a:rPr>
              <a:t> </a:t>
            </a:r>
            <a:endParaRPr lang="it-IT" sz="2000" dirty="0">
              <a:solidFill>
                <a:srgbClr val="000000"/>
              </a:solidFill>
              <a:latin typeface="Arial" panose="020B0604020202020204" pitchFamily="34" charset="0"/>
              <a:cs typeface="Arial" panose="020B0604020202020204" pitchFamily="34" charset="0"/>
            </a:endParaRPr>
          </a:p>
        </p:txBody>
      </p:sp>
      <p:sp>
        <p:nvSpPr>
          <p:cNvPr id="3" name="Freccia in giù 2"/>
          <p:cNvSpPr/>
          <p:nvPr/>
        </p:nvSpPr>
        <p:spPr>
          <a:xfrm rot="10800000">
            <a:off x="4588998" y="3424754"/>
            <a:ext cx="272445" cy="4364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grpSp>
        <p:nvGrpSpPr>
          <p:cNvPr id="14" name="Gruppo 26"/>
          <p:cNvGrpSpPr>
            <a:grpSpLocks/>
          </p:cNvGrpSpPr>
          <p:nvPr/>
        </p:nvGrpSpPr>
        <p:grpSpPr bwMode="auto">
          <a:xfrm>
            <a:off x="1913611" y="5302531"/>
            <a:ext cx="5675518" cy="1544624"/>
            <a:chOff x="1946685" y="5332958"/>
            <a:chExt cx="5675553" cy="1543902"/>
          </a:xfrm>
        </p:grpSpPr>
        <p:pic>
          <p:nvPicPr>
            <p:cNvPr id="15"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0569" y="5332958"/>
              <a:ext cx="1422925" cy="148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po 25"/>
            <p:cNvGrpSpPr>
              <a:grpSpLocks/>
            </p:cNvGrpSpPr>
            <p:nvPr/>
          </p:nvGrpSpPr>
          <p:grpSpPr bwMode="auto">
            <a:xfrm>
              <a:off x="1946685" y="5605881"/>
              <a:ext cx="5675553" cy="1270979"/>
              <a:chOff x="1946685" y="5605881"/>
              <a:chExt cx="5675553" cy="1270979"/>
            </a:xfrm>
          </p:grpSpPr>
          <p:cxnSp>
            <p:nvCxnSpPr>
              <p:cNvPr id="17" name="Connettore 2 16"/>
              <p:cNvCxnSpPr/>
              <p:nvPr/>
            </p:nvCxnSpPr>
            <p:spPr>
              <a:xfrm flipH="1" flipV="1">
                <a:off x="4713347" y="6083495"/>
                <a:ext cx="1114432" cy="44111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flipV="1">
                <a:off x="3133776" y="5632856"/>
                <a:ext cx="1025531" cy="44270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flipV="1">
                <a:off x="3133776" y="5605881"/>
                <a:ext cx="1568460" cy="49030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p:cNvCxnSpPr>
                <a:endCxn id="15" idx="1"/>
              </p:cNvCxnSpPr>
              <p:nvPr/>
            </p:nvCxnSpPr>
            <p:spPr>
              <a:xfrm flipV="1">
                <a:off x="3202038" y="6075561"/>
                <a:ext cx="868368" cy="3490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a:off x="3152826" y="6126337"/>
                <a:ext cx="1549409" cy="39827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23"/>
              <p:cNvSpPr txBox="1">
                <a:spLocks noChangeArrowheads="1"/>
              </p:cNvSpPr>
              <p:nvPr/>
            </p:nvSpPr>
            <p:spPr bwMode="auto">
              <a:xfrm>
                <a:off x="5751612" y="5953961"/>
                <a:ext cx="1870626" cy="92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r>
                  <a:rPr lang="it-IT" altLang="it-IT" sz="1800" dirty="0">
                    <a:solidFill>
                      <a:srgbClr val="000000"/>
                    </a:solidFill>
                    <a:latin typeface="Arial" panose="020B0604020202020204" pitchFamily="34" charset="0"/>
                    <a:cs typeface="Arial" panose="020B0604020202020204" pitchFamily="34" charset="0"/>
                  </a:rPr>
                  <a:t>Direct, </a:t>
                </a:r>
                <a:endParaRPr lang="it-IT" altLang="it-IT" sz="1800" dirty="0" smtClean="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buFontTx/>
                  <a:buNone/>
                </a:pPr>
                <a:r>
                  <a:rPr lang="it-IT" altLang="it-IT" sz="1800" dirty="0" smtClean="0">
                    <a:solidFill>
                      <a:srgbClr val="000000"/>
                    </a:solidFill>
                    <a:latin typeface="Arial" panose="020B0604020202020204" pitchFamily="34" charset="0"/>
                    <a:cs typeface="Arial" panose="020B0604020202020204" pitchFamily="34" charset="0"/>
                  </a:rPr>
                  <a:t>non </a:t>
                </a:r>
                <a:r>
                  <a:rPr lang="it-IT" altLang="it-IT" sz="1800" dirty="0" err="1" smtClean="0">
                    <a:solidFill>
                      <a:srgbClr val="000000"/>
                    </a:solidFill>
                    <a:latin typeface="Arial" panose="020B0604020202020204" pitchFamily="34" charset="0"/>
                    <a:cs typeface="Arial" panose="020B0604020202020204" pitchFamily="34" charset="0"/>
                  </a:rPr>
                  <a:t>diffracted</a:t>
                </a:r>
                <a:r>
                  <a:rPr lang="it-IT" altLang="it-IT" sz="1800" dirty="0">
                    <a:solidFill>
                      <a:srgbClr val="000000"/>
                    </a:solidFill>
                    <a:latin typeface="Arial" panose="020B0604020202020204" pitchFamily="34" charset="0"/>
                    <a:cs typeface="Arial" panose="020B0604020202020204" pitchFamily="34" charset="0"/>
                  </a:rPr>
                  <a:t>, </a:t>
                </a:r>
                <a:r>
                  <a:rPr lang="it-IT" altLang="it-IT" sz="1800" dirty="0" err="1">
                    <a:solidFill>
                      <a:srgbClr val="000000"/>
                    </a:solidFill>
                    <a:latin typeface="Arial" panose="020B0604020202020204" pitchFamily="34" charset="0"/>
                    <a:cs typeface="Arial" panose="020B0604020202020204" pitchFamily="34" charset="0"/>
                  </a:rPr>
                  <a:t>raylights</a:t>
                </a:r>
                <a:endParaRPr lang="it-IT" altLang="it-IT" sz="1800" dirty="0">
                  <a:solidFill>
                    <a:srgbClr val="000000"/>
                  </a:solidFill>
                  <a:latin typeface="Arial" panose="020B0604020202020204" pitchFamily="34" charset="0"/>
                  <a:cs typeface="Arial" panose="020B0604020202020204" pitchFamily="34" charset="0"/>
                </a:endParaRPr>
              </a:p>
            </p:txBody>
          </p:sp>
          <p:sp>
            <p:nvSpPr>
              <p:cNvPr id="23" name="CasellaDiTesto 24"/>
              <p:cNvSpPr txBox="1">
                <a:spLocks noChangeArrowheads="1"/>
              </p:cNvSpPr>
              <p:nvPr/>
            </p:nvSpPr>
            <p:spPr bwMode="auto">
              <a:xfrm>
                <a:off x="1946685" y="5759408"/>
                <a:ext cx="1699855" cy="64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r>
                  <a:rPr lang="it-IT" altLang="it-IT" sz="1800" dirty="0" err="1">
                    <a:solidFill>
                      <a:srgbClr val="000000"/>
                    </a:solidFill>
                    <a:latin typeface="Arial" panose="020B0604020202020204" pitchFamily="34" charset="0"/>
                    <a:cs typeface="Arial" panose="020B0604020202020204" pitchFamily="34" charset="0"/>
                  </a:rPr>
                  <a:t>Diffracted</a:t>
                </a:r>
                <a:r>
                  <a:rPr lang="it-IT" altLang="it-IT" sz="1800" dirty="0">
                    <a:solidFill>
                      <a:srgbClr val="000000"/>
                    </a:solidFill>
                    <a:latin typeface="Arial" panose="020B0604020202020204" pitchFamily="34" charset="0"/>
                    <a:cs typeface="Arial" panose="020B0604020202020204" pitchFamily="34" charset="0"/>
                  </a:rPr>
                  <a:t> </a:t>
                </a:r>
                <a:r>
                  <a:rPr lang="it-IT" altLang="it-IT" sz="1800" dirty="0" err="1">
                    <a:solidFill>
                      <a:srgbClr val="000000"/>
                    </a:solidFill>
                    <a:latin typeface="Arial" panose="020B0604020202020204" pitchFamily="34" charset="0"/>
                    <a:cs typeface="Arial" panose="020B0604020202020204" pitchFamily="34" charset="0"/>
                  </a:rPr>
                  <a:t>raylights</a:t>
                </a:r>
                <a:endParaRPr lang="it-IT" altLang="it-IT" sz="1800" dirty="0">
                  <a:solidFill>
                    <a:srgbClr val="000000"/>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7211661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974609" y="116632"/>
            <a:ext cx="3384376" cy="6063198"/>
          </a:xfrm>
          <a:prstGeom prst="rect">
            <a:avLst/>
          </a:prstGeom>
        </p:spPr>
        <p:txBody>
          <a:bodyPr wrap="square">
            <a:spAutoFit/>
          </a:bodyPr>
          <a:lstStyle/>
          <a:p>
            <a:pPr algn="ctr" eaLnBrk="0" fontAlgn="base" hangingPunct="0">
              <a:spcBef>
                <a:spcPct val="0"/>
              </a:spcBef>
              <a:spcAft>
                <a:spcPct val="0"/>
              </a:spcAft>
            </a:pPr>
            <a:r>
              <a:rPr lang="en-US" altLang="zh-CN" sz="2800" b="1" dirty="0">
                <a:solidFill>
                  <a:schemeClr val="bg1"/>
                </a:solidFill>
                <a:latin typeface="Arial" panose="020B0604020202020204" pitchFamily="34" charset="0"/>
                <a:ea typeface="宋体" panose="02010600030101010101" pitchFamily="2" charset="-122"/>
                <a:cs typeface="Arial" panose="020B0604020202020204" pitchFamily="34" charset="0"/>
              </a:rPr>
              <a:t>Resolution</a:t>
            </a: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it-IT" sz="2000" dirty="0">
                <a:solidFill>
                  <a:srgbClr val="000000"/>
                </a:solidFill>
                <a:latin typeface="Arial" panose="020B0604020202020204" pitchFamily="34" charset="0"/>
                <a:cs typeface="Arial" panose="020B0604020202020204" pitchFamily="34" charset="0"/>
              </a:rPr>
              <a:t>1 mm</a:t>
            </a: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it-IT" sz="2000" dirty="0">
                <a:solidFill>
                  <a:srgbClr val="007E39"/>
                </a:solidFill>
                <a:latin typeface="Arial" panose="020B0604020202020204" pitchFamily="34" charset="0"/>
                <a:cs typeface="Arial" panose="020B0604020202020204" pitchFamily="34" charset="0"/>
              </a:rPr>
              <a:t>0.1 mm = 100 µm</a:t>
            </a: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it-IT" sz="2000" dirty="0">
                <a:solidFill>
                  <a:srgbClr val="000000"/>
                </a:solidFill>
                <a:latin typeface="Arial" panose="020B0604020202020204" pitchFamily="34" charset="0"/>
                <a:cs typeface="Arial" panose="020B0604020202020204" pitchFamily="34" charset="0"/>
              </a:rPr>
              <a:t>10 µm</a:t>
            </a: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it-IT" sz="2000" dirty="0">
                <a:solidFill>
                  <a:srgbClr val="000000"/>
                </a:solidFill>
                <a:latin typeface="Arial" panose="020B0604020202020204" pitchFamily="34" charset="0"/>
                <a:cs typeface="Arial" panose="020B0604020202020204" pitchFamily="34" charset="0"/>
              </a:rPr>
              <a:t>1 µm</a:t>
            </a: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it-IT" sz="2000" dirty="0">
                <a:solidFill>
                  <a:srgbClr val="0000FF"/>
                </a:solidFill>
                <a:latin typeface="Arial" panose="020B0604020202020204" pitchFamily="34" charset="0"/>
                <a:cs typeface="Arial" panose="020B0604020202020204" pitchFamily="34" charset="0"/>
              </a:rPr>
              <a:t>0.2 µm = 200 nm</a:t>
            </a: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it-IT" sz="2000" dirty="0">
                <a:solidFill>
                  <a:srgbClr val="000000"/>
                </a:solidFill>
                <a:latin typeface="Arial" panose="020B0604020202020204" pitchFamily="34" charset="0"/>
                <a:cs typeface="Arial" panose="020B0604020202020204" pitchFamily="34" charset="0"/>
              </a:rPr>
              <a:t>100 nm</a:t>
            </a: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it-IT" sz="2000" dirty="0">
                <a:solidFill>
                  <a:srgbClr val="000000"/>
                </a:solidFill>
                <a:latin typeface="Arial" panose="020B0604020202020204" pitchFamily="34" charset="0"/>
                <a:cs typeface="Arial" panose="020B0604020202020204" pitchFamily="34" charset="0"/>
              </a:rPr>
              <a:t>10 nm</a:t>
            </a: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it-IT" sz="2000" dirty="0">
                <a:solidFill>
                  <a:srgbClr val="000000"/>
                </a:solidFill>
                <a:latin typeface="Arial" panose="020B0604020202020204" pitchFamily="34" charset="0"/>
                <a:cs typeface="Arial" panose="020B0604020202020204" pitchFamily="34" charset="0"/>
              </a:rPr>
              <a:t>1 nm</a:t>
            </a: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it-IT" sz="2000" dirty="0">
                <a:solidFill>
                  <a:srgbClr val="000000"/>
                </a:solidFill>
                <a:latin typeface="Arial" panose="020B0604020202020204" pitchFamily="34" charset="0"/>
                <a:cs typeface="Arial" panose="020B0604020202020204" pitchFamily="34" charset="0"/>
              </a:rPr>
              <a:t>1 </a:t>
            </a:r>
            <a:r>
              <a:rPr lang="en-US" altLang="zh-CN" sz="2000" dirty="0">
                <a:solidFill>
                  <a:srgbClr val="000000"/>
                </a:solidFill>
                <a:latin typeface="Comic Sans MS" panose="030F0702030302020204" pitchFamily="66" charset="0"/>
                <a:ea typeface="宋体" panose="02010600030101010101" pitchFamily="2" charset="-122"/>
                <a:cs typeface="Times New Roman" panose="02020603050405020304" pitchFamily="18" charset="0"/>
              </a:rPr>
              <a:t>Å</a:t>
            </a:r>
            <a:endParaRPr lang="en-US" altLang="en-US" sz="2000"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3" name="Rettangolo 2"/>
          <p:cNvSpPr/>
          <p:nvPr/>
        </p:nvSpPr>
        <p:spPr>
          <a:xfrm>
            <a:off x="35496" y="116632"/>
            <a:ext cx="3384376" cy="6063198"/>
          </a:xfrm>
          <a:prstGeom prst="rect">
            <a:avLst/>
          </a:prstGeom>
        </p:spPr>
        <p:txBody>
          <a:bodyPr wrap="square">
            <a:spAutoFit/>
          </a:bodyPr>
          <a:lstStyle/>
          <a:p>
            <a:pPr algn="ctr" eaLnBrk="0" fontAlgn="base" hangingPunct="0">
              <a:spcBef>
                <a:spcPct val="0"/>
              </a:spcBef>
              <a:spcAft>
                <a:spcPct val="0"/>
              </a:spcAft>
            </a:pPr>
            <a:endParaRPr lang="en-US" altLang="zh-CN" sz="2800" b="1"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it-IT" sz="2000" dirty="0">
                <a:solidFill>
                  <a:srgbClr val="007E39"/>
                </a:solidFill>
                <a:latin typeface="Arial" panose="020B0604020202020204" pitchFamily="34" charset="0"/>
                <a:cs typeface="Arial" panose="020B0604020202020204" pitchFamily="34" charset="0"/>
              </a:rPr>
              <a:t>Human </a:t>
            </a:r>
            <a:r>
              <a:rPr lang="it-IT" sz="2000" dirty="0" err="1">
                <a:solidFill>
                  <a:srgbClr val="007E39"/>
                </a:solidFill>
                <a:latin typeface="Arial" panose="020B0604020202020204" pitchFamily="34" charset="0"/>
                <a:cs typeface="Arial" panose="020B0604020202020204" pitchFamily="34" charset="0"/>
              </a:rPr>
              <a:t>eye</a:t>
            </a:r>
            <a:r>
              <a:rPr lang="it-IT" sz="2000" dirty="0">
                <a:solidFill>
                  <a:srgbClr val="007E39"/>
                </a:solidFill>
                <a:latin typeface="Arial" panose="020B0604020202020204" pitchFamily="34" charset="0"/>
                <a:cs typeface="Arial" panose="020B0604020202020204" pitchFamily="34" charset="0"/>
              </a:rPr>
              <a:t> </a:t>
            </a:r>
            <a:r>
              <a:rPr lang="it-IT" sz="2000" dirty="0">
                <a:solidFill>
                  <a:srgbClr val="007E39"/>
                </a:solidFill>
                <a:latin typeface="Arial" panose="020B0604020202020204" pitchFamily="34" charset="0"/>
                <a:cs typeface="Arial" panose="020B0604020202020204" pitchFamily="34" charset="0"/>
                <a:sym typeface="Wingdings" panose="05000000000000000000" pitchFamily="2" charset="2"/>
              </a:rPr>
              <a:t></a:t>
            </a:r>
            <a:endParaRPr lang="it-IT" sz="2000" dirty="0">
              <a:solidFill>
                <a:srgbClr val="007E39"/>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it-IT" sz="2000" dirty="0">
                <a:solidFill>
                  <a:srgbClr val="0000FF"/>
                </a:solidFill>
                <a:latin typeface="Arial" panose="020B0604020202020204" pitchFamily="34" charset="0"/>
                <a:cs typeface="Arial" panose="020B0604020202020204" pitchFamily="34" charset="0"/>
              </a:rPr>
              <a:t>Optical </a:t>
            </a:r>
            <a:r>
              <a:rPr lang="it-IT" sz="2000" dirty="0" err="1">
                <a:solidFill>
                  <a:srgbClr val="0000FF"/>
                </a:solidFill>
                <a:latin typeface="Arial" panose="020B0604020202020204" pitchFamily="34" charset="0"/>
                <a:cs typeface="Arial" panose="020B0604020202020204" pitchFamily="34" charset="0"/>
              </a:rPr>
              <a:t>microscope</a:t>
            </a:r>
            <a:r>
              <a:rPr lang="it-IT" sz="2000" dirty="0">
                <a:solidFill>
                  <a:srgbClr val="0000FF"/>
                </a:solidFill>
                <a:latin typeface="Arial" panose="020B0604020202020204" pitchFamily="34" charset="0"/>
                <a:cs typeface="Arial" panose="020B0604020202020204" pitchFamily="34" charset="0"/>
              </a:rPr>
              <a:t> </a:t>
            </a:r>
            <a:r>
              <a:rPr lang="it-IT" sz="2000" dirty="0" smtClean="0">
                <a:solidFill>
                  <a:srgbClr val="0000FF"/>
                </a:solidFill>
                <a:latin typeface="Arial" panose="020B0604020202020204" pitchFamily="34" charset="0"/>
                <a:cs typeface="Arial" panose="020B0604020202020204" pitchFamily="34" charset="0"/>
                <a:sym typeface="Wingdings" panose="05000000000000000000" pitchFamily="2" charset="2"/>
              </a:rPr>
              <a:t></a:t>
            </a:r>
            <a:endParaRPr lang="it-IT" sz="2000" dirty="0">
              <a:solidFill>
                <a:srgbClr val="0000FF"/>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it-IT" sz="2000" dirty="0">
                <a:solidFill>
                  <a:srgbClr val="000000"/>
                </a:solidFill>
                <a:latin typeface="Arial" panose="020B0604020202020204" pitchFamily="34" charset="0"/>
                <a:cs typeface="Arial" panose="020B0604020202020204" pitchFamily="34" charset="0"/>
              </a:rPr>
              <a:t>SEM </a:t>
            </a:r>
            <a:r>
              <a:rPr lang="it-IT" sz="2000" dirty="0">
                <a:solidFill>
                  <a:srgbClr val="000000"/>
                </a:solidFill>
                <a:latin typeface="Arial" panose="020B0604020202020204" pitchFamily="34" charset="0"/>
                <a:cs typeface="Arial" panose="020B0604020202020204" pitchFamily="34" charset="0"/>
                <a:sym typeface="Wingdings" panose="05000000000000000000" pitchFamily="2" charset="2"/>
              </a:rPr>
              <a:t></a:t>
            </a: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it-IT" sz="2000" dirty="0">
                <a:solidFill>
                  <a:srgbClr val="000000"/>
                </a:solidFill>
                <a:latin typeface="Arial" panose="020B0604020202020204" pitchFamily="34" charset="0"/>
                <a:cs typeface="Arial" panose="020B0604020202020204" pitchFamily="34" charset="0"/>
              </a:rPr>
              <a:t>TEM </a:t>
            </a:r>
            <a:r>
              <a:rPr lang="it-IT" sz="2000" dirty="0">
                <a:solidFill>
                  <a:srgbClr val="000000"/>
                </a:solidFill>
                <a:latin typeface="Arial" panose="020B0604020202020204" pitchFamily="34" charset="0"/>
                <a:cs typeface="Arial" panose="020B0604020202020204" pitchFamily="34" charset="0"/>
                <a:sym typeface="Wingdings" panose="05000000000000000000" pitchFamily="2" charset="2"/>
              </a:rPr>
              <a:t></a:t>
            </a:r>
            <a:endParaRPr lang="en-US" altLang="en-US" sz="2000" dirty="0">
              <a:solidFill>
                <a:srgbClr val="000000"/>
              </a:solidFill>
              <a:latin typeface="Comic Sans MS" panose="030F0702030302020204" pitchFamily="66" charset="0"/>
              <a:ea typeface="宋体" panose="02010600030101010101" pitchFamily="2" charset="-122"/>
              <a:cs typeface="Times New Roman" panose="02020603050405020304" pitchFamily="18" charset="0"/>
            </a:endParaRPr>
          </a:p>
        </p:txBody>
      </p:sp>
      <p:sp>
        <p:nvSpPr>
          <p:cNvPr id="4" name="Text Box 68"/>
          <p:cNvSpPr txBox="1">
            <a:spLocks noChangeArrowheads="1"/>
          </p:cNvSpPr>
          <p:nvPr/>
        </p:nvSpPr>
        <p:spPr bwMode="auto">
          <a:xfrm>
            <a:off x="6358985" y="116632"/>
            <a:ext cx="2808312" cy="60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Aft>
                <a:spcPct val="0"/>
              </a:spcAft>
            </a:pPr>
            <a:endParaRPr lang="en-US" altLang="zh-CN" sz="2800" b="1"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algn="ctr" eaLnBrk="0" fontAlgn="base" hangingPunct="0">
              <a:spcAft>
                <a:spcPct val="0"/>
              </a:spcAft>
            </a:pPr>
            <a:endParaRPr lang="it-IT" sz="2000" dirty="0">
              <a:solidFill>
                <a:srgbClr val="000000"/>
              </a:solidFill>
              <a:latin typeface="Arial" panose="020B0604020202020204" pitchFamily="34" charset="0"/>
              <a:cs typeface="Arial" panose="020B0604020202020204" pitchFamily="34" charset="0"/>
            </a:endParaRPr>
          </a:p>
          <a:p>
            <a:pPr algn="ctr" eaLnBrk="0" fontAlgn="base" hangingPunct="0">
              <a:spcAft>
                <a:spcPct val="0"/>
              </a:spcAft>
            </a:pPr>
            <a:endParaRPr lang="it-IT" sz="2000" i="1" dirty="0">
              <a:solidFill>
                <a:srgbClr val="000000"/>
              </a:solidFill>
              <a:latin typeface="Arial" panose="020B0604020202020204" pitchFamily="34" charset="0"/>
              <a:cs typeface="Arial" panose="020B0604020202020204" pitchFamily="34" charset="0"/>
            </a:endParaRPr>
          </a:p>
          <a:p>
            <a:pPr marL="342900" indent="-342900" fontAlgn="base">
              <a:spcBef>
                <a:spcPct val="50000"/>
              </a:spcBef>
              <a:spcAft>
                <a:spcPct val="0"/>
              </a:spcAft>
              <a:buFont typeface="Wingdings" panose="05000000000000000000" pitchFamily="2" charset="2"/>
              <a:buChar char="ß"/>
            </a:pPr>
            <a:r>
              <a:rPr lang="it-IT" altLang="it-IT" sz="2000" i="1" dirty="0" err="1" smtClean="0">
                <a:solidFill>
                  <a:srgbClr val="000000"/>
                </a:solidFill>
                <a:latin typeface="Arial" panose="020B0604020202020204" pitchFamily="34" charset="0"/>
                <a:cs typeface="Arial" panose="020B0604020202020204" pitchFamily="34" charset="0"/>
                <a:sym typeface="Wingdings" panose="05000000000000000000" pitchFamily="2" charset="2"/>
              </a:rPr>
              <a:t>Epithelial</a:t>
            </a:r>
            <a:r>
              <a:rPr lang="it-IT" altLang="it-IT" sz="2000" i="1" dirty="0" smtClean="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it-IT" altLang="it-IT" sz="2000" i="1" dirty="0" err="1" smtClean="0">
                <a:solidFill>
                  <a:srgbClr val="000000"/>
                </a:solidFill>
                <a:latin typeface="Arial" panose="020B0604020202020204" pitchFamily="34" charset="0"/>
                <a:cs typeface="Arial" panose="020B0604020202020204" pitchFamily="34" charset="0"/>
                <a:sym typeface="Wingdings" panose="05000000000000000000" pitchFamily="2" charset="2"/>
              </a:rPr>
              <a:t>cells</a:t>
            </a:r>
            <a:endParaRPr lang="it-IT" altLang="it-IT" sz="2000" i="1" dirty="0" smtClean="0">
              <a:solidFill>
                <a:srgbClr val="000000"/>
              </a:solidFill>
              <a:latin typeface="Arial" panose="020B0604020202020204" pitchFamily="34" charset="0"/>
              <a:cs typeface="Arial" panose="020B0604020202020204" pitchFamily="34" charset="0"/>
              <a:sym typeface="Wingdings" panose="05000000000000000000" pitchFamily="2" charset="2"/>
            </a:endParaRPr>
          </a:p>
          <a:p>
            <a:pPr marL="342900" indent="-342900" fontAlgn="base">
              <a:spcBef>
                <a:spcPct val="50000"/>
              </a:spcBef>
              <a:spcAft>
                <a:spcPct val="0"/>
              </a:spcAft>
              <a:buFont typeface="Wingdings" panose="05000000000000000000" pitchFamily="2" charset="2"/>
              <a:buChar char="ß"/>
            </a:pPr>
            <a:endParaRPr lang="it-IT" altLang="it-IT" sz="1000" i="1" dirty="0">
              <a:solidFill>
                <a:srgbClr val="000000"/>
              </a:solidFill>
              <a:latin typeface="Arial" panose="020B0604020202020204" pitchFamily="34" charset="0"/>
              <a:cs typeface="Arial" panose="020B0604020202020204" pitchFamily="34" charset="0"/>
            </a:endParaRPr>
          </a:p>
          <a:p>
            <a:pPr marL="342900" indent="-342900" fontAlgn="base">
              <a:spcBef>
                <a:spcPct val="50000"/>
              </a:spcBef>
              <a:spcAft>
                <a:spcPct val="0"/>
              </a:spcAft>
              <a:buFont typeface="Wingdings" panose="05000000000000000000" pitchFamily="2" charset="2"/>
              <a:buChar char="ß"/>
            </a:pPr>
            <a:r>
              <a:rPr lang="it-IT" altLang="it-IT" sz="2000" i="1" dirty="0" err="1" smtClean="0">
                <a:solidFill>
                  <a:srgbClr val="000000"/>
                </a:solidFill>
                <a:latin typeface="Arial" panose="020B0604020202020204" pitchFamily="34" charset="0"/>
                <a:cs typeface="Arial" panose="020B0604020202020204" pitchFamily="34" charset="0"/>
              </a:rPr>
              <a:t>Red</a:t>
            </a:r>
            <a:r>
              <a:rPr lang="it-IT" altLang="it-IT" sz="2000" i="1" dirty="0" smtClean="0">
                <a:solidFill>
                  <a:srgbClr val="000000"/>
                </a:solidFill>
                <a:latin typeface="Arial" panose="020B0604020202020204" pitchFamily="34" charset="0"/>
                <a:cs typeface="Arial" panose="020B0604020202020204" pitchFamily="34" charset="0"/>
              </a:rPr>
              <a:t> </a:t>
            </a:r>
            <a:r>
              <a:rPr lang="it-IT" altLang="it-IT" sz="2000" i="1" dirty="0" err="1">
                <a:solidFill>
                  <a:srgbClr val="000000"/>
                </a:solidFill>
                <a:latin typeface="Arial" panose="020B0604020202020204" pitchFamily="34" charset="0"/>
                <a:cs typeface="Arial" panose="020B0604020202020204" pitchFamily="34" charset="0"/>
              </a:rPr>
              <a:t>blood</a:t>
            </a:r>
            <a:r>
              <a:rPr lang="it-IT" altLang="it-IT" sz="2000" i="1" dirty="0">
                <a:solidFill>
                  <a:srgbClr val="000000"/>
                </a:solidFill>
                <a:latin typeface="Arial" panose="020B0604020202020204" pitchFamily="34" charset="0"/>
                <a:cs typeface="Arial" panose="020B0604020202020204" pitchFamily="34" charset="0"/>
              </a:rPr>
              <a:t> </a:t>
            </a:r>
            <a:r>
              <a:rPr lang="it-IT" altLang="it-IT" sz="2000" i="1" dirty="0" err="1" smtClean="0">
                <a:solidFill>
                  <a:srgbClr val="000000"/>
                </a:solidFill>
                <a:latin typeface="Arial" panose="020B0604020202020204" pitchFamily="34" charset="0"/>
                <a:cs typeface="Arial" panose="020B0604020202020204" pitchFamily="34" charset="0"/>
              </a:rPr>
              <a:t>cells</a:t>
            </a:r>
            <a:endParaRPr lang="it-IT" altLang="it-IT" sz="2000" i="1" dirty="0" smtClean="0">
              <a:solidFill>
                <a:srgbClr val="000000"/>
              </a:solidFill>
              <a:latin typeface="Arial" panose="020B0604020202020204" pitchFamily="34" charset="0"/>
              <a:cs typeface="Arial" panose="020B0604020202020204" pitchFamily="34" charset="0"/>
            </a:endParaRPr>
          </a:p>
          <a:p>
            <a:pPr fontAlgn="base">
              <a:spcBef>
                <a:spcPct val="50000"/>
              </a:spcBef>
              <a:spcAft>
                <a:spcPct val="0"/>
              </a:spcAft>
              <a:buFontTx/>
              <a:buNone/>
            </a:pPr>
            <a:endParaRPr lang="it-IT" altLang="it-IT" sz="1000" i="1" dirty="0">
              <a:solidFill>
                <a:srgbClr val="000000"/>
              </a:solidFill>
              <a:latin typeface="Arial" panose="020B0604020202020204" pitchFamily="34" charset="0"/>
              <a:cs typeface="Arial" panose="020B0604020202020204" pitchFamily="34" charset="0"/>
            </a:endParaRPr>
          </a:p>
          <a:p>
            <a:pPr fontAlgn="base">
              <a:spcBef>
                <a:spcPct val="50000"/>
              </a:spcBef>
              <a:spcAft>
                <a:spcPct val="0"/>
              </a:spcAft>
              <a:buFont typeface="Wingdings" panose="05000000000000000000" pitchFamily="2" charset="2"/>
              <a:buChar char="ß"/>
            </a:pPr>
            <a:r>
              <a:rPr lang="it-IT" altLang="it-IT" sz="2000" i="1" dirty="0" smtClean="0">
                <a:solidFill>
                  <a:srgbClr val="000000"/>
                </a:solidFill>
                <a:latin typeface="Arial" panose="020B0604020202020204" pitchFamily="34" charset="0"/>
                <a:cs typeface="Arial" panose="020B0604020202020204" pitchFamily="34" charset="0"/>
              </a:rPr>
              <a:t> </a:t>
            </a:r>
            <a:r>
              <a:rPr lang="it-IT" altLang="it-IT" sz="2000" i="1" dirty="0" err="1">
                <a:solidFill>
                  <a:srgbClr val="000000"/>
                </a:solidFill>
                <a:latin typeface="Arial" panose="020B0604020202020204" pitchFamily="34" charset="0"/>
                <a:cs typeface="Arial" panose="020B0604020202020204" pitchFamily="34" charset="0"/>
              </a:rPr>
              <a:t>Bacteria</a:t>
            </a:r>
            <a:endParaRPr lang="it-IT" altLang="it-IT" sz="2000" i="1" dirty="0">
              <a:solidFill>
                <a:srgbClr val="000000"/>
              </a:solidFill>
              <a:latin typeface="Arial" panose="020B0604020202020204" pitchFamily="34" charset="0"/>
              <a:cs typeface="Arial" panose="020B0604020202020204" pitchFamily="34" charset="0"/>
            </a:endParaRPr>
          </a:p>
          <a:p>
            <a:pPr fontAlgn="base">
              <a:spcBef>
                <a:spcPct val="50000"/>
              </a:spcBef>
              <a:spcAft>
                <a:spcPct val="0"/>
              </a:spcAft>
              <a:buFontTx/>
              <a:buNone/>
            </a:pPr>
            <a:endParaRPr lang="it-IT" altLang="it-IT" sz="500" i="1" dirty="0" smtClean="0">
              <a:solidFill>
                <a:srgbClr val="000000"/>
              </a:solidFill>
              <a:latin typeface="Arial" panose="020B0604020202020204" pitchFamily="34" charset="0"/>
              <a:cs typeface="Arial" panose="020B0604020202020204" pitchFamily="34" charset="0"/>
            </a:endParaRPr>
          </a:p>
          <a:p>
            <a:pPr fontAlgn="base">
              <a:spcBef>
                <a:spcPct val="50000"/>
              </a:spcBef>
              <a:spcAft>
                <a:spcPct val="0"/>
              </a:spcAft>
              <a:buFontTx/>
              <a:buNone/>
            </a:pPr>
            <a:r>
              <a:rPr lang="it-IT" altLang="it-IT" sz="1800" i="1" dirty="0" smtClean="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it-IT" altLang="it-IT" sz="1600" i="1" dirty="0" err="1" smtClean="0">
                <a:solidFill>
                  <a:srgbClr val="000000"/>
                </a:solidFill>
                <a:latin typeface="Arial" panose="020B0604020202020204" pitchFamily="34" charset="0"/>
                <a:cs typeface="Arial" panose="020B0604020202020204" pitchFamily="34" charset="0"/>
                <a:sym typeface="Wingdings" panose="05000000000000000000" pitchFamily="2" charset="2"/>
              </a:rPr>
              <a:t>mitochondria</a:t>
            </a:r>
            <a:endParaRPr lang="it-IT" altLang="it-IT" sz="1600" i="1" dirty="0">
              <a:solidFill>
                <a:srgbClr val="000000"/>
              </a:solidFill>
              <a:latin typeface="Arial" panose="020B0604020202020204" pitchFamily="34" charset="0"/>
              <a:cs typeface="Arial" panose="020B0604020202020204" pitchFamily="34" charset="0"/>
            </a:endParaRPr>
          </a:p>
          <a:p>
            <a:pPr marL="342900" indent="-342900" fontAlgn="base">
              <a:spcBef>
                <a:spcPct val="50000"/>
              </a:spcBef>
              <a:spcAft>
                <a:spcPct val="0"/>
              </a:spcAft>
              <a:buFont typeface="Wingdings" panose="05000000000000000000" pitchFamily="2" charset="2"/>
              <a:buChar char="ß"/>
            </a:pPr>
            <a:r>
              <a:rPr lang="it-IT" altLang="it-IT" sz="2000" i="1" dirty="0" smtClean="0">
                <a:solidFill>
                  <a:srgbClr val="000000"/>
                </a:solidFill>
                <a:latin typeface="Arial" panose="020B0604020202020204" pitchFamily="34" charset="0"/>
                <a:cs typeface="Arial" panose="020B0604020202020204" pitchFamily="34" charset="0"/>
                <a:sym typeface="Wingdings" panose="05000000000000000000" pitchFamily="2" charset="2"/>
              </a:rPr>
              <a:t>V</a:t>
            </a:r>
            <a:r>
              <a:rPr lang="it-IT" altLang="it-IT" sz="2000" i="1" dirty="0" smtClean="0">
                <a:solidFill>
                  <a:srgbClr val="000000"/>
                </a:solidFill>
                <a:latin typeface="Arial" panose="020B0604020202020204" pitchFamily="34" charset="0"/>
                <a:cs typeface="Arial" panose="020B0604020202020204" pitchFamily="34" charset="0"/>
              </a:rPr>
              <a:t>irus</a:t>
            </a:r>
          </a:p>
          <a:p>
            <a:pPr marL="342900" indent="-342900" fontAlgn="base">
              <a:spcBef>
                <a:spcPct val="50000"/>
              </a:spcBef>
              <a:spcAft>
                <a:spcPct val="0"/>
              </a:spcAft>
              <a:buFont typeface="Wingdings" panose="05000000000000000000" pitchFamily="2" charset="2"/>
              <a:buChar char="ß"/>
            </a:pPr>
            <a:endParaRPr lang="it-IT" altLang="it-IT" sz="1000" i="1" dirty="0" smtClean="0">
              <a:solidFill>
                <a:srgbClr val="000000"/>
              </a:solidFill>
              <a:latin typeface="Arial" panose="020B0604020202020204" pitchFamily="34" charset="0"/>
              <a:cs typeface="Arial" panose="020B0604020202020204" pitchFamily="34" charset="0"/>
            </a:endParaRPr>
          </a:p>
          <a:p>
            <a:pPr fontAlgn="base">
              <a:spcBef>
                <a:spcPct val="50000"/>
              </a:spcBef>
              <a:spcAft>
                <a:spcPct val="0"/>
              </a:spcAft>
              <a:buFont typeface="Wingdings" panose="05000000000000000000" pitchFamily="2" charset="2"/>
              <a:buChar char="ß"/>
            </a:pPr>
            <a:r>
              <a:rPr lang="it-IT" altLang="it-IT" sz="2000" i="1" dirty="0" smtClean="0">
                <a:solidFill>
                  <a:srgbClr val="000000"/>
                </a:solidFill>
                <a:latin typeface="Arial" panose="020B0604020202020204" pitchFamily="34" charset="0"/>
                <a:cs typeface="Arial" panose="020B0604020202020204" pitchFamily="34" charset="0"/>
              </a:rPr>
              <a:t> </a:t>
            </a:r>
            <a:r>
              <a:rPr lang="it-IT" altLang="it-IT" sz="2000" i="1" dirty="0" err="1" smtClean="0">
                <a:solidFill>
                  <a:srgbClr val="000000"/>
                </a:solidFill>
                <a:latin typeface="Arial" panose="020B0604020202020204" pitchFamily="34" charset="0"/>
                <a:cs typeface="Arial" panose="020B0604020202020204" pitchFamily="34" charset="0"/>
              </a:rPr>
              <a:t>Proteins</a:t>
            </a:r>
            <a:endParaRPr lang="it-IT" altLang="it-IT" sz="2000" i="1" dirty="0" smtClean="0">
              <a:solidFill>
                <a:srgbClr val="000000"/>
              </a:solidFill>
              <a:latin typeface="Arial" panose="020B0604020202020204" pitchFamily="34" charset="0"/>
              <a:cs typeface="Arial" panose="020B0604020202020204" pitchFamily="34" charset="0"/>
            </a:endParaRPr>
          </a:p>
          <a:p>
            <a:pPr fontAlgn="base">
              <a:spcBef>
                <a:spcPct val="50000"/>
              </a:spcBef>
              <a:spcAft>
                <a:spcPct val="0"/>
              </a:spcAft>
              <a:buFont typeface="Wingdings" panose="05000000000000000000" pitchFamily="2" charset="2"/>
              <a:buChar char="ß"/>
            </a:pPr>
            <a:endParaRPr lang="it-IT" altLang="it-IT" sz="1000" i="1" dirty="0">
              <a:solidFill>
                <a:srgbClr val="000000"/>
              </a:solidFill>
              <a:latin typeface="Arial" panose="020B0604020202020204" pitchFamily="34" charset="0"/>
              <a:cs typeface="Arial" panose="020B0604020202020204" pitchFamily="34" charset="0"/>
            </a:endParaRPr>
          </a:p>
          <a:p>
            <a:pPr fontAlgn="base">
              <a:spcBef>
                <a:spcPct val="50000"/>
              </a:spcBef>
              <a:spcAft>
                <a:spcPct val="0"/>
              </a:spcAft>
              <a:buFont typeface="Wingdings" panose="05000000000000000000" pitchFamily="2" charset="2"/>
              <a:buChar char="ß"/>
            </a:pPr>
            <a:r>
              <a:rPr lang="it-IT" altLang="it-IT" sz="2000" i="1" dirty="0">
                <a:solidFill>
                  <a:srgbClr val="000000"/>
                </a:solidFill>
                <a:latin typeface="Arial" panose="020B0604020202020204" pitchFamily="34" charset="0"/>
                <a:cs typeface="Arial" panose="020B0604020202020204" pitchFamily="34" charset="0"/>
              </a:rPr>
              <a:t> </a:t>
            </a:r>
            <a:r>
              <a:rPr lang="it-IT" altLang="it-IT" sz="2000" i="1" dirty="0" err="1" smtClean="0">
                <a:solidFill>
                  <a:srgbClr val="000000"/>
                </a:solidFill>
                <a:latin typeface="Arial" panose="020B0604020202020204" pitchFamily="34" charset="0"/>
                <a:cs typeface="Arial" panose="020B0604020202020204" pitchFamily="34" charset="0"/>
              </a:rPr>
              <a:t>Aminoacids</a:t>
            </a:r>
            <a:endParaRPr lang="it-IT" altLang="it-IT" sz="1000" i="1" dirty="0">
              <a:solidFill>
                <a:srgbClr val="000000"/>
              </a:solidFill>
              <a:latin typeface="Arial" panose="020B0604020202020204" pitchFamily="34" charset="0"/>
              <a:cs typeface="Arial" panose="020B0604020202020204" pitchFamily="34" charset="0"/>
            </a:endParaRPr>
          </a:p>
          <a:p>
            <a:pPr fontAlgn="base">
              <a:spcBef>
                <a:spcPct val="50000"/>
              </a:spcBef>
              <a:spcAft>
                <a:spcPct val="0"/>
              </a:spcAft>
              <a:buFont typeface="Wingdings" panose="05000000000000000000" pitchFamily="2" charset="2"/>
              <a:buChar char="ß"/>
            </a:pPr>
            <a:r>
              <a:rPr lang="it-IT" altLang="it-IT" sz="2000" i="1" dirty="0" smtClean="0">
                <a:solidFill>
                  <a:srgbClr val="000000"/>
                </a:solidFill>
                <a:latin typeface="Arial" panose="020B0604020202020204" pitchFamily="34" charset="0"/>
                <a:cs typeface="Arial" panose="020B0604020202020204" pitchFamily="34" charset="0"/>
              </a:rPr>
              <a:t> </a:t>
            </a:r>
            <a:r>
              <a:rPr lang="it-IT" altLang="it-IT" sz="2000" i="1" dirty="0" err="1">
                <a:solidFill>
                  <a:srgbClr val="000000"/>
                </a:solidFill>
                <a:latin typeface="Arial" panose="020B0604020202020204" pitchFamily="34" charset="0"/>
                <a:cs typeface="Arial" panose="020B0604020202020204" pitchFamily="34" charset="0"/>
              </a:rPr>
              <a:t>Atoms</a:t>
            </a:r>
            <a:endParaRPr lang="it-IT" altLang="it-IT" sz="2000" i="1" dirty="0">
              <a:solidFill>
                <a:srgbClr val="000000"/>
              </a:solidFill>
              <a:latin typeface="Arial" panose="020B0604020202020204" pitchFamily="34" charset="0"/>
              <a:cs typeface="Arial" panose="020B0604020202020204" pitchFamily="34" charset="0"/>
            </a:endParaRPr>
          </a:p>
        </p:txBody>
      </p:sp>
      <p:sp>
        <p:nvSpPr>
          <p:cNvPr id="5" name="CasellaDiTesto 4"/>
          <p:cNvSpPr txBox="1"/>
          <p:nvPr/>
        </p:nvSpPr>
        <p:spPr>
          <a:xfrm>
            <a:off x="2389908" y="116632"/>
            <a:ext cx="4125192" cy="461665"/>
          </a:xfrm>
          <a:prstGeom prst="rect">
            <a:avLst/>
          </a:prstGeom>
          <a:noFill/>
        </p:spPr>
        <p:txBody>
          <a:bodyPr wrap="square" rtlCol="0">
            <a:spAutoFit/>
          </a:bodyPr>
          <a:lstStyle/>
          <a:p>
            <a:r>
              <a:rPr lang="it-IT" sz="2400" dirty="0" smtClean="0">
                <a:latin typeface="Arial" panose="020B0604020202020204" pitchFamily="34" charset="0"/>
                <a:cs typeface="Arial" panose="020B0604020202020204" pitchFamily="34" charset="0"/>
              </a:rPr>
              <a:t>RESOLUTION &amp; BIOLOGY</a:t>
            </a:r>
            <a:endParaRPr lang="it-IT"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63470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CasellaDiTesto 1"/>
          <p:cNvSpPr txBox="1">
            <a:spLocks noChangeArrowheads="1"/>
          </p:cNvSpPr>
          <p:nvPr/>
        </p:nvSpPr>
        <p:spPr bwMode="auto">
          <a:xfrm>
            <a:off x="179388" y="241300"/>
            <a:ext cx="8964612" cy="59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r>
              <a:rPr lang="it-IT" altLang="it-IT" sz="4000" dirty="0">
                <a:solidFill>
                  <a:srgbClr val="FF0000"/>
                </a:solidFill>
                <a:latin typeface="Arial" panose="020B0604020202020204" pitchFamily="34" charset="0"/>
                <a:cs typeface="Arial" panose="020B0604020202020204" pitchFamily="34" charset="0"/>
              </a:rPr>
              <a:t>A</a:t>
            </a:r>
            <a:r>
              <a:rPr lang="it-IT" altLang="it-IT" sz="4000" dirty="0" smtClean="0">
                <a:solidFill>
                  <a:srgbClr val="FF0000"/>
                </a:solidFill>
                <a:latin typeface="Arial" panose="020B0604020202020204" pitchFamily="34" charset="0"/>
                <a:cs typeface="Arial" panose="020B0604020202020204" pitchFamily="34" charset="0"/>
              </a:rPr>
              <a:t>bbe formula for Resolution</a:t>
            </a:r>
            <a:r>
              <a:rPr lang="it-IT" altLang="it-IT" sz="4000" dirty="0" smtClean="0">
                <a:solidFill>
                  <a:srgbClr val="000000"/>
                </a:solidFill>
                <a:latin typeface="Arial" panose="020B0604020202020204" pitchFamily="34" charset="0"/>
                <a:cs typeface="Arial" panose="020B0604020202020204" pitchFamily="34" charset="0"/>
              </a:rPr>
              <a:t> </a:t>
            </a:r>
            <a:r>
              <a:rPr lang="it-IT" altLang="it-IT" sz="4000" dirty="0">
                <a:solidFill>
                  <a:srgbClr val="000000"/>
                </a:solidFill>
                <a:latin typeface="Arial" panose="020B0604020202020204" pitchFamily="34" charset="0"/>
                <a:cs typeface="Arial" panose="020B0604020202020204" pitchFamily="34" charset="0"/>
              </a:rPr>
              <a:t>"</a:t>
            </a:r>
            <a:r>
              <a:rPr lang="it-IT" altLang="it-IT" sz="4000" dirty="0">
                <a:solidFill>
                  <a:srgbClr val="FF0000"/>
                </a:solidFill>
                <a:latin typeface="Arial" panose="020B0604020202020204" pitchFamily="34" charset="0"/>
                <a:cs typeface="Arial" panose="020B0604020202020204" pitchFamily="34" charset="0"/>
              </a:rPr>
              <a:t>d</a:t>
            </a:r>
            <a:r>
              <a:rPr lang="it-IT" altLang="it-IT" sz="4000" dirty="0">
                <a:solidFill>
                  <a:srgbClr val="000000"/>
                </a:solidFill>
                <a:latin typeface="Arial" panose="020B0604020202020204" pitchFamily="34" charset="0"/>
                <a:cs typeface="Arial" panose="020B0604020202020204" pitchFamily="34" charset="0"/>
              </a:rPr>
              <a:t>“ </a:t>
            </a:r>
          </a:p>
          <a:p>
            <a:pPr eaLnBrk="0" fontAlgn="base" hangingPunct="0">
              <a:spcBef>
                <a:spcPct val="0"/>
              </a:spcBef>
              <a:spcAft>
                <a:spcPct val="0"/>
              </a:spcAft>
              <a:buFontTx/>
              <a:buNone/>
            </a:pPr>
            <a:r>
              <a:rPr lang="it-IT" altLang="it-IT" sz="2000" dirty="0">
                <a:solidFill>
                  <a:srgbClr val="000000"/>
                </a:solidFill>
                <a:latin typeface="Arial" panose="020B0604020202020204" pitchFamily="34" charset="0"/>
                <a:cs typeface="Arial" panose="020B0604020202020204" pitchFamily="34" charset="0"/>
              </a:rPr>
              <a:t>(the minimum </a:t>
            </a:r>
            <a:r>
              <a:rPr lang="it-IT" altLang="it-IT" sz="2000" dirty="0" err="1">
                <a:solidFill>
                  <a:srgbClr val="000000"/>
                </a:solidFill>
                <a:latin typeface="Arial" panose="020B0604020202020204" pitchFamily="34" charset="0"/>
                <a:cs typeface="Arial" panose="020B0604020202020204" pitchFamily="34" charset="0"/>
              </a:rPr>
              <a:t>distance</a:t>
            </a:r>
            <a:r>
              <a:rPr lang="it-IT" altLang="it-IT" sz="2000" dirty="0">
                <a:solidFill>
                  <a:srgbClr val="000000"/>
                </a:solidFill>
                <a:latin typeface="Arial" panose="020B0604020202020204" pitchFamily="34" charset="0"/>
                <a:cs typeface="Arial" panose="020B0604020202020204" pitchFamily="34" charset="0"/>
              </a:rPr>
              <a:t> </a:t>
            </a:r>
            <a:r>
              <a:rPr lang="it-IT" altLang="it-IT" sz="2000" dirty="0" err="1">
                <a:solidFill>
                  <a:srgbClr val="000000"/>
                </a:solidFill>
                <a:latin typeface="Arial" panose="020B0604020202020204" pitchFamily="34" charset="0"/>
                <a:cs typeface="Arial" panose="020B0604020202020204" pitchFamily="34" charset="0"/>
              </a:rPr>
              <a:t>at</a:t>
            </a:r>
            <a:r>
              <a:rPr lang="it-IT" altLang="it-IT" sz="2000" dirty="0">
                <a:solidFill>
                  <a:srgbClr val="000000"/>
                </a:solidFill>
                <a:latin typeface="Arial" panose="020B0604020202020204" pitchFamily="34" charset="0"/>
                <a:cs typeface="Arial" panose="020B0604020202020204" pitchFamily="34" charset="0"/>
              </a:rPr>
              <a:t> </a:t>
            </a:r>
            <a:r>
              <a:rPr lang="it-IT" altLang="it-IT" sz="2000" dirty="0" err="1">
                <a:solidFill>
                  <a:srgbClr val="000000"/>
                </a:solidFill>
                <a:latin typeface="Arial" panose="020B0604020202020204" pitchFamily="34" charset="0"/>
                <a:cs typeface="Arial" panose="020B0604020202020204" pitchFamily="34" charset="0"/>
              </a:rPr>
              <a:t>which</a:t>
            </a:r>
            <a:r>
              <a:rPr lang="it-IT" altLang="it-IT" sz="2000" dirty="0">
                <a:solidFill>
                  <a:srgbClr val="000000"/>
                </a:solidFill>
                <a:latin typeface="Arial" panose="020B0604020202020204" pitchFamily="34" charset="0"/>
                <a:cs typeface="Arial" panose="020B0604020202020204" pitchFamily="34" charset="0"/>
              </a:rPr>
              <a:t> 2 </a:t>
            </a:r>
            <a:r>
              <a:rPr lang="it-IT" altLang="it-IT" sz="2000" dirty="0" err="1">
                <a:solidFill>
                  <a:srgbClr val="000000"/>
                </a:solidFill>
                <a:latin typeface="Arial" panose="020B0604020202020204" pitchFamily="34" charset="0"/>
                <a:cs typeface="Arial" panose="020B0604020202020204" pitchFamily="34" charset="0"/>
              </a:rPr>
              <a:t>point</a:t>
            </a:r>
            <a:r>
              <a:rPr lang="it-IT" altLang="it-IT" sz="2000" dirty="0">
                <a:solidFill>
                  <a:srgbClr val="000000"/>
                </a:solidFill>
                <a:latin typeface="Arial" panose="020B0604020202020204" pitchFamily="34" charset="0"/>
                <a:cs typeface="Arial" panose="020B0604020202020204" pitchFamily="34" charset="0"/>
              </a:rPr>
              <a:t> </a:t>
            </a:r>
            <a:r>
              <a:rPr lang="it-IT" altLang="it-IT" sz="2000" dirty="0" err="1">
                <a:solidFill>
                  <a:srgbClr val="000000"/>
                </a:solidFill>
                <a:latin typeface="Arial" panose="020B0604020202020204" pitchFamily="34" charset="0"/>
                <a:cs typeface="Arial" panose="020B0604020202020204" pitchFamily="34" charset="0"/>
              </a:rPr>
              <a:t>appear</a:t>
            </a:r>
            <a:r>
              <a:rPr lang="it-IT" altLang="it-IT" sz="2000" dirty="0">
                <a:solidFill>
                  <a:srgbClr val="000000"/>
                </a:solidFill>
                <a:latin typeface="Arial" panose="020B0604020202020204" pitchFamily="34" charset="0"/>
                <a:cs typeface="Arial" panose="020B0604020202020204" pitchFamily="34" charset="0"/>
              </a:rPr>
              <a:t> </a:t>
            </a:r>
            <a:r>
              <a:rPr lang="it-IT" altLang="it-IT" sz="2000" dirty="0" err="1">
                <a:solidFill>
                  <a:srgbClr val="000000"/>
                </a:solidFill>
                <a:latin typeface="Arial" panose="020B0604020202020204" pitchFamily="34" charset="0"/>
                <a:cs typeface="Arial" panose="020B0604020202020204" pitchFamily="34" charset="0"/>
              </a:rPr>
              <a:t>distinct</a:t>
            </a:r>
            <a:r>
              <a:rPr lang="it-IT" altLang="it-IT" sz="2000" dirty="0">
                <a:solidFill>
                  <a:srgbClr val="000000"/>
                </a:solidFill>
                <a:latin typeface="Arial" panose="020B0604020202020204" pitchFamily="34" charset="0"/>
                <a:cs typeface="Arial" panose="020B0604020202020204" pitchFamily="34" charset="0"/>
              </a:rPr>
              <a:t> and </a:t>
            </a:r>
            <a:r>
              <a:rPr lang="it-IT" altLang="it-IT" sz="2000" dirty="0" err="1">
                <a:solidFill>
                  <a:srgbClr val="000000"/>
                </a:solidFill>
                <a:latin typeface="Arial" panose="020B0604020202020204" pitchFamily="34" charset="0"/>
                <a:cs typeface="Arial" panose="020B0604020202020204" pitchFamily="34" charset="0"/>
              </a:rPr>
              <a:t>not</a:t>
            </a:r>
            <a:r>
              <a:rPr lang="it-IT" altLang="it-IT" sz="2000" dirty="0">
                <a:solidFill>
                  <a:srgbClr val="000000"/>
                </a:solidFill>
                <a:latin typeface="Arial" panose="020B0604020202020204" pitchFamily="34" charset="0"/>
                <a:cs typeface="Arial" panose="020B0604020202020204" pitchFamily="34" charset="0"/>
              </a:rPr>
              <a:t> confuse)</a:t>
            </a:r>
          </a:p>
          <a:p>
            <a:pPr eaLnBrk="0" fontAlgn="base" hangingPunct="0">
              <a:spcBef>
                <a:spcPct val="0"/>
              </a:spcBef>
              <a:spcAft>
                <a:spcPct val="0"/>
              </a:spcAft>
              <a:buFontTx/>
              <a:buNone/>
            </a:pPr>
            <a:endParaRPr lang="it-IT" altLang="it-IT" sz="20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buFontTx/>
              <a:buNone/>
            </a:pPr>
            <a:r>
              <a:rPr lang="it-IT" altLang="it-IT" sz="2800" dirty="0" smtClean="0">
                <a:solidFill>
                  <a:srgbClr val="000000"/>
                </a:solidFill>
                <a:latin typeface="Arial" panose="020B0604020202020204" pitchFamily="34" charset="0"/>
                <a:cs typeface="Arial" panose="020B0604020202020204" pitchFamily="34" charset="0"/>
              </a:rPr>
              <a:t> </a:t>
            </a:r>
            <a:r>
              <a:rPr lang="it-IT" altLang="it-IT" sz="2800" dirty="0">
                <a:solidFill>
                  <a:srgbClr val="000000"/>
                </a:solidFill>
                <a:latin typeface="Arial" panose="020B0604020202020204" pitchFamily="34" charset="0"/>
                <a:cs typeface="Arial" panose="020B0604020202020204" pitchFamily="34" charset="0"/>
              </a:rPr>
              <a:t>’’</a:t>
            </a:r>
            <a:r>
              <a:rPr lang="it-IT" altLang="it-IT" sz="2800" dirty="0" smtClean="0">
                <a:solidFill>
                  <a:srgbClr val="000000"/>
                </a:solidFill>
                <a:latin typeface="Arial" panose="020B0604020202020204" pitchFamily="34" charset="0"/>
                <a:cs typeface="Arial" panose="020B0604020202020204" pitchFamily="34" charset="0"/>
              </a:rPr>
              <a:t>d’’ </a:t>
            </a:r>
            <a:r>
              <a:rPr lang="it-IT" altLang="it-IT" sz="2400" dirty="0" smtClean="0">
                <a:solidFill>
                  <a:srgbClr val="000000"/>
                </a:solidFill>
                <a:latin typeface="Arial" panose="020B0604020202020204" pitchFamily="34" charset="0"/>
                <a:cs typeface="Arial" panose="020B0604020202020204" pitchFamily="34" charset="0"/>
              </a:rPr>
              <a:t>is </a:t>
            </a:r>
            <a:r>
              <a:rPr lang="it-IT" altLang="it-IT" sz="2400" dirty="0" err="1">
                <a:solidFill>
                  <a:srgbClr val="000000"/>
                </a:solidFill>
                <a:latin typeface="Arial" panose="020B0604020202020204" pitchFamily="34" charset="0"/>
                <a:cs typeface="Arial" panose="020B0604020202020204" pitchFamily="34" charset="0"/>
              </a:rPr>
              <a:t>function</a:t>
            </a:r>
            <a:r>
              <a:rPr lang="it-IT" altLang="it-IT" sz="2400" dirty="0">
                <a:solidFill>
                  <a:srgbClr val="000000"/>
                </a:solidFill>
                <a:latin typeface="Arial" panose="020B0604020202020204" pitchFamily="34" charset="0"/>
                <a:cs typeface="Arial" panose="020B0604020202020204" pitchFamily="34" charset="0"/>
              </a:rPr>
              <a:t> of the Numerical Aperture NA of the objective</a:t>
            </a:r>
          </a:p>
          <a:p>
            <a:pPr eaLnBrk="0" fontAlgn="base" hangingPunct="0">
              <a:spcBef>
                <a:spcPct val="0"/>
              </a:spcBef>
              <a:spcAft>
                <a:spcPct val="0"/>
              </a:spcAft>
              <a:buFontTx/>
              <a:buNone/>
            </a:pPr>
            <a:endParaRPr lang="it-IT" altLang="it-IT" dirty="0">
              <a:solidFill>
                <a:srgbClr val="000000"/>
              </a:solidFill>
            </a:endParaRPr>
          </a:p>
          <a:p>
            <a:pPr eaLnBrk="0" fontAlgn="base" hangingPunct="0">
              <a:spcBef>
                <a:spcPct val="0"/>
              </a:spcBef>
              <a:spcAft>
                <a:spcPct val="0"/>
              </a:spcAft>
              <a:buFontTx/>
              <a:buNone/>
            </a:pPr>
            <a:r>
              <a:rPr lang="it-IT" altLang="it-IT" sz="4000" dirty="0">
                <a:solidFill>
                  <a:srgbClr val="000000"/>
                </a:solidFill>
              </a:rPr>
              <a:t>                     </a:t>
            </a:r>
            <a:r>
              <a:rPr lang="el-GR" altLang="it-IT" sz="4000" dirty="0" smtClean="0">
                <a:solidFill>
                  <a:srgbClr val="000000"/>
                </a:solidFill>
              </a:rPr>
              <a:t>λ</a:t>
            </a:r>
            <a:r>
              <a:rPr lang="it-IT" altLang="it-IT" sz="4000" dirty="0" smtClean="0">
                <a:solidFill>
                  <a:srgbClr val="000000"/>
                </a:solidFill>
              </a:rPr>
              <a:t>  </a:t>
            </a:r>
            <a:r>
              <a:rPr lang="el-GR" altLang="it-IT" sz="4000" dirty="0" smtClean="0">
                <a:solidFill>
                  <a:srgbClr val="000000"/>
                </a:solidFill>
              </a:rPr>
              <a:t> </a:t>
            </a:r>
            <a:r>
              <a:rPr lang="it-IT" altLang="it-IT" sz="4000" dirty="0" smtClean="0">
                <a:solidFill>
                  <a:srgbClr val="000000"/>
                </a:solidFill>
              </a:rPr>
              <a:t>              </a:t>
            </a:r>
            <a:r>
              <a:rPr lang="el-GR" altLang="it-IT" sz="4000" dirty="0" smtClean="0">
                <a:solidFill>
                  <a:srgbClr val="FF0000"/>
                </a:solidFill>
              </a:rPr>
              <a:t>λ</a:t>
            </a:r>
            <a:r>
              <a:rPr lang="it-IT" altLang="it-IT" sz="4000" dirty="0" smtClean="0">
                <a:solidFill>
                  <a:srgbClr val="000000"/>
                </a:solidFill>
              </a:rPr>
              <a:t>            </a:t>
            </a:r>
            <a:r>
              <a:rPr lang="it-IT" altLang="it-IT" sz="4000" dirty="0" smtClean="0">
                <a:solidFill>
                  <a:srgbClr val="0033CC"/>
                </a:solidFill>
              </a:rPr>
              <a:t>0,612</a:t>
            </a:r>
            <a:r>
              <a:rPr lang="it-IT" altLang="it-IT" sz="4000" baseline="-8000" dirty="0" smtClean="0">
                <a:solidFill>
                  <a:srgbClr val="0033CC"/>
                </a:solidFill>
              </a:rPr>
              <a:t>*</a:t>
            </a:r>
            <a:r>
              <a:rPr lang="el-GR" altLang="it-IT" sz="4000" dirty="0" smtClean="0">
                <a:solidFill>
                  <a:srgbClr val="0033CC"/>
                </a:solidFill>
              </a:rPr>
              <a:t>λ</a:t>
            </a:r>
            <a:r>
              <a:rPr lang="it-IT" altLang="it-IT" sz="4000" dirty="0" smtClean="0">
                <a:solidFill>
                  <a:srgbClr val="FF0000"/>
                </a:solidFill>
              </a:rPr>
              <a:t> </a:t>
            </a:r>
            <a:endParaRPr lang="it-IT" altLang="it-IT" sz="4000" dirty="0">
              <a:solidFill>
                <a:srgbClr val="FF0000"/>
              </a:solidFill>
            </a:endParaRPr>
          </a:p>
          <a:p>
            <a:pPr eaLnBrk="0" fontAlgn="base" hangingPunct="0">
              <a:spcBef>
                <a:spcPct val="0"/>
              </a:spcBef>
              <a:spcAft>
                <a:spcPct val="0"/>
              </a:spcAft>
              <a:buFontTx/>
              <a:buNone/>
            </a:pPr>
            <a:r>
              <a:rPr lang="it-IT" altLang="it-IT" sz="4000" dirty="0">
                <a:solidFill>
                  <a:srgbClr val="000000"/>
                </a:solidFill>
              </a:rPr>
              <a:t>      </a:t>
            </a:r>
            <a:r>
              <a:rPr lang="it-IT" altLang="it-IT" sz="4000" dirty="0" smtClean="0">
                <a:solidFill>
                  <a:srgbClr val="FF0000"/>
                </a:solidFill>
                <a:latin typeface="Arial" panose="020B0604020202020204" pitchFamily="34" charset="0"/>
                <a:cs typeface="Arial" panose="020B0604020202020204" pitchFamily="34" charset="0"/>
              </a:rPr>
              <a:t>d</a:t>
            </a:r>
            <a:r>
              <a:rPr lang="it-IT" altLang="it-IT" sz="4000" dirty="0" smtClean="0">
                <a:solidFill>
                  <a:srgbClr val="000000"/>
                </a:solidFill>
                <a:latin typeface="Arial" panose="020B0604020202020204" pitchFamily="34" charset="0"/>
                <a:cs typeface="Arial" panose="020B0604020202020204" pitchFamily="34" charset="0"/>
              </a:rPr>
              <a:t> </a:t>
            </a:r>
            <a:r>
              <a:rPr lang="it-IT" altLang="it-IT" sz="4000" dirty="0">
                <a:solidFill>
                  <a:srgbClr val="000000"/>
                </a:solidFill>
              </a:rPr>
              <a:t>= -------------- = </a:t>
            </a:r>
            <a:r>
              <a:rPr lang="it-IT" altLang="it-IT" sz="4000" dirty="0" smtClean="0">
                <a:solidFill>
                  <a:srgbClr val="FF0000"/>
                </a:solidFill>
              </a:rPr>
              <a:t>----------</a:t>
            </a:r>
            <a:r>
              <a:rPr lang="it-IT" altLang="it-IT" sz="4000" dirty="0" smtClean="0">
                <a:solidFill>
                  <a:srgbClr val="000000"/>
                </a:solidFill>
              </a:rPr>
              <a:t> </a:t>
            </a:r>
            <a:r>
              <a:rPr lang="it-IT" altLang="it-IT" sz="4000" dirty="0">
                <a:solidFill>
                  <a:srgbClr val="000000"/>
                </a:solidFill>
              </a:rPr>
              <a:t>=   --------</a:t>
            </a:r>
          </a:p>
          <a:p>
            <a:pPr eaLnBrk="0" fontAlgn="base" hangingPunct="0">
              <a:spcBef>
                <a:spcPct val="0"/>
              </a:spcBef>
              <a:spcAft>
                <a:spcPct val="0"/>
              </a:spcAft>
              <a:buFontTx/>
              <a:buNone/>
            </a:pPr>
            <a:r>
              <a:rPr lang="it-IT" altLang="it-IT" sz="4000" dirty="0">
                <a:solidFill>
                  <a:srgbClr val="000000"/>
                </a:solidFill>
              </a:rPr>
              <a:t>              </a:t>
            </a:r>
            <a:r>
              <a:rPr lang="it-IT" altLang="it-IT" sz="4000" dirty="0" smtClean="0">
                <a:solidFill>
                  <a:srgbClr val="000000"/>
                </a:solidFill>
              </a:rPr>
              <a:t>2</a:t>
            </a:r>
            <a:r>
              <a:rPr lang="it-IT" altLang="it-IT" sz="4000" dirty="0" smtClean="0">
                <a:solidFill>
                  <a:srgbClr val="009242"/>
                </a:solidFill>
              </a:rPr>
              <a:t>n</a:t>
            </a:r>
            <a:r>
              <a:rPr lang="it-IT" altLang="it-IT" sz="4000" dirty="0" smtClean="0">
                <a:solidFill>
                  <a:srgbClr val="000000"/>
                </a:solidFill>
              </a:rPr>
              <a:t> </a:t>
            </a:r>
            <a:r>
              <a:rPr lang="it-IT" altLang="it-IT" sz="4000" baseline="-8000" dirty="0">
                <a:solidFill>
                  <a:srgbClr val="000000"/>
                </a:solidFill>
              </a:rPr>
              <a:t>*</a:t>
            </a:r>
            <a:r>
              <a:rPr lang="it-IT" altLang="it-IT" sz="4000" dirty="0">
                <a:solidFill>
                  <a:srgbClr val="000000"/>
                </a:solidFill>
              </a:rPr>
              <a:t> sin</a:t>
            </a:r>
            <a:r>
              <a:rPr lang="el-GR" altLang="it-IT" sz="5400" dirty="0">
                <a:solidFill>
                  <a:srgbClr val="000000"/>
                </a:solidFill>
              </a:rPr>
              <a:t>α</a:t>
            </a:r>
            <a:r>
              <a:rPr lang="el-GR" altLang="it-IT" sz="4000" dirty="0">
                <a:solidFill>
                  <a:srgbClr val="000000"/>
                </a:solidFill>
              </a:rPr>
              <a:t> </a:t>
            </a:r>
            <a:r>
              <a:rPr lang="it-IT" altLang="it-IT" sz="4000" dirty="0">
                <a:solidFill>
                  <a:srgbClr val="000000"/>
                </a:solidFill>
              </a:rPr>
              <a:t>       </a:t>
            </a:r>
            <a:r>
              <a:rPr lang="it-IT" altLang="it-IT" sz="4000" dirty="0" smtClean="0">
                <a:solidFill>
                  <a:srgbClr val="FF0000"/>
                </a:solidFill>
              </a:rPr>
              <a:t>2 </a:t>
            </a:r>
            <a:r>
              <a:rPr lang="it-IT" altLang="it-IT" baseline="-8000" dirty="0">
                <a:solidFill>
                  <a:srgbClr val="FF0000"/>
                </a:solidFill>
              </a:rPr>
              <a:t>* </a:t>
            </a:r>
            <a:r>
              <a:rPr lang="it-IT" altLang="it-IT" sz="4000" b="1" dirty="0" err="1">
                <a:solidFill>
                  <a:srgbClr val="FF0000"/>
                </a:solidFill>
                <a:latin typeface="Arial" panose="020B0604020202020204" pitchFamily="34" charset="0"/>
                <a:cs typeface="Arial" panose="020B0604020202020204" pitchFamily="34" charset="0"/>
              </a:rPr>
              <a:t>NA</a:t>
            </a:r>
            <a:r>
              <a:rPr lang="it-IT" altLang="it-IT" b="1" baseline="-25000" dirty="0" err="1">
                <a:solidFill>
                  <a:srgbClr val="FF0000"/>
                </a:solidFill>
                <a:latin typeface="Arial" panose="020B0604020202020204" pitchFamily="34" charset="0"/>
                <a:cs typeface="Arial" panose="020B0604020202020204" pitchFamily="34" charset="0"/>
              </a:rPr>
              <a:t>obj</a:t>
            </a:r>
            <a:r>
              <a:rPr lang="it-IT" altLang="it-IT" b="1" baseline="-25000" dirty="0">
                <a:solidFill>
                  <a:srgbClr val="FF0000"/>
                </a:solidFill>
              </a:rPr>
              <a:t> </a:t>
            </a:r>
            <a:r>
              <a:rPr lang="it-IT" altLang="it-IT" b="1" dirty="0">
                <a:solidFill>
                  <a:srgbClr val="FF0000"/>
                </a:solidFill>
              </a:rPr>
              <a:t>    </a:t>
            </a:r>
            <a:r>
              <a:rPr lang="it-IT" altLang="it-IT" b="1" dirty="0" smtClean="0">
                <a:solidFill>
                  <a:srgbClr val="FF0000"/>
                </a:solidFill>
              </a:rPr>
              <a:t>    </a:t>
            </a:r>
            <a:r>
              <a:rPr lang="it-IT" altLang="it-IT" sz="4000" b="1" dirty="0" smtClean="0">
                <a:solidFill>
                  <a:srgbClr val="0033CC"/>
                </a:solidFill>
                <a:latin typeface="Arial" panose="020B0604020202020204" pitchFamily="34" charset="0"/>
                <a:cs typeface="Arial" panose="020B0604020202020204" pitchFamily="34" charset="0"/>
              </a:rPr>
              <a:t>NA</a:t>
            </a:r>
            <a:endParaRPr lang="it-IT" altLang="it-IT" sz="4000" b="1" baseline="-25000" dirty="0">
              <a:solidFill>
                <a:srgbClr val="0033CC"/>
              </a:solidFill>
              <a:latin typeface="Arial" panose="020B0604020202020204" pitchFamily="34" charset="0"/>
              <a:cs typeface="Arial" panose="020B0604020202020204" pitchFamily="34" charset="0"/>
            </a:endParaRPr>
          </a:p>
          <a:p>
            <a:pPr eaLnBrk="0" fontAlgn="base" hangingPunct="0">
              <a:spcBef>
                <a:spcPct val="0"/>
              </a:spcBef>
              <a:spcAft>
                <a:spcPct val="0"/>
              </a:spcAft>
              <a:buFontTx/>
              <a:buNone/>
            </a:pPr>
            <a:endParaRPr lang="it-IT" altLang="it-IT" sz="1400" dirty="0">
              <a:solidFill>
                <a:srgbClr val="000000"/>
              </a:solidFill>
            </a:endParaRPr>
          </a:p>
          <a:p>
            <a:pPr eaLnBrk="0" fontAlgn="base" hangingPunct="0">
              <a:spcBef>
                <a:spcPct val="0"/>
              </a:spcBef>
              <a:spcAft>
                <a:spcPct val="0"/>
              </a:spcAft>
              <a:buFontTx/>
              <a:buNone/>
            </a:pPr>
            <a:r>
              <a:rPr lang="it-IT" altLang="it-IT" sz="2800" dirty="0" err="1">
                <a:solidFill>
                  <a:srgbClr val="0000FF"/>
                </a:solidFill>
                <a:latin typeface="Arial" panose="020B0604020202020204" pitchFamily="34" charset="0"/>
                <a:cs typeface="Arial" panose="020B0604020202020204" pitchFamily="34" charset="0"/>
              </a:rPr>
              <a:t>but</a:t>
            </a:r>
            <a:r>
              <a:rPr lang="it-IT" altLang="it-IT" sz="2800" dirty="0">
                <a:solidFill>
                  <a:srgbClr val="0000FF"/>
                </a:solidFill>
                <a:latin typeface="Arial" panose="020B0604020202020204" pitchFamily="34" charset="0"/>
                <a:cs typeface="Arial" panose="020B0604020202020204" pitchFamily="34" charset="0"/>
              </a:rPr>
              <a:t>:</a:t>
            </a:r>
            <a:r>
              <a:rPr lang="it-IT" altLang="it-IT" sz="2800" dirty="0">
                <a:solidFill>
                  <a:srgbClr val="0000FF"/>
                </a:solidFill>
              </a:rPr>
              <a:t>   </a:t>
            </a:r>
            <a:r>
              <a:rPr lang="it-IT" altLang="it-IT" sz="2800" dirty="0">
                <a:solidFill>
                  <a:srgbClr val="009242"/>
                </a:solidFill>
              </a:rPr>
              <a:t>n</a:t>
            </a:r>
            <a:r>
              <a:rPr lang="it-IT" altLang="it-IT" sz="2800" dirty="0">
                <a:solidFill>
                  <a:srgbClr val="0000FF"/>
                </a:solidFill>
              </a:rPr>
              <a:t> </a:t>
            </a:r>
            <a:r>
              <a:rPr lang="it-IT" altLang="it-IT" sz="2800" baseline="-8000" dirty="0">
                <a:solidFill>
                  <a:srgbClr val="0000FF"/>
                </a:solidFill>
              </a:rPr>
              <a:t>* </a:t>
            </a:r>
            <a:r>
              <a:rPr lang="it-IT" altLang="it-IT" sz="2800" dirty="0">
                <a:solidFill>
                  <a:srgbClr val="0000FF"/>
                </a:solidFill>
              </a:rPr>
              <a:t>sin</a:t>
            </a:r>
            <a:r>
              <a:rPr lang="el-GR" altLang="it-IT" sz="4000" dirty="0">
                <a:solidFill>
                  <a:srgbClr val="0000FF"/>
                </a:solidFill>
              </a:rPr>
              <a:t>α</a:t>
            </a:r>
            <a:r>
              <a:rPr lang="it-IT" altLang="it-IT" sz="2800" dirty="0">
                <a:solidFill>
                  <a:srgbClr val="0000FF"/>
                </a:solidFill>
              </a:rPr>
              <a:t> </a:t>
            </a:r>
            <a:r>
              <a:rPr lang="it-IT" altLang="it-IT" sz="2800" b="1" dirty="0">
                <a:solidFill>
                  <a:srgbClr val="0000FF"/>
                </a:solidFill>
                <a:effectLst>
                  <a:outerShdw blurRad="38100" dist="38100" dir="2700000" algn="tl">
                    <a:srgbClr val="000000">
                      <a:alpha val="43137"/>
                    </a:srgbClr>
                  </a:outerShdw>
                </a:effectLst>
              </a:rPr>
              <a:t>=</a:t>
            </a:r>
            <a:r>
              <a:rPr lang="it-IT" altLang="it-IT" sz="2800" dirty="0">
                <a:solidFill>
                  <a:srgbClr val="0000FF"/>
                </a:solidFill>
              </a:rPr>
              <a:t> </a:t>
            </a:r>
            <a:r>
              <a:rPr lang="it-IT" altLang="it-IT" sz="2800" dirty="0" err="1">
                <a:solidFill>
                  <a:srgbClr val="FF0000"/>
                </a:solidFill>
              </a:rPr>
              <a:t>NA</a:t>
            </a:r>
            <a:r>
              <a:rPr lang="it-IT" altLang="it-IT" sz="2800" baseline="-25000" dirty="0" err="1">
                <a:solidFill>
                  <a:srgbClr val="FF0000"/>
                </a:solidFill>
              </a:rPr>
              <a:t>obj</a:t>
            </a:r>
            <a:endParaRPr lang="it-IT" altLang="it-IT" sz="2800" baseline="-25000" dirty="0">
              <a:solidFill>
                <a:srgbClr val="FF0000"/>
              </a:solidFill>
            </a:endParaRPr>
          </a:p>
          <a:p>
            <a:pPr eaLnBrk="0" fontAlgn="base" hangingPunct="0">
              <a:spcBef>
                <a:spcPct val="0"/>
              </a:spcBef>
              <a:spcAft>
                <a:spcPct val="0"/>
              </a:spcAft>
              <a:buFontTx/>
              <a:buNone/>
            </a:pPr>
            <a:endParaRPr lang="it-IT" altLang="it-IT" sz="1800" dirty="0" smtClean="0">
              <a:solidFill>
                <a:srgbClr val="0000FF"/>
              </a:solidFill>
              <a:latin typeface="Arial" panose="020B0604020202020204" pitchFamily="34" charset="0"/>
              <a:cs typeface="Arial" panose="020B0604020202020204" pitchFamily="34" charset="0"/>
            </a:endParaRPr>
          </a:p>
          <a:p>
            <a:pPr eaLnBrk="0" fontAlgn="base" hangingPunct="0">
              <a:spcBef>
                <a:spcPct val="0"/>
              </a:spcBef>
              <a:spcAft>
                <a:spcPct val="0"/>
              </a:spcAft>
              <a:buFontTx/>
              <a:buNone/>
            </a:pPr>
            <a:r>
              <a:rPr lang="it-IT" altLang="it-IT" sz="1800" dirty="0" smtClean="0">
                <a:solidFill>
                  <a:srgbClr val="0000FF"/>
                </a:solidFill>
                <a:latin typeface="Arial" panose="020B0604020202020204" pitchFamily="34" charset="0"/>
                <a:cs typeface="Arial" panose="020B0604020202020204" pitchFamily="34" charset="0"/>
              </a:rPr>
              <a:t> </a:t>
            </a:r>
            <a:r>
              <a:rPr lang="it-IT" altLang="it-IT" sz="1800" dirty="0">
                <a:solidFill>
                  <a:srgbClr val="0000FF"/>
                </a:solidFill>
                <a:latin typeface="Arial" panose="020B0604020202020204" pitchFamily="34" charset="0"/>
                <a:cs typeface="Arial" panose="020B0604020202020204" pitchFamily="34" charset="0"/>
              </a:rPr>
              <a:t>NB</a:t>
            </a:r>
            <a:r>
              <a:rPr lang="it-IT" altLang="it-IT" sz="1800" dirty="0">
                <a:solidFill>
                  <a:srgbClr val="0000FF"/>
                </a:solidFill>
              </a:rPr>
              <a:t>: ‘’</a:t>
            </a:r>
            <a:r>
              <a:rPr lang="el-GR" altLang="it-IT" sz="1800" b="1" dirty="0">
                <a:solidFill>
                  <a:srgbClr val="0000FF"/>
                </a:solidFill>
              </a:rPr>
              <a:t>α</a:t>
            </a:r>
            <a:r>
              <a:rPr lang="it-IT" altLang="it-IT" sz="1800" dirty="0">
                <a:solidFill>
                  <a:srgbClr val="0000FF"/>
                </a:solidFill>
              </a:rPr>
              <a:t>’’ </a:t>
            </a:r>
            <a:r>
              <a:rPr lang="it-IT" altLang="it-IT" sz="1800" dirty="0">
                <a:solidFill>
                  <a:srgbClr val="0000FF"/>
                </a:solidFill>
                <a:latin typeface="Arial" panose="020B0604020202020204" pitchFamily="34" charset="0"/>
                <a:cs typeface="Arial" panose="020B0604020202020204" pitchFamily="34" charset="0"/>
              </a:rPr>
              <a:t>is HALF </a:t>
            </a:r>
            <a:r>
              <a:rPr lang="it-IT" altLang="it-IT" sz="1800" dirty="0" err="1">
                <a:solidFill>
                  <a:srgbClr val="0000FF"/>
                </a:solidFill>
                <a:latin typeface="Arial" panose="020B0604020202020204" pitchFamily="34" charset="0"/>
                <a:cs typeface="Arial" panose="020B0604020202020204" pitchFamily="34" charset="0"/>
              </a:rPr>
              <a:t>cone</a:t>
            </a:r>
            <a:r>
              <a:rPr lang="it-IT" altLang="it-IT" sz="1800" dirty="0">
                <a:solidFill>
                  <a:srgbClr val="0000FF"/>
                </a:solidFill>
                <a:latin typeface="Arial" panose="020B0604020202020204" pitchFamily="34" charset="0"/>
                <a:cs typeface="Arial" panose="020B0604020202020204" pitchFamily="34" charset="0"/>
              </a:rPr>
              <a:t> angle</a:t>
            </a:r>
            <a:r>
              <a:rPr lang="it-IT" altLang="it-IT" sz="1800" dirty="0">
                <a:solidFill>
                  <a:srgbClr val="0000FF"/>
                </a:solidFill>
              </a:rPr>
              <a:t>,    </a:t>
            </a:r>
            <a:endParaRPr lang="it-IT" altLang="it-IT" sz="1800" dirty="0" smtClean="0">
              <a:solidFill>
                <a:srgbClr val="0000FF"/>
              </a:solidFill>
            </a:endParaRPr>
          </a:p>
          <a:p>
            <a:pPr eaLnBrk="0" fontAlgn="base" hangingPunct="0">
              <a:spcBef>
                <a:spcPct val="0"/>
              </a:spcBef>
              <a:spcAft>
                <a:spcPct val="0"/>
              </a:spcAft>
              <a:buFontTx/>
              <a:buNone/>
            </a:pPr>
            <a:r>
              <a:rPr lang="it-IT" altLang="it-IT" sz="1800" b="1" dirty="0">
                <a:solidFill>
                  <a:srgbClr val="0000FF"/>
                </a:solidFill>
              </a:rPr>
              <a:t> </a:t>
            </a:r>
            <a:r>
              <a:rPr lang="it-IT" altLang="it-IT" sz="1800" b="1" dirty="0" smtClean="0">
                <a:solidFill>
                  <a:srgbClr val="0000FF"/>
                </a:solidFill>
              </a:rPr>
              <a:t>           </a:t>
            </a:r>
            <a:r>
              <a:rPr lang="it-IT" altLang="it-IT" sz="1800" b="1" dirty="0" smtClean="0">
                <a:solidFill>
                  <a:srgbClr val="009242"/>
                </a:solidFill>
              </a:rPr>
              <a:t>n </a:t>
            </a:r>
            <a:r>
              <a:rPr lang="it-IT" altLang="it-IT" sz="1800" dirty="0">
                <a:solidFill>
                  <a:srgbClr val="009242"/>
                </a:solidFill>
              </a:rPr>
              <a:t>= </a:t>
            </a:r>
            <a:r>
              <a:rPr lang="it-IT" altLang="it-IT" sz="1800" dirty="0" err="1">
                <a:solidFill>
                  <a:srgbClr val="009242"/>
                </a:solidFill>
                <a:latin typeface="Arial" panose="020B0604020202020204" pitchFamily="34" charset="0"/>
                <a:cs typeface="Arial" panose="020B0604020202020204" pitchFamily="34" charset="0"/>
              </a:rPr>
              <a:t>refractive</a:t>
            </a:r>
            <a:r>
              <a:rPr lang="it-IT" altLang="it-IT" sz="1800" dirty="0">
                <a:solidFill>
                  <a:srgbClr val="009242"/>
                </a:solidFill>
                <a:latin typeface="Arial" panose="020B0604020202020204" pitchFamily="34" charset="0"/>
                <a:cs typeface="Arial" panose="020B0604020202020204" pitchFamily="34" charset="0"/>
              </a:rPr>
              <a:t> </a:t>
            </a:r>
            <a:r>
              <a:rPr lang="it-IT" altLang="it-IT" sz="1800" dirty="0" err="1">
                <a:solidFill>
                  <a:srgbClr val="009242"/>
                </a:solidFill>
                <a:latin typeface="Arial" panose="020B0604020202020204" pitchFamily="34" charset="0"/>
                <a:cs typeface="Arial" panose="020B0604020202020204" pitchFamily="34" charset="0"/>
              </a:rPr>
              <a:t>index</a:t>
            </a:r>
            <a:r>
              <a:rPr lang="it-IT" altLang="it-IT" sz="1800" dirty="0">
                <a:solidFill>
                  <a:srgbClr val="009242"/>
                </a:solidFill>
                <a:latin typeface="Arial" panose="020B0604020202020204" pitchFamily="34" charset="0"/>
                <a:cs typeface="Arial" panose="020B0604020202020204" pitchFamily="34" charset="0"/>
              </a:rPr>
              <a:t> of the </a:t>
            </a:r>
            <a:r>
              <a:rPr lang="it-IT" altLang="it-IT" sz="1800" dirty="0" smtClean="0">
                <a:solidFill>
                  <a:srgbClr val="009242"/>
                </a:solidFill>
                <a:latin typeface="Arial" panose="020B0604020202020204" pitchFamily="34" charset="0"/>
                <a:cs typeface="Arial" panose="020B0604020202020204" pitchFamily="34" charset="0"/>
              </a:rPr>
              <a:t>medium</a:t>
            </a:r>
            <a:r>
              <a:rPr lang="it-IT" altLang="it-IT" sz="1800" dirty="0" smtClean="0">
                <a:solidFill>
                  <a:srgbClr val="000000"/>
                </a:solidFill>
                <a:latin typeface="Arial" panose="020B0604020202020204" pitchFamily="34" charset="0"/>
                <a:cs typeface="Arial" panose="020B0604020202020204" pitchFamily="34" charset="0"/>
              </a:rPr>
              <a:t>’’</a:t>
            </a:r>
            <a:r>
              <a:rPr lang="it-IT" altLang="it-IT" sz="1800" dirty="0">
                <a:solidFill>
                  <a:srgbClr val="000000"/>
                </a:solidFill>
                <a:latin typeface="Arial" panose="020B0604020202020204" pitchFamily="34" charset="0"/>
                <a:cs typeface="Arial" panose="020B0604020202020204" pitchFamily="34" charset="0"/>
              </a:rPr>
              <a:t> ’’</a:t>
            </a:r>
            <a:endParaRPr lang="it-IT" altLang="it-IT" sz="1800" dirty="0">
              <a:solidFill>
                <a:srgbClr val="009242"/>
              </a:solidFill>
              <a:latin typeface="Arial" panose="020B0604020202020204" pitchFamily="34" charset="0"/>
              <a:cs typeface="Arial" panose="020B0604020202020204" pitchFamily="34" charset="0"/>
            </a:endParaRPr>
          </a:p>
        </p:txBody>
      </p:sp>
      <p:sp>
        <p:nvSpPr>
          <p:cNvPr id="2" name="Freccia in giù 1"/>
          <p:cNvSpPr/>
          <p:nvPr/>
        </p:nvSpPr>
        <p:spPr>
          <a:xfrm rot="10800000">
            <a:off x="7812358" y="4856787"/>
            <a:ext cx="360040" cy="432048"/>
          </a:xfrm>
          <a:prstGeom prst="downArrow">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sp>
        <p:nvSpPr>
          <p:cNvPr id="3" name="Rettangolo 2"/>
          <p:cNvSpPr/>
          <p:nvPr/>
        </p:nvSpPr>
        <p:spPr>
          <a:xfrm>
            <a:off x="7195997" y="5366450"/>
            <a:ext cx="1592759" cy="923330"/>
          </a:xfrm>
          <a:prstGeom prst="rect">
            <a:avLst/>
          </a:prstGeom>
        </p:spPr>
        <p:txBody>
          <a:bodyPr wrap="square">
            <a:spAutoFit/>
          </a:bodyPr>
          <a:lstStyle/>
          <a:p>
            <a:pPr algn="ctr" eaLnBrk="0" fontAlgn="base" hangingPunct="0">
              <a:spcBef>
                <a:spcPct val="0"/>
              </a:spcBef>
              <a:spcAft>
                <a:spcPct val="0"/>
              </a:spcAft>
            </a:pPr>
            <a:r>
              <a:rPr lang="it-IT" altLang="it-IT" dirty="0" err="1">
                <a:solidFill>
                  <a:srgbClr val="0033CC"/>
                </a:solidFill>
              </a:rPr>
              <a:t>Rayleigh</a:t>
            </a:r>
            <a:endParaRPr lang="it-IT" altLang="it-IT" dirty="0">
              <a:solidFill>
                <a:srgbClr val="0033CC"/>
              </a:solidFill>
            </a:endParaRPr>
          </a:p>
          <a:p>
            <a:pPr algn="ctr" eaLnBrk="0" fontAlgn="base" hangingPunct="0">
              <a:spcBef>
                <a:spcPct val="0"/>
              </a:spcBef>
              <a:spcAft>
                <a:spcPct val="0"/>
              </a:spcAft>
            </a:pPr>
            <a:r>
              <a:rPr lang="it-IT" altLang="it-IT" dirty="0" err="1">
                <a:solidFill>
                  <a:srgbClr val="0033CC"/>
                </a:solidFill>
              </a:rPr>
              <a:t>modified</a:t>
            </a:r>
            <a:r>
              <a:rPr lang="it-IT" altLang="it-IT" dirty="0">
                <a:solidFill>
                  <a:srgbClr val="0033CC"/>
                </a:solidFill>
              </a:rPr>
              <a:t> formula </a:t>
            </a:r>
          </a:p>
        </p:txBody>
      </p:sp>
    </p:spTree>
    <p:extLst>
      <p:ext uri="{BB962C8B-B14F-4D97-AF65-F5344CB8AC3E}">
        <p14:creationId xmlns:p14="http://schemas.microsoft.com/office/powerpoint/2010/main" val="42585858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1063625" y="1139825"/>
            <a:ext cx="7016750" cy="12700"/>
          </a:xfrm>
          <a:custGeom>
            <a:avLst/>
            <a:gdLst>
              <a:gd name="connsiteX0" fmla="*/ 0 w 7940531"/>
              <a:gd name="connsiteY0" fmla="*/ 0 h 12700"/>
              <a:gd name="connsiteX1" fmla="*/ 7940531 w 7940531"/>
              <a:gd name="connsiteY1" fmla="*/ 0 h 12700"/>
            </a:gdLst>
            <a:ahLst/>
            <a:cxnLst>
              <a:cxn ang="0">
                <a:pos x="connsiteX0" y="connsiteY0"/>
              </a:cxn>
              <a:cxn ang="1">
                <a:pos x="connsiteX1" y="connsiteY1"/>
              </a:cxn>
            </a:cxnLst>
            <a:rect l="l" t="t" r="r" b="b"/>
            <a:pathLst>
              <a:path w="7940531" h="12700">
                <a:moveTo>
                  <a:pt x="0" y="0"/>
                </a:moveTo>
                <a:lnTo>
                  <a:pt x="7940531" y="0"/>
                </a:lnTo>
              </a:path>
            </a:pathLst>
          </a:custGeom>
          <a:ln w="127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solidFill>
                <a:srgbClr val="000000"/>
              </a:solidFill>
            </a:endParaRPr>
          </a:p>
        </p:txBody>
      </p:sp>
      <p:sp>
        <p:nvSpPr>
          <p:cNvPr id="105475" name="TextBox 1"/>
          <p:cNvSpPr txBox="1">
            <a:spLocks noChangeArrowheads="1"/>
          </p:cNvSpPr>
          <p:nvPr/>
        </p:nvSpPr>
        <p:spPr bwMode="auto">
          <a:xfrm>
            <a:off x="1692275" y="539750"/>
            <a:ext cx="6203621" cy="30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427">
            <a:spAutoFit/>
          </a:bodyPr>
          <a:lstStyle>
            <a:lvl1pPr defTabSz="828675">
              <a:spcBef>
                <a:spcPct val="20000"/>
              </a:spcBef>
              <a:buChar char="•"/>
              <a:defRPr sz="3200">
                <a:solidFill>
                  <a:schemeClr val="tx1"/>
                </a:solidFill>
                <a:latin typeface="Times New Roman" panose="02020603050405020304" pitchFamily="18" charset="0"/>
              </a:defRPr>
            </a:lvl1pPr>
            <a:lvl2pPr marL="673100" indent="-258763" defTabSz="828675">
              <a:spcBef>
                <a:spcPct val="20000"/>
              </a:spcBef>
              <a:buChar char="–"/>
              <a:defRPr sz="2800">
                <a:solidFill>
                  <a:schemeClr val="tx1"/>
                </a:solidFill>
                <a:latin typeface="Times New Roman" panose="02020603050405020304" pitchFamily="18" charset="0"/>
              </a:defRPr>
            </a:lvl2pPr>
            <a:lvl3pPr marL="1035050" indent="-206375" defTabSz="828675">
              <a:spcBef>
                <a:spcPct val="20000"/>
              </a:spcBef>
              <a:buChar char="•"/>
              <a:defRPr sz="2400">
                <a:solidFill>
                  <a:schemeClr val="tx1"/>
                </a:solidFill>
                <a:latin typeface="Times New Roman" panose="02020603050405020304" pitchFamily="18" charset="0"/>
              </a:defRPr>
            </a:lvl3pPr>
            <a:lvl4pPr marL="1449388" indent="-206375" defTabSz="828675">
              <a:spcBef>
                <a:spcPct val="20000"/>
              </a:spcBef>
              <a:buChar char="–"/>
              <a:defRPr sz="2000">
                <a:solidFill>
                  <a:schemeClr val="tx1"/>
                </a:solidFill>
                <a:latin typeface="Times New Roman" panose="02020603050405020304" pitchFamily="18" charset="0"/>
              </a:defRPr>
            </a:lvl4pPr>
            <a:lvl5pPr marL="1863725" indent="-206375" defTabSz="828675">
              <a:spcBef>
                <a:spcPct val="20000"/>
              </a:spcBef>
              <a:buChar char="»"/>
              <a:defRPr sz="2000">
                <a:solidFill>
                  <a:schemeClr val="tx1"/>
                </a:solidFill>
                <a:latin typeface="Times New Roman" panose="02020603050405020304" pitchFamily="18" charset="0"/>
              </a:defRPr>
            </a:lvl5pPr>
            <a:lvl6pPr marL="23209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7781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2353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6925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lnSpc>
                <a:spcPts val="1813"/>
              </a:lnSpc>
              <a:spcBef>
                <a:spcPct val="0"/>
              </a:spcBef>
              <a:spcAft>
                <a:spcPct val="0"/>
              </a:spcAft>
              <a:buFontTx/>
              <a:buNone/>
            </a:pPr>
            <a:r>
              <a:rPr lang="en-US" altLang="zh-CN" sz="2700" b="1" dirty="0" smtClean="0">
                <a:solidFill>
                  <a:srgbClr val="000000"/>
                </a:solidFill>
                <a:latin typeface="Arial" panose="020B0604020202020204" pitchFamily="34" charset="0"/>
                <a:ea typeface="宋体" panose="02010600030101010101" pitchFamily="2" charset="-122"/>
                <a:cs typeface="Arial" panose="020B0604020202020204" pitchFamily="34" charset="0"/>
              </a:rPr>
              <a:t>Optimal resolution with</a:t>
            </a:r>
            <a:r>
              <a:rPr lang="en-US" altLang="zh-CN" sz="2700" dirty="0" smtClean="0">
                <a:solidFill>
                  <a:srgbClr val="000000"/>
                </a:solidFill>
                <a:latin typeface="Arial" panose="020B0604020202020204" pitchFamily="34" charset="0"/>
                <a:ea typeface="宋体" panose="02010600030101010101" pitchFamily="2" charset="-122"/>
                <a:cs typeface="Arial" panose="020B0604020202020204" pitchFamily="34" charset="0"/>
              </a:rPr>
              <a:t> </a:t>
            </a:r>
            <a:r>
              <a:rPr lang="en-US" altLang="zh-CN" sz="2700" b="1" dirty="0">
                <a:solidFill>
                  <a:srgbClr val="000000"/>
                </a:solidFill>
                <a:latin typeface="Arial" panose="020B0604020202020204" pitchFamily="34" charset="0"/>
                <a:ea typeface="宋体" panose="02010600030101010101" pitchFamily="2" charset="-122"/>
                <a:cs typeface="Arial" panose="020B0604020202020204" pitchFamily="34" charset="0"/>
              </a:rPr>
              <a:t>Abbe theory</a:t>
            </a:r>
            <a:r>
              <a:rPr lang="en-US" altLang="zh-CN" sz="2700" dirty="0">
                <a:solidFill>
                  <a:srgbClr val="000000"/>
                </a:solidFill>
                <a:latin typeface="Arial" panose="020B0604020202020204" pitchFamily="34" charset="0"/>
                <a:ea typeface="宋体" panose="02010600030101010101" pitchFamily="2" charset="-122"/>
                <a:cs typeface="Arial" panose="020B0604020202020204" pitchFamily="34" charset="0"/>
              </a:rPr>
              <a:t> </a:t>
            </a:r>
            <a:endParaRPr lang="en-US" altLang="zh-CN" sz="2700" b="1" dirty="0">
              <a:solidFill>
                <a:srgbClr val="000000"/>
              </a:solidFill>
              <a:latin typeface="Arial" panose="020B0604020202020204" pitchFamily="34" charset="0"/>
              <a:ea typeface="宋体" panose="02010600030101010101" pitchFamily="2" charset="-122"/>
              <a:cs typeface="Arial" panose="020B0604020202020204" pitchFamily="34" charset="0"/>
            </a:endParaRPr>
          </a:p>
        </p:txBody>
      </p:sp>
      <p:sp>
        <p:nvSpPr>
          <p:cNvPr id="105476" name="TextBox 1"/>
          <p:cNvSpPr txBox="1">
            <a:spLocks noChangeArrowheads="1"/>
          </p:cNvSpPr>
          <p:nvPr/>
        </p:nvSpPr>
        <p:spPr bwMode="auto">
          <a:xfrm>
            <a:off x="539552" y="1844824"/>
            <a:ext cx="7829052" cy="299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41427">
            <a:spAutoFit/>
          </a:bodyPr>
          <a:lstStyle>
            <a:lvl1pPr defTabSz="828675">
              <a:spcBef>
                <a:spcPct val="20000"/>
              </a:spcBef>
              <a:buChar char="•"/>
              <a:defRPr sz="3200">
                <a:solidFill>
                  <a:schemeClr val="tx1"/>
                </a:solidFill>
                <a:latin typeface="Times New Roman" panose="02020603050405020304" pitchFamily="18" charset="0"/>
              </a:defRPr>
            </a:lvl1pPr>
            <a:lvl2pPr marL="673100" indent="-258763" defTabSz="828675">
              <a:spcBef>
                <a:spcPct val="20000"/>
              </a:spcBef>
              <a:buChar char="–"/>
              <a:defRPr sz="2800">
                <a:solidFill>
                  <a:schemeClr val="tx1"/>
                </a:solidFill>
                <a:latin typeface="Times New Roman" panose="02020603050405020304" pitchFamily="18" charset="0"/>
              </a:defRPr>
            </a:lvl2pPr>
            <a:lvl3pPr marL="1035050" indent="-206375" defTabSz="828675">
              <a:spcBef>
                <a:spcPct val="20000"/>
              </a:spcBef>
              <a:buChar char="•"/>
              <a:defRPr sz="2400">
                <a:solidFill>
                  <a:schemeClr val="tx1"/>
                </a:solidFill>
                <a:latin typeface="Times New Roman" panose="02020603050405020304" pitchFamily="18" charset="0"/>
              </a:defRPr>
            </a:lvl3pPr>
            <a:lvl4pPr marL="1449388" indent="-206375" defTabSz="828675">
              <a:spcBef>
                <a:spcPct val="20000"/>
              </a:spcBef>
              <a:buChar char="–"/>
              <a:defRPr sz="2000">
                <a:solidFill>
                  <a:schemeClr val="tx1"/>
                </a:solidFill>
                <a:latin typeface="Times New Roman" panose="02020603050405020304" pitchFamily="18" charset="0"/>
              </a:defRPr>
            </a:lvl4pPr>
            <a:lvl5pPr marL="1863725" indent="-206375" defTabSz="828675">
              <a:spcBef>
                <a:spcPct val="20000"/>
              </a:spcBef>
              <a:buChar char="»"/>
              <a:defRPr sz="2000">
                <a:solidFill>
                  <a:schemeClr val="tx1"/>
                </a:solidFill>
                <a:latin typeface="Times New Roman" panose="02020603050405020304" pitchFamily="18" charset="0"/>
              </a:defRPr>
            </a:lvl5pPr>
            <a:lvl6pPr marL="23209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7781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2353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6925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lnSpc>
                <a:spcPct val="150000"/>
              </a:lnSpc>
              <a:spcBef>
                <a:spcPct val="0"/>
              </a:spcBef>
              <a:spcAft>
                <a:spcPct val="0"/>
              </a:spcAft>
              <a:buFontTx/>
              <a:buNone/>
            </a:pPr>
            <a:r>
              <a:rPr lang="en-US" altLang="it-IT" dirty="0" smtClean="0">
                <a:solidFill>
                  <a:srgbClr val="000000"/>
                </a:solidFill>
                <a:latin typeface="Arial" panose="020B0604020202020204" pitchFamily="34" charset="0"/>
                <a:ea typeface="宋体" panose="02010600030101010101" pitchFamily="2" charset="-122"/>
                <a:cs typeface="Arial" panose="020B0604020202020204" pitchFamily="34" charset="0"/>
              </a:rPr>
              <a:t>USING an </a:t>
            </a:r>
            <a:r>
              <a:rPr lang="en-US" altLang="it-IT" u="sng" dirty="0" smtClean="0">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Objective</a:t>
            </a:r>
            <a:r>
              <a:rPr lang="en-US" altLang="it-IT" dirty="0" smtClean="0">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 </a:t>
            </a:r>
            <a:r>
              <a:rPr lang="en-US" altLang="it-IT" dirty="0">
                <a:solidFill>
                  <a:srgbClr val="FF0000"/>
                </a:solidFill>
                <a:latin typeface="Arial" panose="020B0604020202020204" pitchFamily="34" charset="0"/>
                <a:ea typeface="宋体" panose="02010600030101010101" pitchFamily="2" charset="-122"/>
                <a:cs typeface="Arial" panose="020B0604020202020204" pitchFamily="34" charset="0"/>
              </a:rPr>
              <a:t>lens with a </a:t>
            </a:r>
            <a:r>
              <a:rPr lang="en-US" altLang="it-IT" u="sng" dirty="0">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large NA</a:t>
            </a:r>
            <a:r>
              <a:rPr lang="en-US" altLang="it-IT" dirty="0">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 </a:t>
            </a:r>
            <a:endParaRPr lang="en-US" altLang="it-IT" dirty="0" smtClean="0">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endParaRPr>
          </a:p>
          <a:p>
            <a:pPr fontAlgn="base">
              <a:lnSpc>
                <a:spcPct val="150000"/>
              </a:lnSpc>
              <a:spcBef>
                <a:spcPct val="0"/>
              </a:spcBef>
              <a:spcAft>
                <a:spcPct val="0"/>
              </a:spcAft>
              <a:buFontTx/>
              <a:buNone/>
            </a:pPr>
            <a:r>
              <a:rPr lang="en-US" altLang="it-IT" sz="2400" dirty="0" smtClean="0">
                <a:solidFill>
                  <a:srgbClr val="FF0000"/>
                </a:solidFill>
                <a:latin typeface="Arial" panose="020B0604020202020204" pitchFamily="34" charset="0"/>
                <a:ea typeface="宋体" panose="02010600030101010101" pitchFamily="2" charset="-122"/>
                <a:cs typeface="Arial" panose="020B0604020202020204" pitchFamily="34" charset="0"/>
              </a:rPr>
              <a:t>(+ </a:t>
            </a:r>
            <a:r>
              <a:rPr lang="en-US" altLang="it-IT" sz="2400" dirty="0">
                <a:solidFill>
                  <a:srgbClr val="FF0000"/>
                </a:solidFill>
                <a:latin typeface="Arial" panose="020B0604020202020204" pitchFamily="34" charset="0"/>
                <a:ea typeface="宋体" panose="02010600030101010101" pitchFamily="2" charset="-122"/>
                <a:cs typeface="Arial" panose="020B0604020202020204" pitchFamily="34" charset="0"/>
              </a:rPr>
              <a:t>cleaver </a:t>
            </a:r>
            <a:r>
              <a:rPr lang="en-US" altLang="it-IT" sz="2400" dirty="0" smtClean="0">
                <a:solidFill>
                  <a:srgbClr val="FF0000"/>
                </a:solidFill>
                <a:latin typeface="Arial" panose="020B0604020202020204" pitchFamily="34" charset="0"/>
                <a:ea typeface="宋体" panose="02010600030101010101" pitchFamily="2" charset="-122"/>
                <a:cs typeface="Arial" panose="020B0604020202020204" pitchFamily="34" charset="0"/>
              </a:rPr>
              <a:t>use of diaphragms and </a:t>
            </a:r>
            <a:r>
              <a:rPr lang="en-US" altLang="it-IT" sz="2400" dirty="0">
                <a:solidFill>
                  <a:srgbClr val="FF0000"/>
                </a:solidFill>
                <a:latin typeface="Arial" panose="020B0604020202020204" pitchFamily="34" charset="0"/>
                <a:ea typeface="宋体" panose="02010600030101010101" pitchFamily="2" charset="-122"/>
                <a:cs typeface="Arial" panose="020B0604020202020204" pitchFamily="34" charset="0"/>
              </a:rPr>
              <a:t>lighting) </a:t>
            </a:r>
            <a:r>
              <a:rPr lang="en-US" altLang="it-IT" dirty="0">
                <a:solidFill>
                  <a:srgbClr val="FF0000"/>
                </a:solidFill>
                <a:latin typeface="Arial" panose="020B0604020202020204" pitchFamily="34" charset="0"/>
                <a:ea typeface="宋体" panose="02010600030101010101" pitchFamily="2" charset="-122"/>
                <a:cs typeface="Arial" panose="020B0604020202020204" pitchFamily="34" charset="0"/>
              </a:rPr>
              <a:t>in order to </a:t>
            </a:r>
            <a:r>
              <a:rPr lang="en-US" altLang="it-IT" u="sng" dirty="0">
                <a:solidFill>
                  <a:srgbClr val="FF0000"/>
                </a:solidFill>
                <a:latin typeface="Arial" panose="020B0604020202020204" pitchFamily="34" charset="0"/>
                <a:ea typeface="宋体" panose="02010600030101010101" pitchFamily="2" charset="-122"/>
                <a:cs typeface="Arial" panose="020B0604020202020204" pitchFamily="34" charset="0"/>
              </a:rPr>
              <a:t>collect </a:t>
            </a:r>
            <a:r>
              <a:rPr lang="en-US" altLang="it-IT" u="sng" dirty="0" smtClean="0">
                <a:solidFill>
                  <a:srgbClr val="FF0000"/>
                </a:solidFill>
                <a:latin typeface="Arial" panose="020B0604020202020204" pitchFamily="34" charset="0"/>
                <a:ea typeface="宋体" panose="02010600030101010101" pitchFamily="2" charset="-122"/>
                <a:cs typeface="Arial" panose="020B0604020202020204" pitchFamily="34" charset="0"/>
              </a:rPr>
              <a:t>light</a:t>
            </a:r>
            <a:r>
              <a:rPr lang="en-US" altLang="it-IT" dirty="0" smtClean="0">
                <a:solidFill>
                  <a:srgbClr val="FF0000"/>
                </a:solidFill>
                <a:latin typeface="Arial" panose="020B0604020202020204" pitchFamily="34" charset="0"/>
                <a:ea typeface="宋体" panose="02010600030101010101" pitchFamily="2" charset="-122"/>
                <a:cs typeface="Arial" panose="020B0604020202020204" pitchFamily="34" charset="0"/>
              </a:rPr>
              <a:t> with the </a:t>
            </a:r>
            <a:r>
              <a:rPr lang="en-US" altLang="it-IT" u="sng" dirty="0">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maximum possible </a:t>
            </a:r>
            <a:r>
              <a:rPr lang="en-US" altLang="it-IT" u="sng" dirty="0" smtClean="0">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angles of </a:t>
            </a:r>
            <a:r>
              <a:rPr lang="en-US" altLang="it-IT" u="sng" dirty="0">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rPr>
              <a:t>diffraction</a:t>
            </a:r>
            <a:endParaRPr lang="en-US" altLang="zh-CN" u="sng" dirty="0">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5702739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76250"/>
            <a:ext cx="8524875" cy="583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595" name="CasellaDiTesto 1"/>
          <p:cNvSpPr txBox="1">
            <a:spLocks noChangeArrowheads="1"/>
          </p:cNvSpPr>
          <p:nvPr/>
        </p:nvSpPr>
        <p:spPr bwMode="auto">
          <a:xfrm>
            <a:off x="323850" y="360329"/>
            <a:ext cx="8733856"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r>
              <a:rPr lang="it-IT" altLang="it-IT" dirty="0" err="1">
                <a:solidFill>
                  <a:srgbClr val="000000"/>
                </a:solidFill>
                <a:latin typeface="Arial" panose="020B0604020202020204" pitchFamily="34" charset="0"/>
                <a:cs typeface="Arial" panose="020B0604020202020204" pitchFamily="34" charset="0"/>
              </a:rPr>
              <a:t>Only</a:t>
            </a:r>
            <a:r>
              <a:rPr lang="it-IT" altLang="it-IT" dirty="0">
                <a:solidFill>
                  <a:srgbClr val="000000"/>
                </a:solidFill>
                <a:latin typeface="Arial" panose="020B0604020202020204" pitchFamily="34" charset="0"/>
                <a:cs typeface="Arial" panose="020B0604020202020204" pitchFamily="34" charset="0"/>
              </a:rPr>
              <a:t> </a:t>
            </a:r>
            <a:r>
              <a:rPr lang="it-IT" altLang="it-IT" dirty="0" smtClean="0">
                <a:solidFill>
                  <a:srgbClr val="000000"/>
                </a:solidFill>
                <a:latin typeface="Arial" panose="020B0604020202020204" pitchFamily="34" charset="0"/>
                <a:cs typeface="Arial" panose="020B0604020202020204" pitchFamily="34" charset="0"/>
              </a:rPr>
              <a:t>objective </a:t>
            </a:r>
            <a:r>
              <a:rPr lang="it-IT" altLang="it-IT" dirty="0" err="1">
                <a:solidFill>
                  <a:srgbClr val="000000"/>
                </a:solidFill>
                <a:latin typeface="Arial" panose="020B0604020202020204" pitchFamily="34" charset="0"/>
                <a:cs typeface="Arial" panose="020B0604020202020204" pitchFamily="34" charset="0"/>
              </a:rPr>
              <a:t>determines</a:t>
            </a:r>
            <a:r>
              <a:rPr lang="it-IT" altLang="it-IT" dirty="0">
                <a:solidFill>
                  <a:srgbClr val="000000"/>
                </a:solidFill>
                <a:latin typeface="Arial" panose="020B0604020202020204" pitchFamily="34" charset="0"/>
                <a:cs typeface="Arial" panose="020B0604020202020204" pitchFamily="34" charset="0"/>
              </a:rPr>
              <a:t> the resolution ?</a:t>
            </a:r>
          </a:p>
        </p:txBody>
      </p:sp>
      <p:sp>
        <p:nvSpPr>
          <p:cNvPr id="110596" name="CasellaDiTesto 2"/>
          <p:cNvSpPr txBox="1">
            <a:spLocks noChangeArrowheads="1"/>
          </p:cNvSpPr>
          <p:nvPr/>
        </p:nvSpPr>
        <p:spPr bwMode="auto">
          <a:xfrm>
            <a:off x="539750" y="4581525"/>
            <a:ext cx="2736850" cy="18466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r>
              <a:rPr lang="it-IT" altLang="it-IT" sz="2400" b="1" dirty="0" smtClean="0">
                <a:solidFill>
                  <a:srgbClr val="000000"/>
                </a:solidFill>
                <a:latin typeface="Arial" panose="020B0604020202020204" pitchFamily="34" charset="0"/>
                <a:cs typeface="Arial" panose="020B0604020202020204" pitchFamily="34" charset="0"/>
              </a:rPr>
              <a:t>NO condenser</a:t>
            </a:r>
            <a:r>
              <a:rPr lang="it-IT" altLang="it-IT" sz="1800" dirty="0" smtClean="0">
                <a:solidFill>
                  <a:srgbClr val="000000"/>
                </a:solidFill>
                <a:latin typeface="Arial" panose="020B0604020202020204" pitchFamily="34" charset="0"/>
                <a:cs typeface="Arial" panose="020B0604020202020204" pitchFamily="34" charset="0"/>
              </a:rPr>
              <a:t>: </a:t>
            </a:r>
            <a:r>
              <a:rPr lang="it-IT" altLang="it-IT" sz="1800" dirty="0" err="1">
                <a:solidFill>
                  <a:srgbClr val="000000"/>
                </a:solidFill>
                <a:latin typeface="Arial" panose="020B0604020202020204" pitchFamily="34" charset="0"/>
                <a:cs typeface="Arial" panose="020B0604020202020204" pitchFamily="34" charset="0"/>
              </a:rPr>
              <a:t>absence</a:t>
            </a:r>
            <a:r>
              <a:rPr lang="it-IT" altLang="it-IT" sz="1800" dirty="0">
                <a:solidFill>
                  <a:srgbClr val="000000"/>
                </a:solidFill>
                <a:latin typeface="Arial" panose="020B0604020202020204" pitchFamily="34" charset="0"/>
                <a:cs typeface="Arial" panose="020B0604020202020204" pitchFamily="34" charset="0"/>
              </a:rPr>
              <a:t> of oblique </a:t>
            </a:r>
            <a:r>
              <a:rPr lang="it-IT" altLang="it-IT" sz="1800" dirty="0" err="1">
                <a:solidFill>
                  <a:srgbClr val="000000"/>
                </a:solidFill>
                <a:latin typeface="Arial" panose="020B0604020202020204" pitchFamily="34" charset="0"/>
                <a:cs typeface="Arial" panose="020B0604020202020204" pitchFamily="34" charset="0"/>
              </a:rPr>
              <a:t>rays</a:t>
            </a:r>
            <a:r>
              <a:rPr lang="it-IT" altLang="it-IT" sz="1800" dirty="0">
                <a:solidFill>
                  <a:srgbClr val="000000"/>
                </a:solidFill>
                <a:latin typeface="Arial" panose="020B0604020202020204" pitchFamily="34" charset="0"/>
                <a:cs typeface="Arial" panose="020B0604020202020204" pitchFamily="34" charset="0"/>
              </a:rPr>
              <a:t> </a:t>
            </a:r>
            <a:r>
              <a:rPr lang="it-IT" altLang="it-IT" sz="1800" dirty="0" err="1">
                <a:solidFill>
                  <a:srgbClr val="000000"/>
                </a:solidFill>
                <a:latin typeface="Arial" panose="020B0604020202020204" pitchFamily="34" charset="0"/>
                <a:cs typeface="Arial" panose="020B0604020202020204" pitchFamily="34" charset="0"/>
              </a:rPr>
              <a:t>that</a:t>
            </a:r>
            <a:r>
              <a:rPr lang="it-IT" altLang="it-IT" sz="1800" dirty="0">
                <a:solidFill>
                  <a:srgbClr val="000000"/>
                </a:solidFill>
                <a:latin typeface="Arial" panose="020B0604020202020204" pitchFamily="34" charset="0"/>
                <a:cs typeface="Arial" panose="020B0604020202020204" pitchFamily="34" charset="0"/>
              </a:rPr>
              <a:t> are </a:t>
            </a:r>
            <a:r>
              <a:rPr lang="it-IT" altLang="it-IT" sz="1800" dirty="0" err="1">
                <a:solidFill>
                  <a:srgbClr val="000000"/>
                </a:solidFill>
                <a:latin typeface="Arial" panose="020B0604020202020204" pitchFamily="34" charset="0"/>
                <a:cs typeface="Arial" panose="020B0604020202020204" pitchFamily="34" charset="0"/>
              </a:rPr>
              <a:t>necessary</a:t>
            </a:r>
            <a:r>
              <a:rPr lang="it-IT" altLang="it-IT" sz="1800" dirty="0">
                <a:solidFill>
                  <a:srgbClr val="000000"/>
                </a:solidFill>
                <a:latin typeface="Arial" panose="020B0604020202020204" pitchFamily="34" charset="0"/>
                <a:cs typeface="Arial" panose="020B0604020202020204" pitchFamily="34" charset="0"/>
              </a:rPr>
              <a:t> </a:t>
            </a:r>
            <a:r>
              <a:rPr lang="it-IT" altLang="it-IT" sz="1800" dirty="0" smtClean="0">
                <a:solidFill>
                  <a:srgbClr val="000000"/>
                </a:solidFill>
                <a:latin typeface="Arial" panose="020B0604020202020204" pitchFamily="34" charset="0"/>
                <a:cs typeface="Arial" panose="020B0604020202020204" pitchFamily="34" charset="0"/>
              </a:rPr>
              <a:t>to </a:t>
            </a:r>
            <a:r>
              <a:rPr lang="it-IT" altLang="it-IT" sz="1800" dirty="0" err="1" smtClean="0">
                <a:solidFill>
                  <a:srgbClr val="000000"/>
                </a:solidFill>
                <a:latin typeface="Arial" panose="020B0604020202020204" pitchFamily="34" charset="0"/>
                <a:cs typeface="Arial" panose="020B0604020202020204" pitchFamily="34" charset="0"/>
              </a:rPr>
              <a:t>have</a:t>
            </a:r>
            <a:r>
              <a:rPr lang="it-IT" altLang="it-IT" sz="1800" dirty="0" smtClean="0">
                <a:solidFill>
                  <a:srgbClr val="000000"/>
                </a:solidFill>
                <a:latin typeface="Arial" panose="020B0604020202020204" pitchFamily="34" charset="0"/>
                <a:cs typeface="Arial" panose="020B0604020202020204" pitchFamily="34" charset="0"/>
              </a:rPr>
              <a:t> </a:t>
            </a:r>
            <a:r>
              <a:rPr lang="it-IT" altLang="it-IT" sz="1800" dirty="0">
                <a:solidFill>
                  <a:srgbClr val="000000"/>
                </a:solidFill>
                <a:latin typeface="Arial" panose="020B0604020202020204" pitchFamily="34" charset="0"/>
                <a:cs typeface="Arial" panose="020B0604020202020204" pitchFamily="34" charset="0"/>
              </a:rPr>
              <a:t>resolution</a:t>
            </a:r>
          </a:p>
          <a:p>
            <a:pPr eaLnBrk="0" fontAlgn="base" hangingPunct="0">
              <a:spcBef>
                <a:spcPct val="0"/>
              </a:spcBef>
              <a:spcAft>
                <a:spcPct val="0"/>
              </a:spcAft>
              <a:buFontTx/>
              <a:buNone/>
            </a:pPr>
            <a:endParaRPr lang="it-IT" altLang="it-IT" sz="1800" dirty="0">
              <a:solidFill>
                <a:srgbClr val="000000"/>
              </a:solidFill>
            </a:endParaRPr>
          </a:p>
          <a:p>
            <a:pPr eaLnBrk="0" fontAlgn="base" hangingPunct="0">
              <a:spcBef>
                <a:spcPct val="0"/>
              </a:spcBef>
              <a:spcAft>
                <a:spcPct val="0"/>
              </a:spcAft>
              <a:buFontTx/>
              <a:buNone/>
            </a:pPr>
            <a:endParaRPr lang="it-IT" altLang="it-IT" sz="1800" dirty="0">
              <a:solidFill>
                <a:srgbClr val="000000"/>
              </a:solidFill>
            </a:endParaRPr>
          </a:p>
        </p:txBody>
      </p:sp>
      <p:sp>
        <p:nvSpPr>
          <p:cNvPr id="110597" name="CasellaDiTesto 4"/>
          <p:cNvSpPr txBox="1">
            <a:spLocks noChangeArrowheads="1"/>
          </p:cNvSpPr>
          <p:nvPr/>
        </p:nvSpPr>
        <p:spPr bwMode="auto">
          <a:xfrm>
            <a:off x="3276599" y="4652963"/>
            <a:ext cx="2519363" cy="18466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r>
              <a:rPr lang="it-IT" altLang="it-IT" sz="2400" b="1" dirty="0" smtClean="0">
                <a:solidFill>
                  <a:srgbClr val="000000"/>
                </a:solidFill>
                <a:latin typeface="Arial" panose="020B0604020202020204" pitchFamily="34" charset="0"/>
                <a:cs typeface="Arial" panose="020B0604020202020204" pitchFamily="34" charset="0"/>
              </a:rPr>
              <a:t> YES</a:t>
            </a:r>
            <a:r>
              <a:rPr lang="it-IT" altLang="it-IT" sz="1800" dirty="0">
                <a:solidFill>
                  <a:srgbClr val="000000"/>
                </a:solidFill>
                <a:latin typeface="Arial" panose="020B0604020202020204" pitchFamily="34" charset="0"/>
                <a:cs typeface="Arial" panose="020B0604020202020204" pitchFamily="34" charset="0"/>
              </a:rPr>
              <a:t>: </a:t>
            </a:r>
            <a:r>
              <a:rPr lang="it-IT" altLang="it-IT" sz="1800" dirty="0" err="1" smtClean="0">
                <a:solidFill>
                  <a:srgbClr val="000000"/>
                </a:solidFill>
                <a:latin typeface="Arial" panose="020B0604020202020204" pitchFamily="34" charset="0"/>
                <a:cs typeface="Arial" panose="020B0604020202020204" pitchFamily="34" charset="0"/>
              </a:rPr>
              <a:t>illumination</a:t>
            </a:r>
            <a:endParaRPr lang="it-IT" altLang="it-IT" sz="1800" dirty="0" smtClean="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buFontTx/>
              <a:buNone/>
            </a:pPr>
            <a:r>
              <a:rPr lang="it-IT" altLang="it-IT" sz="1800" dirty="0" smtClean="0">
                <a:solidFill>
                  <a:srgbClr val="000000"/>
                </a:solidFill>
                <a:latin typeface="Arial" panose="020B0604020202020204" pitchFamily="34" charset="0"/>
                <a:cs typeface="Arial" panose="020B0604020202020204" pitchFamily="34" charset="0"/>
              </a:rPr>
              <a:t>  </a:t>
            </a:r>
            <a:r>
              <a:rPr lang="it-IT" altLang="it-IT" sz="1800" dirty="0" err="1" smtClean="0">
                <a:solidFill>
                  <a:srgbClr val="000000"/>
                </a:solidFill>
                <a:latin typeface="Arial" panose="020B0604020202020204" pitchFamily="34" charset="0"/>
                <a:cs typeface="Arial" panose="020B0604020202020204" pitchFamily="34" charset="0"/>
              </a:rPr>
              <a:t>cone</a:t>
            </a:r>
            <a:r>
              <a:rPr lang="it-IT" altLang="it-IT" sz="1800" dirty="0" smtClean="0">
                <a:solidFill>
                  <a:srgbClr val="000000"/>
                </a:solidFill>
                <a:latin typeface="Arial" panose="020B0604020202020204" pitchFamily="34" charset="0"/>
                <a:cs typeface="Arial" panose="020B0604020202020204" pitchFamily="34" charset="0"/>
              </a:rPr>
              <a:t> </a:t>
            </a:r>
            <a:r>
              <a:rPr lang="it-IT" altLang="it-IT" sz="1800" dirty="0">
                <a:solidFill>
                  <a:srgbClr val="000000"/>
                </a:solidFill>
                <a:latin typeface="Arial" panose="020B0604020202020204" pitchFamily="34" charset="0"/>
                <a:cs typeface="Arial" panose="020B0604020202020204" pitchFamily="34" charset="0"/>
              </a:rPr>
              <a:t>with </a:t>
            </a:r>
            <a:r>
              <a:rPr lang="it-IT" altLang="it-IT" sz="1800" dirty="0" err="1" smtClean="0">
                <a:solidFill>
                  <a:srgbClr val="000000"/>
                </a:solidFill>
                <a:latin typeface="Arial" panose="020B0604020202020204" pitchFamily="34" charset="0"/>
                <a:cs typeface="Arial" panose="020B0604020202020204" pitchFamily="34" charset="0"/>
              </a:rPr>
              <a:t>equal</a:t>
            </a:r>
            <a:endParaRPr lang="it-IT" altLang="it-IT" sz="1800" dirty="0" smtClean="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buFontTx/>
              <a:buNone/>
            </a:pPr>
            <a:r>
              <a:rPr lang="it-IT" altLang="it-IT" sz="1800" dirty="0" smtClean="0">
                <a:solidFill>
                  <a:srgbClr val="000000"/>
                </a:solidFill>
                <a:latin typeface="Arial" panose="020B0604020202020204" pitchFamily="34" charset="0"/>
                <a:cs typeface="Arial" panose="020B0604020202020204" pitchFamily="34" charset="0"/>
              </a:rPr>
              <a:t>  aperture </a:t>
            </a:r>
            <a:r>
              <a:rPr lang="it-IT" altLang="it-IT" sz="1800" dirty="0">
                <a:solidFill>
                  <a:srgbClr val="000000"/>
                </a:solidFill>
                <a:latin typeface="Arial" panose="020B0604020202020204" pitchFamily="34" charset="0"/>
                <a:cs typeface="Arial" panose="020B0604020202020204" pitchFamily="34" charset="0"/>
              </a:rPr>
              <a:t>of the </a:t>
            </a:r>
            <a:endParaRPr lang="it-IT" altLang="it-IT" sz="1800" dirty="0" smtClean="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buFontTx/>
              <a:buNone/>
            </a:pPr>
            <a:r>
              <a:rPr lang="it-IT" altLang="it-IT" sz="1800" dirty="0">
                <a:solidFill>
                  <a:srgbClr val="000000"/>
                </a:solidFill>
                <a:latin typeface="Arial" panose="020B0604020202020204" pitchFamily="34" charset="0"/>
                <a:cs typeface="Arial" panose="020B0604020202020204" pitchFamily="34" charset="0"/>
              </a:rPr>
              <a:t> </a:t>
            </a:r>
            <a:r>
              <a:rPr lang="it-IT" altLang="it-IT" sz="1800" dirty="0" smtClean="0">
                <a:solidFill>
                  <a:srgbClr val="000000"/>
                </a:solidFill>
                <a:latin typeface="Arial" panose="020B0604020202020204" pitchFamily="34" charset="0"/>
                <a:cs typeface="Arial" panose="020B0604020202020204" pitchFamily="34" charset="0"/>
              </a:rPr>
              <a:t> </a:t>
            </a:r>
            <a:r>
              <a:rPr lang="it-IT" altLang="it-IT" sz="1800" dirty="0" err="1" smtClean="0">
                <a:solidFill>
                  <a:srgbClr val="000000"/>
                </a:solidFill>
                <a:latin typeface="Arial" panose="020B0604020202020204" pitchFamily="34" charset="0"/>
                <a:cs typeface="Arial" panose="020B0604020202020204" pitchFamily="34" charset="0"/>
              </a:rPr>
              <a:t>collecting</a:t>
            </a:r>
            <a:r>
              <a:rPr lang="it-IT" altLang="it-IT" sz="1800" dirty="0" smtClean="0">
                <a:solidFill>
                  <a:srgbClr val="000000"/>
                </a:solidFill>
                <a:latin typeface="Arial" panose="020B0604020202020204" pitchFamily="34" charset="0"/>
                <a:cs typeface="Arial" panose="020B0604020202020204" pitchFamily="34" charset="0"/>
              </a:rPr>
              <a:t> </a:t>
            </a:r>
            <a:r>
              <a:rPr lang="it-IT" altLang="it-IT" sz="1800" dirty="0" err="1">
                <a:solidFill>
                  <a:srgbClr val="000000"/>
                </a:solidFill>
                <a:latin typeface="Arial" panose="020B0604020202020204" pitchFamily="34" charset="0"/>
                <a:cs typeface="Arial" panose="020B0604020202020204" pitchFamily="34" charset="0"/>
              </a:rPr>
              <a:t>cone</a:t>
            </a:r>
            <a:endParaRPr lang="it-IT" altLang="it-IT" sz="18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buFontTx/>
              <a:buNone/>
            </a:pPr>
            <a:endParaRPr lang="it-IT" altLang="it-IT" sz="1800" dirty="0">
              <a:solidFill>
                <a:srgbClr val="000000"/>
              </a:solidFill>
            </a:endParaRPr>
          </a:p>
          <a:p>
            <a:pPr eaLnBrk="0" fontAlgn="base" hangingPunct="0">
              <a:spcBef>
                <a:spcPct val="0"/>
              </a:spcBef>
              <a:spcAft>
                <a:spcPct val="0"/>
              </a:spcAft>
              <a:buFontTx/>
              <a:buNone/>
            </a:pPr>
            <a:endParaRPr lang="it-IT" altLang="it-IT" sz="1800" dirty="0">
              <a:solidFill>
                <a:srgbClr val="000000"/>
              </a:solidFill>
            </a:endParaRPr>
          </a:p>
        </p:txBody>
      </p:sp>
      <p:sp>
        <p:nvSpPr>
          <p:cNvPr id="110598" name="CasellaDiTesto 5"/>
          <p:cNvSpPr txBox="1">
            <a:spLocks noChangeArrowheads="1"/>
          </p:cNvSpPr>
          <p:nvPr/>
        </p:nvSpPr>
        <p:spPr bwMode="auto">
          <a:xfrm>
            <a:off x="5795963" y="4654320"/>
            <a:ext cx="3348037"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r>
              <a:rPr lang="it-IT" altLang="it-IT" sz="1800" dirty="0" err="1">
                <a:solidFill>
                  <a:srgbClr val="000000"/>
                </a:solidFill>
                <a:latin typeface="Arial" panose="020B0604020202020204" pitchFamily="34" charset="0"/>
                <a:cs typeface="Arial" panose="020B0604020202020204" pitchFamily="34" charset="0"/>
              </a:rPr>
              <a:t>Illumination</a:t>
            </a:r>
            <a:r>
              <a:rPr lang="it-IT" altLang="it-IT" sz="1800" dirty="0">
                <a:solidFill>
                  <a:srgbClr val="000000"/>
                </a:solidFill>
                <a:latin typeface="Arial" panose="020B0604020202020204" pitchFamily="34" charset="0"/>
                <a:cs typeface="Arial" panose="020B0604020202020204" pitchFamily="34" charset="0"/>
              </a:rPr>
              <a:t> </a:t>
            </a:r>
            <a:r>
              <a:rPr lang="it-IT" altLang="it-IT" sz="1800" dirty="0" err="1">
                <a:solidFill>
                  <a:srgbClr val="000000"/>
                </a:solidFill>
                <a:latin typeface="Arial" panose="020B0604020202020204" pitchFamily="34" charset="0"/>
                <a:cs typeface="Arial" panose="020B0604020202020204" pitchFamily="34" charset="0"/>
              </a:rPr>
              <a:t>cone</a:t>
            </a:r>
            <a:r>
              <a:rPr lang="it-IT" altLang="it-IT" sz="1800" dirty="0" smtClean="0">
                <a:solidFill>
                  <a:srgbClr val="000000"/>
                </a:solidFill>
                <a:latin typeface="Arial" panose="020B0604020202020204" pitchFamily="34" charset="0"/>
                <a:cs typeface="Arial" panose="020B0604020202020204" pitchFamily="34" charset="0"/>
              </a:rPr>
              <a:t>:</a:t>
            </a:r>
          </a:p>
          <a:p>
            <a:pPr eaLnBrk="0" fontAlgn="base" hangingPunct="0">
              <a:spcBef>
                <a:spcPct val="0"/>
              </a:spcBef>
              <a:spcAft>
                <a:spcPct val="0"/>
              </a:spcAft>
              <a:buFontTx/>
              <a:buNone/>
            </a:pPr>
            <a:endParaRPr lang="it-IT" altLang="it-IT" sz="8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buFontTx/>
              <a:buNone/>
            </a:pPr>
            <a:r>
              <a:rPr lang="it-IT" altLang="it-IT" sz="1800" dirty="0">
                <a:solidFill>
                  <a:srgbClr val="FF0000"/>
                </a:solidFill>
                <a:latin typeface="Arial" panose="020B0604020202020204" pitchFamily="34" charset="0"/>
                <a:cs typeface="Arial" panose="020B0604020202020204" pitchFamily="34" charset="0"/>
              </a:rPr>
              <a:t>Too small </a:t>
            </a:r>
            <a:r>
              <a:rPr lang="it-IT" altLang="it-IT" sz="1800"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it-IT" altLang="it-IT" sz="1800" dirty="0" err="1" smtClean="0">
                <a:solidFill>
                  <a:srgbClr val="FF0000"/>
                </a:solidFill>
                <a:latin typeface="Arial" panose="020B0604020202020204" pitchFamily="34" charset="0"/>
                <a:cs typeface="Arial" panose="020B0604020202020204" pitchFamily="34" charset="0"/>
                <a:sym typeface="Wingdings" panose="05000000000000000000" pitchFamily="2" charset="2"/>
              </a:rPr>
              <a:t>low</a:t>
            </a:r>
            <a:r>
              <a:rPr lang="it-IT" altLang="it-IT" sz="1800" dirty="0" smtClean="0">
                <a:solidFill>
                  <a:srgbClr val="FF0000"/>
                </a:solidFill>
                <a:latin typeface="Arial" panose="020B0604020202020204" pitchFamily="34" charset="0"/>
                <a:cs typeface="Arial" panose="020B0604020202020204" pitchFamily="34" charset="0"/>
                <a:sym typeface="Wingdings" panose="05000000000000000000" pitchFamily="2" charset="2"/>
              </a:rPr>
              <a:t> resolution</a:t>
            </a:r>
            <a:endParaRPr lang="it-IT" altLang="it-IT" sz="1800" dirty="0">
              <a:solidFill>
                <a:srgbClr val="FF0000"/>
              </a:solidFill>
              <a:latin typeface="Arial" panose="020B0604020202020204" pitchFamily="34" charset="0"/>
              <a:cs typeface="Arial" panose="020B0604020202020204" pitchFamily="34" charset="0"/>
              <a:sym typeface="Wingdings" panose="05000000000000000000" pitchFamily="2" charset="2"/>
            </a:endParaRPr>
          </a:p>
          <a:p>
            <a:pPr eaLnBrk="0" fontAlgn="base" hangingPunct="0">
              <a:spcBef>
                <a:spcPct val="0"/>
              </a:spcBef>
              <a:spcAft>
                <a:spcPct val="0"/>
              </a:spcAft>
              <a:buFontTx/>
              <a:buNone/>
            </a:pPr>
            <a:endParaRPr lang="it-IT" altLang="it-IT" sz="1800" dirty="0" smtClean="0">
              <a:solidFill>
                <a:srgbClr val="000000"/>
              </a:solidFill>
              <a:latin typeface="Arial" panose="020B0604020202020204" pitchFamily="34" charset="0"/>
              <a:cs typeface="Arial" panose="020B0604020202020204" pitchFamily="34" charset="0"/>
              <a:sym typeface="Wingdings" panose="05000000000000000000" pitchFamily="2" charset="2"/>
            </a:endParaRPr>
          </a:p>
          <a:p>
            <a:pPr eaLnBrk="0" fontAlgn="base" hangingPunct="0">
              <a:spcBef>
                <a:spcPct val="0"/>
              </a:spcBef>
              <a:spcAft>
                <a:spcPct val="0"/>
              </a:spcAft>
              <a:buFontTx/>
              <a:buNone/>
            </a:pPr>
            <a:endParaRPr lang="it-IT" altLang="it-IT" sz="800" dirty="0">
              <a:solidFill>
                <a:srgbClr val="000000"/>
              </a:solidFill>
              <a:latin typeface="Arial" panose="020B0604020202020204" pitchFamily="34" charset="0"/>
              <a:cs typeface="Arial" panose="020B0604020202020204" pitchFamily="34" charset="0"/>
              <a:sym typeface="Wingdings" panose="05000000000000000000" pitchFamily="2" charset="2"/>
            </a:endParaRPr>
          </a:p>
          <a:p>
            <a:pPr eaLnBrk="0" fontAlgn="base" hangingPunct="0">
              <a:spcBef>
                <a:spcPct val="0"/>
              </a:spcBef>
              <a:spcAft>
                <a:spcPct val="0"/>
              </a:spcAft>
              <a:buFontTx/>
              <a:buNone/>
            </a:pPr>
            <a:r>
              <a:rPr lang="it-IT" altLang="it-IT" sz="1800" dirty="0">
                <a:solidFill>
                  <a:srgbClr val="FF0000"/>
                </a:solidFill>
                <a:latin typeface="Arial" panose="020B0604020202020204" pitchFamily="34" charset="0"/>
                <a:cs typeface="Arial" panose="020B0604020202020204" pitchFamily="34" charset="0"/>
                <a:sym typeface="Wingdings" panose="05000000000000000000" pitchFamily="2" charset="2"/>
              </a:rPr>
              <a:t>Too big:  </a:t>
            </a:r>
            <a:r>
              <a:rPr lang="it-IT" altLang="it-IT" sz="1800" dirty="0" err="1">
                <a:solidFill>
                  <a:srgbClr val="FF0000"/>
                </a:solidFill>
                <a:latin typeface="Arial" panose="020B0604020202020204" pitchFamily="34" charset="0"/>
                <a:cs typeface="Arial" panose="020B0604020202020204" pitchFamily="34" charset="0"/>
                <a:sym typeface="Wingdings" panose="05000000000000000000" pitchFamily="2" charset="2"/>
              </a:rPr>
              <a:t>low</a:t>
            </a:r>
            <a:r>
              <a:rPr lang="it-IT" altLang="it-IT" sz="1800"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it-IT" altLang="it-IT" sz="1800" dirty="0" err="1">
                <a:solidFill>
                  <a:srgbClr val="FF0000"/>
                </a:solidFill>
                <a:latin typeface="Arial" panose="020B0604020202020204" pitchFamily="34" charset="0"/>
                <a:cs typeface="Arial" panose="020B0604020202020204" pitchFamily="34" charset="0"/>
                <a:sym typeface="Wingdings" panose="05000000000000000000" pitchFamily="2" charset="2"/>
              </a:rPr>
              <a:t>contrast</a:t>
            </a:r>
            <a:endParaRPr lang="it-IT" altLang="it-IT" sz="1800" dirty="0">
              <a:solidFill>
                <a:srgbClr val="FF0000"/>
              </a:solidFill>
              <a:latin typeface="Arial" panose="020B0604020202020204" pitchFamily="34" charset="0"/>
              <a:cs typeface="Arial" panose="020B0604020202020204" pitchFamily="34" charset="0"/>
            </a:endParaRPr>
          </a:p>
        </p:txBody>
      </p:sp>
      <p:sp>
        <p:nvSpPr>
          <p:cNvPr id="110599" name="CasellaDiTesto 3"/>
          <p:cNvSpPr txBox="1">
            <a:spLocks noChangeArrowheads="1"/>
          </p:cNvSpPr>
          <p:nvPr/>
        </p:nvSpPr>
        <p:spPr bwMode="auto">
          <a:xfrm>
            <a:off x="66103" y="6248305"/>
            <a:ext cx="9033830" cy="477054"/>
          </a:xfrm>
          <a:prstGeom prst="rect">
            <a:avLst/>
          </a:prstGeom>
          <a:solidFill>
            <a:schemeClr val="bg1"/>
          </a:solidFill>
          <a:ln w="9525">
            <a:solidFill>
              <a:srgbClr val="FF0000"/>
            </a:solidFill>
            <a:miter lim="800000"/>
            <a:headEnd/>
            <a:tailEnd/>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r>
              <a:rPr lang="en-US" altLang="it-IT" sz="2500" b="1" dirty="0" smtClean="0">
                <a:solidFill>
                  <a:srgbClr val="FF0000"/>
                </a:solidFill>
                <a:latin typeface="Arial" panose="020B0604020202020204" pitchFamily="34" charset="0"/>
                <a:cs typeface="Arial" panose="020B0604020202020204" pitchFamily="34" charset="0"/>
              </a:rPr>
              <a:t>NO, </a:t>
            </a:r>
            <a:r>
              <a:rPr lang="en-US" altLang="it-IT" sz="2500" dirty="0" smtClean="0">
                <a:solidFill>
                  <a:srgbClr val="FF0000"/>
                </a:solidFill>
                <a:latin typeface="Arial" panose="020B0604020202020204" pitchFamily="34" charset="0"/>
                <a:cs typeface="Arial" panose="020B0604020202020204" pitchFamily="34" charset="0"/>
              </a:rPr>
              <a:t>also </a:t>
            </a:r>
            <a:r>
              <a:rPr lang="en-US" altLang="it-IT" sz="2500" dirty="0">
                <a:solidFill>
                  <a:srgbClr val="FF0000"/>
                </a:solidFill>
                <a:latin typeface="Arial" panose="020B0604020202020204" pitchFamily="34" charset="0"/>
                <a:cs typeface="Arial" panose="020B0604020202020204" pitchFamily="34" charset="0"/>
              </a:rPr>
              <a:t>the </a:t>
            </a:r>
            <a:r>
              <a:rPr lang="en-US" altLang="it-IT" sz="2500" b="1" dirty="0">
                <a:solidFill>
                  <a:srgbClr val="FF0000"/>
                </a:solidFill>
                <a:latin typeface="Arial" panose="020B0604020202020204" pitchFamily="34" charset="0"/>
                <a:cs typeface="Arial" panose="020B0604020202020204" pitchFamily="34" charset="0"/>
              </a:rPr>
              <a:t>condenser</a:t>
            </a:r>
            <a:r>
              <a:rPr lang="en-US" altLang="it-IT" sz="2500" dirty="0">
                <a:solidFill>
                  <a:srgbClr val="FF0000"/>
                </a:solidFill>
                <a:latin typeface="Arial" panose="020B0604020202020204" pitchFamily="34" charset="0"/>
                <a:cs typeface="Arial" panose="020B0604020202020204" pitchFamily="34" charset="0"/>
              </a:rPr>
              <a:t> affects the resolution </a:t>
            </a:r>
            <a:r>
              <a:rPr lang="en-US" altLang="it-IT" sz="2500" dirty="0" smtClean="0">
                <a:solidFill>
                  <a:srgbClr val="FF0000"/>
                </a:solidFill>
                <a:latin typeface="Arial" panose="020B0604020202020204" pitchFamily="34" charset="0"/>
                <a:cs typeface="Arial" panose="020B0604020202020204" pitchFamily="34" charset="0"/>
              </a:rPr>
              <a:t>(and contrast) !!</a:t>
            </a:r>
            <a:endParaRPr lang="it-IT" altLang="it-IT" sz="25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02296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CasellaDiTesto 2"/>
          <p:cNvSpPr txBox="1">
            <a:spLocks noChangeArrowheads="1"/>
          </p:cNvSpPr>
          <p:nvPr/>
        </p:nvSpPr>
        <p:spPr bwMode="auto">
          <a:xfrm>
            <a:off x="683418" y="363861"/>
            <a:ext cx="7777163" cy="120032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lnSpc>
                <a:spcPct val="150000"/>
              </a:lnSpc>
              <a:spcBef>
                <a:spcPct val="0"/>
              </a:spcBef>
              <a:spcAft>
                <a:spcPct val="0"/>
              </a:spcAft>
              <a:buFontTx/>
              <a:buNone/>
            </a:pPr>
            <a:r>
              <a:rPr lang="it-IT" altLang="it-IT" sz="2400" dirty="0">
                <a:solidFill>
                  <a:srgbClr val="FF0000"/>
                </a:solidFill>
                <a:latin typeface="Arial" panose="020B0604020202020204" pitchFamily="34" charset="0"/>
                <a:cs typeface="Arial" panose="020B0604020202020204" pitchFamily="34" charset="0"/>
              </a:rPr>
              <a:t>PRACTICAL WORK: </a:t>
            </a:r>
          </a:p>
          <a:p>
            <a:pPr algn="ctr" eaLnBrk="0" fontAlgn="base" hangingPunct="0">
              <a:lnSpc>
                <a:spcPct val="150000"/>
              </a:lnSpc>
              <a:spcBef>
                <a:spcPct val="0"/>
              </a:spcBef>
              <a:spcAft>
                <a:spcPct val="0"/>
              </a:spcAft>
              <a:buFontTx/>
              <a:buNone/>
            </a:pPr>
            <a:r>
              <a:rPr lang="it-IT" altLang="it-IT" sz="2400" dirty="0" smtClean="0">
                <a:solidFill>
                  <a:srgbClr val="FF0000"/>
                </a:solidFill>
                <a:latin typeface="Arial" panose="020B0604020202020204" pitchFamily="34" charset="0"/>
                <a:cs typeface="Arial" panose="020B0604020202020204" pitchFamily="34" charset="0"/>
              </a:rPr>
              <a:t>To FIND a </a:t>
            </a:r>
            <a:r>
              <a:rPr lang="it-IT" altLang="it-IT" sz="2400" u="sng" dirty="0" smtClean="0">
                <a:solidFill>
                  <a:srgbClr val="FF0000"/>
                </a:solidFill>
                <a:latin typeface="Arial" panose="020B0604020202020204" pitchFamily="34" charset="0"/>
                <a:cs typeface="Arial" panose="020B0604020202020204" pitchFamily="34" charset="0"/>
              </a:rPr>
              <a:t>compromise</a:t>
            </a:r>
            <a:r>
              <a:rPr lang="it-IT" altLang="it-IT" sz="2400" dirty="0" smtClean="0">
                <a:solidFill>
                  <a:srgbClr val="FF0000"/>
                </a:solidFill>
                <a:latin typeface="Arial" panose="020B0604020202020204" pitchFamily="34" charset="0"/>
                <a:cs typeface="Arial" panose="020B0604020202020204" pitchFamily="34" charset="0"/>
              </a:rPr>
              <a:t> </a:t>
            </a:r>
            <a:r>
              <a:rPr lang="it-IT" altLang="it-IT" sz="2400" dirty="0" err="1">
                <a:solidFill>
                  <a:srgbClr val="FF0000"/>
                </a:solidFill>
                <a:latin typeface="Arial" panose="020B0604020202020204" pitchFamily="34" charset="0"/>
                <a:cs typeface="Arial" panose="020B0604020202020204" pitchFamily="34" charset="0"/>
              </a:rPr>
              <a:t>between</a:t>
            </a:r>
            <a:r>
              <a:rPr lang="it-IT" altLang="it-IT" sz="2400" dirty="0">
                <a:solidFill>
                  <a:srgbClr val="FF0000"/>
                </a:solidFill>
                <a:latin typeface="Arial" panose="020B0604020202020204" pitchFamily="34" charset="0"/>
                <a:cs typeface="Arial" panose="020B0604020202020204" pitchFamily="34" charset="0"/>
              </a:rPr>
              <a:t> </a:t>
            </a:r>
            <a:r>
              <a:rPr lang="it-IT" altLang="it-IT" sz="2400" u="sng" dirty="0" err="1">
                <a:solidFill>
                  <a:srgbClr val="FF0000"/>
                </a:solidFill>
                <a:latin typeface="Arial" panose="020B0604020202020204" pitchFamily="34" charset="0"/>
                <a:cs typeface="Arial" panose="020B0604020202020204" pitchFamily="34" charset="0"/>
              </a:rPr>
              <a:t>contrast</a:t>
            </a:r>
            <a:r>
              <a:rPr lang="it-IT" altLang="it-IT" sz="2400" dirty="0">
                <a:solidFill>
                  <a:srgbClr val="FF0000"/>
                </a:solidFill>
                <a:latin typeface="Arial" panose="020B0604020202020204" pitchFamily="34" charset="0"/>
                <a:cs typeface="Arial" panose="020B0604020202020204" pitchFamily="34" charset="0"/>
              </a:rPr>
              <a:t> and </a:t>
            </a:r>
            <a:r>
              <a:rPr lang="it-IT" altLang="it-IT" sz="2400" u="sng" dirty="0">
                <a:solidFill>
                  <a:srgbClr val="FF0000"/>
                </a:solidFill>
                <a:latin typeface="Arial" panose="020B0604020202020204" pitchFamily="34" charset="0"/>
                <a:cs typeface="Arial" panose="020B0604020202020204" pitchFamily="34" charset="0"/>
              </a:rPr>
              <a:t>resolution</a:t>
            </a:r>
          </a:p>
        </p:txBody>
      </p:sp>
      <p:sp>
        <p:nvSpPr>
          <p:cNvPr id="2" name="CasellaDiTesto 1"/>
          <p:cNvSpPr txBox="1"/>
          <p:nvPr/>
        </p:nvSpPr>
        <p:spPr>
          <a:xfrm>
            <a:off x="1018336" y="5318055"/>
            <a:ext cx="7091067" cy="958660"/>
          </a:xfrm>
          <a:prstGeom prst="rect">
            <a:avLst/>
          </a:prstGeom>
          <a:solidFill>
            <a:schemeClr val="bg1"/>
          </a:solidFill>
          <a:ln>
            <a:solidFill>
              <a:srgbClr val="0000FF"/>
            </a:solidFill>
          </a:ln>
        </p:spPr>
        <p:txBody>
          <a:bodyPr wrap="square" rtlCol="0">
            <a:spAutoFit/>
          </a:bodyPr>
          <a:lstStyle/>
          <a:p>
            <a:pPr eaLnBrk="0" fontAlgn="base" hangingPunct="0">
              <a:lnSpc>
                <a:spcPct val="150000"/>
              </a:lnSpc>
              <a:spcBef>
                <a:spcPct val="0"/>
              </a:spcBef>
              <a:spcAft>
                <a:spcPct val="0"/>
              </a:spcAft>
            </a:pPr>
            <a:r>
              <a:rPr lang="en-US" sz="2000" dirty="0">
                <a:solidFill>
                  <a:srgbClr val="0000FF"/>
                </a:solidFill>
                <a:latin typeface="Arial" panose="020B0604020202020204" pitchFamily="34" charset="0"/>
                <a:cs typeface="Arial" panose="020B0604020202020204" pitchFamily="34" charset="0"/>
              </a:rPr>
              <a:t>If you close the condenser </a:t>
            </a:r>
            <a:r>
              <a:rPr lang="en-US" sz="2000" dirty="0" smtClean="0">
                <a:solidFill>
                  <a:srgbClr val="0000FF"/>
                </a:solidFill>
                <a:latin typeface="Arial" panose="020B0604020202020204" pitchFamily="34" charset="0"/>
                <a:cs typeface="Arial" panose="020B0604020202020204" pitchFamily="34" charset="0"/>
              </a:rPr>
              <a:t>diaphragm (Aperture Diaphragm) contrast increases and resolution </a:t>
            </a:r>
            <a:r>
              <a:rPr lang="en-US" sz="2000" dirty="0">
                <a:solidFill>
                  <a:srgbClr val="0000FF"/>
                </a:solidFill>
                <a:latin typeface="Arial" panose="020B0604020202020204" pitchFamily="34" charset="0"/>
                <a:cs typeface="Arial" panose="020B0604020202020204" pitchFamily="34" charset="0"/>
              </a:rPr>
              <a:t>decreases, </a:t>
            </a:r>
            <a:r>
              <a:rPr lang="en-US" sz="2000" dirty="0">
                <a:solidFill>
                  <a:srgbClr val="FF0000"/>
                </a:solidFill>
                <a:latin typeface="Arial" panose="020B0604020202020204" pitchFamily="34" charset="0"/>
                <a:cs typeface="Arial" panose="020B0604020202020204" pitchFamily="34" charset="0"/>
              </a:rPr>
              <a:t>and </a:t>
            </a:r>
            <a:r>
              <a:rPr lang="en-US" sz="2000" dirty="0" smtClean="0">
                <a:solidFill>
                  <a:srgbClr val="FF0000"/>
                </a:solidFill>
                <a:latin typeface="Arial" panose="020B0604020202020204" pitchFamily="34" charset="0"/>
                <a:cs typeface="Arial" panose="020B0604020202020204" pitchFamily="34" charset="0"/>
              </a:rPr>
              <a:t>vice-versa</a:t>
            </a:r>
            <a:endParaRPr lang="en-US" sz="2000" dirty="0">
              <a:solidFill>
                <a:srgbClr val="FF0000"/>
              </a:solidFill>
              <a:latin typeface="Arial" panose="020B0604020202020204" pitchFamily="34" charset="0"/>
              <a:cs typeface="Arial" panose="020B0604020202020204" pitchFamily="34" charset="0"/>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99" y="1686791"/>
            <a:ext cx="8848343" cy="3404754"/>
          </a:xfrm>
          <a:prstGeom prst="rect">
            <a:avLst/>
          </a:prstGeom>
        </p:spPr>
      </p:pic>
    </p:spTree>
    <p:extLst>
      <p:ext uri="{BB962C8B-B14F-4D97-AF65-F5344CB8AC3E}">
        <p14:creationId xmlns:p14="http://schemas.microsoft.com/office/powerpoint/2010/main" val="142458334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29294"/>
            <a:ext cx="8424936" cy="5016758"/>
          </a:xfrm>
          <a:prstGeom prst="rect">
            <a:avLst/>
          </a:prstGeom>
        </p:spPr>
        <p:txBody>
          <a:bodyPr wrap="square">
            <a:spAutoFit/>
          </a:bodyPr>
          <a:lstStyle/>
          <a:p>
            <a:pPr eaLnBrk="0" fontAlgn="base" hangingPunct="0">
              <a:spcBef>
                <a:spcPct val="0"/>
              </a:spcBef>
              <a:spcAft>
                <a:spcPct val="0"/>
              </a:spcAft>
            </a:pPr>
            <a:r>
              <a:rPr lang="it-IT" altLang="it-IT" sz="2400" b="1" dirty="0">
                <a:solidFill>
                  <a:srgbClr val="3333CC"/>
                </a:solidFill>
                <a:latin typeface="Arial" panose="020B0604020202020204" pitchFamily="34" charset="0"/>
                <a:cs typeface="Arial" panose="020B0604020202020204" pitchFamily="34" charset="0"/>
              </a:rPr>
              <a:t>Resolution</a:t>
            </a:r>
          </a:p>
          <a:p>
            <a:pPr eaLnBrk="0" fontAlgn="base" hangingPunct="0">
              <a:spcBef>
                <a:spcPct val="0"/>
              </a:spcBef>
              <a:spcAft>
                <a:spcPct val="0"/>
              </a:spcAft>
            </a:pPr>
            <a:endParaRPr lang="it-IT" altLang="it-IT" sz="2400" b="1" dirty="0">
              <a:solidFill>
                <a:srgbClr val="3333CC"/>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altLang="it-IT" dirty="0">
                <a:solidFill>
                  <a:srgbClr val="FF0000"/>
                </a:solidFill>
                <a:latin typeface="Arial" panose="020B0604020202020204" pitchFamily="34" charset="0"/>
                <a:cs typeface="Arial" panose="020B0604020202020204" pitchFamily="34" charset="0"/>
              </a:rPr>
              <a:t>The minimum distance at which two points are seen as distinct is called Resolution or Resolving Power</a:t>
            </a:r>
            <a:r>
              <a:rPr lang="it-IT" altLang="it-IT" dirty="0">
                <a:solidFill>
                  <a:srgbClr val="3333CC"/>
                </a:solidFill>
                <a:latin typeface="Arial" panose="020B0604020202020204" pitchFamily="34" charset="0"/>
                <a:cs typeface="Arial" panose="020B0604020202020204" pitchFamily="34" charset="0"/>
              </a:rPr>
              <a:t>. </a:t>
            </a:r>
            <a:r>
              <a:rPr lang="en-US" altLang="it-IT" dirty="0">
                <a:solidFill>
                  <a:srgbClr val="3333CC"/>
                </a:solidFill>
                <a:latin typeface="Arial" panose="020B0604020202020204" pitchFamily="34" charset="0"/>
                <a:cs typeface="Arial" panose="020B0604020202020204" pitchFamily="34" charset="0"/>
              </a:rPr>
              <a:t>For the compound light microscope the value of the Resolution is defined by "</a:t>
            </a:r>
            <a:r>
              <a:rPr lang="en-US" altLang="it-IT" dirty="0">
                <a:solidFill>
                  <a:srgbClr val="FF0000"/>
                </a:solidFill>
                <a:latin typeface="Arial" panose="020B0604020202020204" pitchFamily="34" charset="0"/>
                <a:cs typeface="Arial" panose="020B0604020202020204" pitchFamily="34" charset="0"/>
              </a:rPr>
              <a:t>Abbe formula</a:t>
            </a:r>
            <a:r>
              <a:rPr lang="en-US" altLang="it-IT" dirty="0">
                <a:solidFill>
                  <a:srgbClr val="3333CC"/>
                </a:solidFill>
                <a:latin typeface="Arial" panose="020B0604020202020204" pitchFamily="34" charset="0"/>
                <a:cs typeface="Arial" panose="020B0604020202020204" pitchFamily="34" charset="0"/>
              </a:rPr>
              <a:t>“</a:t>
            </a:r>
          </a:p>
          <a:p>
            <a:pPr eaLnBrk="0" fontAlgn="base" hangingPunct="0">
              <a:spcBef>
                <a:spcPct val="0"/>
              </a:spcBef>
              <a:spcAft>
                <a:spcPct val="0"/>
              </a:spcAft>
            </a:pPr>
            <a:r>
              <a:rPr lang="en-US" altLang="it-IT" b="1" dirty="0">
                <a:solidFill>
                  <a:srgbClr val="3333CC"/>
                </a:solidFill>
                <a:latin typeface="Arial" panose="020B0604020202020204" pitchFamily="34" charset="0"/>
                <a:cs typeface="Arial" panose="020B0604020202020204" pitchFamily="34" charset="0"/>
              </a:rPr>
              <a:t>                                  </a:t>
            </a:r>
          </a:p>
          <a:p>
            <a:pPr eaLnBrk="0" fontAlgn="base" hangingPunct="0">
              <a:spcBef>
                <a:spcPct val="0"/>
              </a:spcBef>
              <a:spcAft>
                <a:spcPct val="0"/>
              </a:spcAft>
            </a:pPr>
            <a:r>
              <a:rPr lang="en-US" altLang="it-IT" b="1" dirty="0">
                <a:solidFill>
                  <a:srgbClr val="3333CC"/>
                </a:solidFill>
                <a:latin typeface="Arial" panose="020B0604020202020204" pitchFamily="34" charset="0"/>
                <a:cs typeface="Arial" panose="020B0604020202020204" pitchFamily="34" charset="0"/>
              </a:rPr>
              <a:t>                                                      </a:t>
            </a:r>
            <a:r>
              <a:rPr lang="it-IT" altLang="it-IT" sz="2400" b="1" dirty="0">
                <a:solidFill>
                  <a:srgbClr val="000000"/>
                </a:solidFill>
                <a:sym typeface="Symbol" panose="05050102010706020507" pitchFamily="18" charset="2"/>
              </a:rPr>
              <a:t>                 </a:t>
            </a:r>
            <a:r>
              <a:rPr lang="it-IT" altLang="it-IT" sz="2400" b="1" dirty="0">
                <a:solidFill>
                  <a:srgbClr val="FF0000"/>
                </a:solidFill>
                <a:sym typeface="Symbol" panose="05050102010706020507" pitchFamily="18" charset="2"/>
              </a:rPr>
              <a:t> </a:t>
            </a:r>
            <a:r>
              <a:rPr lang="it-IT" altLang="it-IT" sz="2400" b="1" dirty="0">
                <a:solidFill>
                  <a:srgbClr val="000000"/>
                </a:solidFill>
                <a:sym typeface="Symbol" panose="05050102010706020507" pitchFamily="18" charset="2"/>
              </a:rPr>
              <a:t>            </a:t>
            </a:r>
            <a:r>
              <a:rPr lang="en-US" altLang="it-IT" sz="1600" b="1" dirty="0">
                <a:solidFill>
                  <a:srgbClr val="000000"/>
                </a:solidFill>
                <a:latin typeface="Arial" panose="020B0604020202020204" pitchFamily="34" charset="0"/>
                <a:cs typeface="Arial" panose="020B0604020202020204" pitchFamily="34" charset="0"/>
              </a:rPr>
              <a:t>0.612 </a:t>
            </a:r>
            <a:r>
              <a:rPr lang="en-US" altLang="it-IT" sz="2400" b="1" baseline="-8000" dirty="0">
                <a:solidFill>
                  <a:srgbClr val="000000"/>
                </a:solidFill>
              </a:rPr>
              <a:t>* </a:t>
            </a:r>
            <a:r>
              <a:rPr lang="it-IT" altLang="it-IT" sz="2400" b="1" dirty="0">
                <a:solidFill>
                  <a:srgbClr val="000000"/>
                </a:solidFill>
                <a:sym typeface="Symbol" panose="05050102010706020507" pitchFamily="18" charset="2"/>
              </a:rPr>
              <a:t></a:t>
            </a:r>
          </a:p>
          <a:p>
            <a:pPr eaLnBrk="0" fontAlgn="base" hangingPunct="0">
              <a:spcBef>
                <a:spcPct val="0"/>
              </a:spcBef>
              <a:spcAft>
                <a:spcPct val="0"/>
              </a:spcAft>
            </a:pPr>
            <a:r>
              <a:rPr lang="it-IT" altLang="it-IT" b="1" dirty="0">
                <a:solidFill>
                  <a:srgbClr val="000000"/>
                </a:solidFill>
                <a:sym typeface="Symbol" panose="05050102010706020507" pitchFamily="18" charset="2"/>
              </a:rPr>
              <a:t>                </a:t>
            </a:r>
            <a:r>
              <a:rPr lang="en-US" altLang="it-IT" sz="2400" b="1" dirty="0">
                <a:solidFill>
                  <a:srgbClr val="FF0000"/>
                </a:solidFill>
              </a:rPr>
              <a:t>Resolution  d </a:t>
            </a:r>
            <a:r>
              <a:rPr lang="en-US" altLang="it-IT" sz="2400" b="1" dirty="0">
                <a:solidFill>
                  <a:srgbClr val="000000"/>
                </a:solidFill>
              </a:rPr>
              <a:t>= ------------ = </a:t>
            </a:r>
            <a:r>
              <a:rPr lang="en-US" altLang="it-IT" sz="2400" b="1" dirty="0">
                <a:solidFill>
                  <a:srgbClr val="FF0000"/>
                </a:solidFill>
              </a:rPr>
              <a:t>-----------</a:t>
            </a:r>
            <a:r>
              <a:rPr lang="en-US" altLang="it-IT" sz="2400" b="1" dirty="0">
                <a:solidFill>
                  <a:srgbClr val="000000"/>
                </a:solidFill>
              </a:rPr>
              <a:t> = -----------    </a:t>
            </a:r>
            <a:r>
              <a:rPr lang="en-US" altLang="it-IT" sz="2800" b="1" dirty="0">
                <a:solidFill>
                  <a:srgbClr val="000000"/>
                </a:solidFill>
              </a:rPr>
              <a:t>                    </a:t>
            </a:r>
            <a:r>
              <a:rPr lang="en-US" altLang="it-IT" sz="2400" b="1" dirty="0">
                <a:solidFill>
                  <a:srgbClr val="000000"/>
                </a:solidFill>
              </a:rPr>
              <a:t> </a:t>
            </a:r>
            <a:endParaRPr lang="it-IT" altLang="it-IT" sz="2000" b="1" dirty="0">
              <a:solidFill>
                <a:srgbClr val="0000FF"/>
              </a:solidFill>
              <a:sym typeface="Symbol" panose="05050102010706020507" pitchFamily="18" charset="2"/>
            </a:endParaRPr>
          </a:p>
          <a:p>
            <a:pPr fontAlgn="base">
              <a:spcBef>
                <a:spcPct val="0"/>
              </a:spcBef>
              <a:spcAft>
                <a:spcPct val="0"/>
              </a:spcAft>
              <a:defRPr/>
            </a:pPr>
            <a:r>
              <a:rPr lang="en-US" altLang="it-IT" b="1" dirty="0">
                <a:solidFill>
                  <a:srgbClr val="FF5050"/>
                </a:solidFill>
              </a:rPr>
              <a:t>                                                      </a:t>
            </a:r>
            <a:r>
              <a:rPr lang="en-US" altLang="it-IT" b="1" dirty="0">
                <a:solidFill>
                  <a:srgbClr val="000000"/>
                </a:solidFill>
              </a:rPr>
              <a:t>2</a:t>
            </a:r>
            <a:r>
              <a:rPr lang="en-US" altLang="it-IT" b="1" dirty="0">
                <a:solidFill>
                  <a:srgbClr val="009242"/>
                </a:solidFill>
                <a:latin typeface="Arial" panose="020B0604020202020204" pitchFamily="34" charset="0"/>
                <a:cs typeface="Arial" panose="020B0604020202020204" pitchFamily="34" charset="0"/>
              </a:rPr>
              <a:t>n</a:t>
            </a:r>
            <a:r>
              <a:rPr lang="en-US" altLang="it-IT" b="1" dirty="0">
                <a:solidFill>
                  <a:srgbClr val="FF5050"/>
                </a:solidFill>
              </a:rPr>
              <a:t> </a:t>
            </a:r>
            <a:r>
              <a:rPr lang="en-US" altLang="it-IT" b="1" baseline="-8000" dirty="0">
                <a:solidFill>
                  <a:srgbClr val="000000"/>
                </a:solidFill>
              </a:rPr>
              <a:t>* </a:t>
            </a:r>
            <a:r>
              <a:rPr lang="en-US" altLang="it-IT" b="1" dirty="0">
                <a:solidFill>
                  <a:srgbClr val="000000"/>
                </a:solidFill>
              </a:rPr>
              <a:t>sin</a:t>
            </a:r>
            <a:r>
              <a:rPr lang="el-GR" altLang="it-IT" sz="2400" b="1" dirty="0">
                <a:solidFill>
                  <a:srgbClr val="0000FF"/>
                </a:solidFill>
                <a:sym typeface="Symbol" panose="05050102010706020507" pitchFamily="18" charset="2"/>
              </a:rPr>
              <a:t>α </a:t>
            </a:r>
            <a:r>
              <a:rPr lang="it-IT" altLang="it-IT" sz="2400" b="1" dirty="0">
                <a:solidFill>
                  <a:srgbClr val="0000FF"/>
                </a:solidFill>
                <a:sym typeface="Symbol" panose="05050102010706020507" pitchFamily="18" charset="2"/>
              </a:rPr>
              <a:t>        </a:t>
            </a:r>
            <a:r>
              <a:rPr lang="it-IT" altLang="it-IT" sz="2400" b="1" dirty="0">
                <a:solidFill>
                  <a:srgbClr val="FF0000"/>
                </a:solidFill>
                <a:sym typeface="Symbol" panose="05050102010706020507" pitchFamily="18" charset="2"/>
              </a:rPr>
              <a:t>2 NA</a:t>
            </a:r>
            <a:r>
              <a:rPr lang="it-IT" altLang="it-IT" sz="2400" b="1" dirty="0">
                <a:solidFill>
                  <a:srgbClr val="0000FF"/>
                </a:solidFill>
                <a:sym typeface="Symbol" panose="05050102010706020507" pitchFamily="18" charset="2"/>
              </a:rPr>
              <a:t>            </a:t>
            </a:r>
            <a:r>
              <a:rPr lang="it-IT" altLang="it-IT" sz="2400" b="1" dirty="0" err="1">
                <a:solidFill>
                  <a:srgbClr val="000000"/>
                </a:solidFill>
                <a:sym typeface="Symbol" panose="05050102010706020507" pitchFamily="18" charset="2"/>
              </a:rPr>
              <a:t>NA</a:t>
            </a:r>
            <a:endParaRPr lang="it-IT" sz="2400" dirty="0">
              <a:solidFill>
                <a:srgbClr val="000000"/>
              </a:solidFill>
            </a:endParaRPr>
          </a:p>
          <a:p>
            <a:pPr eaLnBrk="0" fontAlgn="base" hangingPunct="0">
              <a:spcBef>
                <a:spcPct val="0"/>
              </a:spcBef>
              <a:spcAft>
                <a:spcPct val="0"/>
              </a:spcAft>
            </a:pPr>
            <a:endParaRPr lang="it-IT" sz="1200" dirty="0">
              <a:solidFill>
                <a:srgbClr val="000000"/>
              </a:solidFill>
            </a:endParaRPr>
          </a:p>
          <a:p>
            <a:pPr eaLnBrk="0" fontAlgn="base" hangingPunct="0">
              <a:spcBef>
                <a:spcPct val="0"/>
              </a:spcBef>
              <a:spcAft>
                <a:spcPct val="0"/>
              </a:spcAft>
            </a:pPr>
            <a:endParaRPr lang="it-IT" sz="1200" dirty="0">
              <a:solidFill>
                <a:srgbClr val="000000"/>
              </a:solidFill>
            </a:endParaRPr>
          </a:p>
          <a:p>
            <a:pPr eaLnBrk="0" fontAlgn="base" hangingPunct="0">
              <a:spcBef>
                <a:spcPct val="0"/>
              </a:spcBef>
              <a:spcAft>
                <a:spcPct val="0"/>
              </a:spcAft>
            </a:pPr>
            <a:r>
              <a:rPr lang="it-IT" altLang="it-IT" sz="1400" dirty="0" err="1">
                <a:solidFill>
                  <a:srgbClr val="0000FF"/>
                </a:solidFill>
                <a:latin typeface="Comic Sans MS" pitchFamily="66" charset="0"/>
                <a:sym typeface="Symbol" pitchFamily="18" charset="2"/>
              </a:rPr>
              <a:t>where</a:t>
            </a:r>
            <a:r>
              <a:rPr lang="it-IT" altLang="it-IT" sz="1400" dirty="0">
                <a:solidFill>
                  <a:srgbClr val="0000FF"/>
                </a:solidFill>
                <a:latin typeface="Comic Sans MS" pitchFamily="66" charset="0"/>
                <a:sym typeface="Symbol" pitchFamily="18" charset="2"/>
              </a:rPr>
              <a:t>: 0.61</a:t>
            </a:r>
            <a:r>
              <a:rPr lang="it-IT" altLang="it-IT" sz="1200" dirty="0">
                <a:solidFill>
                  <a:srgbClr val="0000FF"/>
                </a:solidFill>
                <a:latin typeface="Comic Sans MS" pitchFamily="66" charset="0"/>
                <a:sym typeface="Symbol" pitchFamily="18" charset="2"/>
              </a:rPr>
              <a:t> = </a:t>
            </a:r>
            <a:r>
              <a:rPr lang="it-IT" altLang="it-IT" sz="1200" dirty="0" err="1">
                <a:solidFill>
                  <a:srgbClr val="0000FF"/>
                </a:solidFill>
                <a:latin typeface="Comic Sans MS" pitchFamily="66" charset="0"/>
                <a:sym typeface="Symbol" pitchFamily="18" charset="2"/>
              </a:rPr>
              <a:t>constant</a:t>
            </a:r>
            <a:endParaRPr lang="it-IT" altLang="it-IT" sz="1200" dirty="0">
              <a:solidFill>
                <a:srgbClr val="0000FF"/>
              </a:solidFill>
              <a:latin typeface="Comic Sans MS" pitchFamily="66" charset="0"/>
              <a:sym typeface="Symbol" pitchFamily="18" charset="2"/>
            </a:endParaRPr>
          </a:p>
          <a:p>
            <a:pPr eaLnBrk="0" fontAlgn="base" hangingPunct="0">
              <a:spcBef>
                <a:spcPct val="0"/>
              </a:spcBef>
              <a:spcAft>
                <a:spcPct val="0"/>
              </a:spcAft>
            </a:pPr>
            <a:r>
              <a:rPr lang="it-IT" sz="1200" dirty="0">
                <a:solidFill>
                  <a:srgbClr val="000000"/>
                </a:solidFill>
              </a:rPr>
              <a:t>                  </a:t>
            </a:r>
            <a:r>
              <a:rPr lang="el-GR" altLang="it-IT" sz="2000" b="1" dirty="0">
                <a:solidFill>
                  <a:srgbClr val="0000FF"/>
                </a:solidFill>
                <a:sym typeface="Symbol" panose="05050102010706020507" pitchFamily="18" charset="2"/>
              </a:rPr>
              <a:t>α</a:t>
            </a:r>
            <a:r>
              <a:rPr lang="it-IT" altLang="it-IT" sz="2000" b="1" dirty="0">
                <a:solidFill>
                  <a:srgbClr val="0000FF"/>
                </a:solidFill>
                <a:sym typeface="Symbol" panose="05050102010706020507" pitchFamily="18" charset="2"/>
              </a:rPr>
              <a:t>  </a:t>
            </a:r>
            <a:r>
              <a:rPr lang="it-IT" altLang="it-IT" sz="1200" dirty="0">
                <a:solidFill>
                  <a:srgbClr val="0000FF"/>
                </a:solidFill>
                <a:latin typeface="Comic Sans MS" panose="030F0702030302020204" pitchFamily="66" charset="0"/>
              </a:rPr>
              <a:t>= </a:t>
            </a:r>
            <a:r>
              <a:rPr lang="it-IT" altLang="it-IT" sz="1200" dirty="0" err="1">
                <a:solidFill>
                  <a:srgbClr val="0000FF"/>
                </a:solidFill>
                <a:latin typeface="Comic Sans MS" panose="030F0702030302020204" pitchFamily="66" charset="0"/>
              </a:rPr>
              <a:t>half</a:t>
            </a:r>
            <a:r>
              <a:rPr lang="it-IT" altLang="it-IT" sz="1200" dirty="0">
                <a:solidFill>
                  <a:srgbClr val="0000FF"/>
                </a:solidFill>
                <a:latin typeface="Comic Sans MS" panose="030F0702030302020204" pitchFamily="66" charset="0"/>
              </a:rPr>
              <a:t>-angle under the objective </a:t>
            </a:r>
            <a:r>
              <a:rPr lang="it-IT" altLang="it-IT" sz="1200" dirty="0" err="1">
                <a:solidFill>
                  <a:srgbClr val="0000FF"/>
                </a:solidFill>
                <a:latin typeface="Comic Sans MS" panose="030F0702030302020204" pitchFamily="66" charset="0"/>
              </a:rPr>
              <a:t>lens</a:t>
            </a:r>
            <a:endParaRPr lang="it-IT" altLang="it-IT" sz="1200" dirty="0">
              <a:solidFill>
                <a:srgbClr val="0000FF"/>
              </a:solidFill>
              <a:latin typeface="Comic Sans MS" panose="030F0702030302020204" pitchFamily="66" charset="0"/>
            </a:endParaRPr>
          </a:p>
          <a:p>
            <a:pPr fontAlgn="base">
              <a:spcBef>
                <a:spcPct val="0"/>
              </a:spcBef>
              <a:spcAft>
                <a:spcPct val="0"/>
              </a:spcAft>
              <a:defRPr/>
            </a:pPr>
            <a:r>
              <a:rPr lang="it-IT" altLang="it-IT" sz="1200" dirty="0">
                <a:solidFill>
                  <a:srgbClr val="0000FF"/>
                </a:solidFill>
                <a:latin typeface="Comic Sans MS" panose="030F0702030302020204" pitchFamily="66" charset="0"/>
                <a:sym typeface="Symbol" panose="05050102010706020507" pitchFamily="18" charset="2"/>
              </a:rPr>
              <a:t>              </a:t>
            </a:r>
            <a:r>
              <a:rPr lang="it-IT" altLang="it-IT" dirty="0">
                <a:solidFill>
                  <a:srgbClr val="0000FF"/>
                </a:solidFill>
                <a:latin typeface="Comic Sans MS" panose="030F0702030302020204" pitchFamily="66" charset="0"/>
                <a:sym typeface="Symbol" panose="05050102010706020507" pitchFamily="18" charset="2"/>
              </a:rPr>
              <a:t>  </a:t>
            </a:r>
            <a:r>
              <a:rPr lang="it-IT" altLang="it-IT" sz="1200" dirty="0">
                <a:solidFill>
                  <a:srgbClr val="0000FF"/>
                </a:solidFill>
                <a:latin typeface="Comic Sans MS" panose="030F0702030302020204" pitchFamily="66" charset="0"/>
              </a:rPr>
              <a:t>= </a:t>
            </a:r>
            <a:r>
              <a:rPr lang="it-IT" altLang="it-IT" sz="1200" dirty="0" err="1">
                <a:solidFill>
                  <a:srgbClr val="0000FF"/>
                </a:solidFill>
                <a:latin typeface="Comic Sans MS" panose="030F0702030302020204" pitchFamily="66" charset="0"/>
              </a:rPr>
              <a:t>wavelenght</a:t>
            </a:r>
            <a:r>
              <a:rPr lang="it-IT" altLang="it-IT" sz="1200" dirty="0">
                <a:solidFill>
                  <a:srgbClr val="0000FF"/>
                </a:solidFill>
                <a:latin typeface="Comic Sans MS" panose="030F0702030302020204" pitchFamily="66" charset="0"/>
              </a:rPr>
              <a:t> of </a:t>
            </a:r>
            <a:r>
              <a:rPr lang="it-IT" altLang="it-IT" sz="1200" dirty="0" err="1">
                <a:solidFill>
                  <a:srgbClr val="0000FF"/>
                </a:solidFill>
                <a:latin typeface="Comic Sans MS" panose="030F0702030302020204" pitchFamily="66" charset="0"/>
              </a:rPr>
              <a:t>used</a:t>
            </a:r>
            <a:r>
              <a:rPr lang="it-IT" altLang="it-IT" sz="1200" dirty="0">
                <a:solidFill>
                  <a:srgbClr val="0000FF"/>
                </a:solidFill>
                <a:latin typeface="Comic Sans MS" panose="030F0702030302020204" pitchFamily="66" charset="0"/>
              </a:rPr>
              <a:t> light  (400-700 nm)</a:t>
            </a:r>
            <a:endParaRPr lang="it-IT" altLang="it-IT" sz="1200" dirty="0">
              <a:solidFill>
                <a:srgbClr val="0000FF"/>
              </a:solidFill>
              <a:latin typeface="Comic Sans MS" panose="030F0702030302020204" pitchFamily="66" charset="0"/>
              <a:sym typeface="Symbol" panose="05050102010706020507" pitchFamily="18" charset="2"/>
            </a:endParaRPr>
          </a:p>
          <a:p>
            <a:pPr fontAlgn="base">
              <a:spcBef>
                <a:spcPct val="0"/>
              </a:spcBef>
              <a:spcAft>
                <a:spcPct val="0"/>
              </a:spcAft>
              <a:defRPr/>
            </a:pPr>
            <a:r>
              <a:rPr lang="it-IT" altLang="it-IT" sz="1200" dirty="0">
                <a:solidFill>
                  <a:srgbClr val="0000FF"/>
                </a:solidFill>
                <a:latin typeface="Comic Sans MS" panose="030F0702030302020204" pitchFamily="66" charset="0"/>
                <a:sym typeface="Symbol" panose="05050102010706020507" pitchFamily="18" charset="2"/>
              </a:rPr>
              <a:t>               </a:t>
            </a:r>
            <a:r>
              <a:rPr lang="it-IT" altLang="it-IT" dirty="0">
                <a:solidFill>
                  <a:srgbClr val="009242"/>
                </a:solidFill>
                <a:latin typeface="Arial" panose="020B0604020202020204" pitchFamily="34" charset="0"/>
                <a:cs typeface="Arial" panose="020B0604020202020204" pitchFamily="34" charset="0"/>
                <a:sym typeface="Symbol" panose="05050102010706020507" pitchFamily="18" charset="2"/>
              </a:rPr>
              <a:t>n</a:t>
            </a:r>
            <a:r>
              <a:rPr lang="it-IT" altLang="it-IT" i="1" dirty="0">
                <a:solidFill>
                  <a:srgbClr val="009242"/>
                </a:solidFill>
                <a:latin typeface="Comic Sans MS" panose="030F0702030302020204" pitchFamily="66" charset="0"/>
                <a:sym typeface="Symbol" panose="05050102010706020507" pitchFamily="18" charset="2"/>
              </a:rPr>
              <a:t> </a:t>
            </a:r>
            <a:r>
              <a:rPr lang="it-IT" altLang="it-IT" sz="1200" dirty="0">
                <a:solidFill>
                  <a:srgbClr val="009242"/>
                </a:solidFill>
                <a:latin typeface="Comic Sans MS" panose="030F0702030302020204" pitchFamily="66" charset="0"/>
                <a:sym typeface="Symbol" panose="05050102010706020507" pitchFamily="18" charset="2"/>
              </a:rPr>
              <a:t>= </a:t>
            </a:r>
            <a:r>
              <a:rPr lang="it-IT" altLang="it-IT" sz="1200" dirty="0" err="1">
                <a:solidFill>
                  <a:srgbClr val="009242"/>
                </a:solidFill>
                <a:latin typeface="Comic Sans MS" panose="030F0702030302020204" pitchFamily="66" charset="0"/>
                <a:sym typeface="Symbol" panose="05050102010706020507" pitchFamily="18" charset="2"/>
              </a:rPr>
              <a:t>refraction</a:t>
            </a:r>
            <a:r>
              <a:rPr lang="it-IT" altLang="it-IT" sz="1200" dirty="0">
                <a:solidFill>
                  <a:srgbClr val="009242"/>
                </a:solidFill>
                <a:latin typeface="Comic Sans MS" panose="030F0702030302020204" pitchFamily="66" charset="0"/>
                <a:sym typeface="Symbol" panose="05050102010706020507" pitchFamily="18" charset="2"/>
              </a:rPr>
              <a:t> </a:t>
            </a:r>
            <a:r>
              <a:rPr lang="it-IT" altLang="it-IT" sz="1200" dirty="0" err="1">
                <a:solidFill>
                  <a:srgbClr val="009242"/>
                </a:solidFill>
                <a:latin typeface="Comic Sans MS" panose="030F0702030302020204" pitchFamily="66" charset="0"/>
                <a:sym typeface="Symbol" panose="05050102010706020507" pitchFamily="18" charset="2"/>
              </a:rPr>
              <a:t>index</a:t>
            </a:r>
            <a:r>
              <a:rPr lang="it-IT" altLang="it-IT" sz="1200" dirty="0">
                <a:solidFill>
                  <a:srgbClr val="009242"/>
                </a:solidFill>
                <a:latin typeface="Comic Sans MS" panose="030F0702030302020204" pitchFamily="66" charset="0"/>
                <a:sym typeface="Symbol" panose="05050102010706020507" pitchFamily="18" charset="2"/>
              </a:rPr>
              <a:t> of the medium </a:t>
            </a:r>
            <a:r>
              <a:rPr lang="it-IT" altLang="it-IT" sz="1200" dirty="0" err="1">
                <a:solidFill>
                  <a:srgbClr val="009242"/>
                </a:solidFill>
                <a:latin typeface="Comic Sans MS" panose="030F0702030302020204" pitchFamily="66" charset="0"/>
                <a:sym typeface="Symbol" panose="05050102010706020507" pitchFamily="18" charset="2"/>
              </a:rPr>
              <a:t>between</a:t>
            </a:r>
            <a:r>
              <a:rPr lang="it-IT" altLang="it-IT" sz="1200" dirty="0">
                <a:solidFill>
                  <a:srgbClr val="009242"/>
                </a:solidFill>
                <a:latin typeface="Comic Sans MS" panose="030F0702030302020204" pitchFamily="66" charset="0"/>
                <a:sym typeface="Symbol" panose="05050102010706020507" pitchFamily="18" charset="2"/>
              </a:rPr>
              <a:t> objective and specimen</a:t>
            </a:r>
          </a:p>
          <a:p>
            <a:pPr fontAlgn="base">
              <a:spcBef>
                <a:spcPct val="0"/>
              </a:spcBef>
              <a:spcAft>
                <a:spcPct val="0"/>
              </a:spcAft>
              <a:defRPr/>
            </a:pPr>
            <a:r>
              <a:rPr lang="it-IT" altLang="it-IT" sz="1200" dirty="0">
                <a:solidFill>
                  <a:srgbClr val="009242"/>
                </a:solidFill>
                <a:latin typeface="Comic Sans MS" panose="030F0702030302020204" pitchFamily="66" charset="0"/>
                <a:sym typeface="Symbol" panose="05050102010706020507" pitchFamily="18" charset="2"/>
              </a:rPr>
              <a:t>               </a:t>
            </a:r>
            <a:r>
              <a:rPr lang="it-IT" altLang="it-IT" dirty="0">
                <a:solidFill>
                  <a:srgbClr val="009242"/>
                </a:solidFill>
                <a:latin typeface="Arial" panose="020B0604020202020204" pitchFamily="34" charset="0"/>
                <a:cs typeface="Arial" panose="020B0604020202020204" pitchFamily="34" charset="0"/>
                <a:sym typeface="Symbol" panose="05050102010706020507" pitchFamily="18" charset="2"/>
              </a:rPr>
              <a:t>n </a:t>
            </a:r>
            <a:r>
              <a:rPr lang="it-IT" altLang="it-IT" sz="1200" dirty="0">
                <a:solidFill>
                  <a:srgbClr val="009242"/>
                </a:solidFill>
                <a:latin typeface="Arial" panose="020B0604020202020204" pitchFamily="34" charset="0"/>
                <a:cs typeface="Arial" panose="020B0604020202020204" pitchFamily="34" charset="0"/>
                <a:sym typeface="Symbol" panose="05050102010706020507" pitchFamily="18" charset="2"/>
              </a:rPr>
              <a:t>* sin</a:t>
            </a:r>
            <a:r>
              <a:rPr lang="el-GR" altLang="it-IT" b="1" dirty="0">
                <a:solidFill>
                  <a:srgbClr val="0000FF"/>
                </a:solidFill>
                <a:cs typeface="Arial" panose="020B0604020202020204" pitchFamily="34" charset="0"/>
                <a:sym typeface="Symbol" panose="05050102010706020507" pitchFamily="18" charset="2"/>
              </a:rPr>
              <a:t>α</a:t>
            </a:r>
            <a:r>
              <a:rPr lang="it-IT" altLang="it-IT" sz="1200" b="1" dirty="0">
                <a:solidFill>
                  <a:srgbClr val="0000FF"/>
                </a:solidFill>
                <a:latin typeface="Arial" panose="020B0604020202020204" pitchFamily="34" charset="0"/>
                <a:cs typeface="Arial" panose="020B0604020202020204" pitchFamily="34" charset="0"/>
                <a:sym typeface="Symbol" panose="05050102010706020507" pitchFamily="18" charset="2"/>
              </a:rPr>
              <a:t> = </a:t>
            </a:r>
            <a:r>
              <a:rPr lang="it-IT" altLang="it-IT" b="1" dirty="0">
                <a:solidFill>
                  <a:srgbClr val="0000FF"/>
                </a:solidFill>
                <a:latin typeface="Arial" panose="020B0604020202020204" pitchFamily="34" charset="0"/>
                <a:cs typeface="Arial" panose="020B0604020202020204" pitchFamily="34" charset="0"/>
                <a:sym typeface="Symbol" panose="05050102010706020507" pitchFamily="18" charset="2"/>
              </a:rPr>
              <a:t>NA</a:t>
            </a:r>
            <a:endParaRPr lang="it-IT" sz="1200" dirty="0">
              <a:solidFill>
                <a:srgbClr val="000000"/>
              </a:solidFill>
            </a:endParaRPr>
          </a:p>
        </p:txBody>
      </p:sp>
      <p:sp>
        <p:nvSpPr>
          <p:cNvPr id="3" name="CasellaDiTesto 2"/>
          <p:cNvSpPr txBox="1"/>
          <p:nvPr/>
        </p:nvSpPr>
        <p:spPr>
          <a:xfrm>
            <a:off x="3740955" y="3219679"/>
            <a:ext cx="576064" cy="276999"/>
          </a:xfrm>
          <a:prstGeom prst="rect">
            <a:avLst/>
          </a:prstGeom>
          <a:noFill/>
          <a:ln>
            <a:solidFill>
              <a:schemeClr val="tx1"/>
            </a:solidFill>
          </a:ln>
        </p:spPr>
        <p:txBody>
          <a:bodyPr wrap="square" rtlCol="0">
            <a:spAutoFit/>
          </a:bodyPr>
          <a:lstStyle/>
          <a:p>
            <a:pPr eaLnBrk="0" fontAlgn="base" hangingPunct="0">
              <a:spcBef>
                <a:spcPct val="0"/>
              </a:spcBef>
              <a:spcAft>
                <a:spcPct val="0"/>
              </a:spcAft>
            </a:pPr>
            <a:r>
              <a:rPr lang="it-IT" sz="1200" b="1" dirty="0">
                <a:solidFill>
                  <a:srgbClr val="000000"/>
                </a:solidFill>
                <a:latin typeface="Arial" panose="020B0604020202020204" pitchFamily="34" charset="0"/>
                <a:cs typeface="Arial" panose="020B0604020202020204" pitchFamily="34" charset="0"/>
              </a:rPr>
              <a:t>Abbe</a:t>
            </a:r>
          </a:p>
        </p:txBody>
      </p:sp>
      <p:sp>
        <p:nvSpPr>
          <p:cNvPr id="4" name="CasellaDiTesto 3"/>
          <p:cNvSpPr txBox="1"/>
          <p:nvPr/>
        </p:nvSpPr>
        <p:spPr>
          <a:xfrm>
            <a:off x="6641317" y="3274763"/>
            <a:ext cx="882352" cy="276999"/>
          </a:xfrm>
          <a:prstGeom prst="rect">
            <a:avLst/>
          </a:prstGeom>
          <a:noFill/>
          <a:ln>
            <a:solidFill>
              <a:schemeClr val="tx1"/>
            </a:solidFill>
          </a:ln>
        </p:spPr>
        <p:txBody>
          <a:bodyPr wrap="square" rtlCol="0">
            <a:spAutoFit/>
          </a:bodyPr>
          <a:lstStyle/>
          <a:p>
            <a:pPr eaLnBrk="0" fontAlgn="base" hangingPunct="0">
              <a:spcBef>
                <a:spcPct val="0"/>
              </a:spcBef>
              <a:spcAft>
                <a:spcPct val="0"/>
              </a:spcAft>
            </a:pPr>
            <a:r>
              <a:rPr lang="it-IT" sz="1200" b="1" dirty="0" err="1">
                <a:solidFill>
                  <a:srgbClr val="000000"/>
                </a:solidFill>
                <a:latin typeface="Arial" panose="020B0604020202020204" pitchFamily="34" charset="0"/>
                <a:cs typeface="Arial" panose="020B0604020202020204" pitchFamily="34" charset="0"/>
              </a:rPr>
              <a:t>Rayleigh</a:t>
            </a:r>
            <a:endParaRPr lang="it-IT" sz="1200" b="1" dirty="0">
              <a:solidFill>
                <a:srgbClr val="000000"/>
              </a:solidFill>
              <a:latin typeface="Arial" panose="020B0604020202020204" pitchFamily="34" charset="0"/>
              <a:cs typeface="Arial" panose="020B0604020202020204" pitchFamily="34" charset="0"/>
            </a:endParaRPr>
          </a:p>
        </p:txBody>
      </p:sp>
      <p:sp>
        <p:nvSpPr>
          <p:cNvPr id="5" name="Rettangolo 4"/>
          <p:cNvSpPr/>
          <p:nvPr/>
        </p:nvSpPr>
        <p:spPr>
          <a:xfrm>
            <a:off x="323528" y="5046052"/>
            <a:ext cx="8496944" cy="1723549"/>
          </a:xfrm>
          <a:prstGeom prst="rect">
            <a:avLst/>
          </a:prstGeom>
          <a:ln w="41275">
            <a:solidFill>
              <a:srgbClr val="FF0000"/>
            </a:solidFill>
          </a:ln>
        </p:spPr>
        <p:txBody>
          <a:bodyPr wrap="square">
            <a:spAutoFit/>
          </a:bodyPr>
          <a:lstStyle/>
          <a:p>
            <a:pPr fontAlgn="base">
              <a:spcBef>
                <a:spcPct val="0"/>
              </a:spcBef>
              <a:spcAft>
                <a:spcPct val="0"/>
              </a:spcAft>
              <a:defRPr/>
            </a:pPr>
            <a:r>
              <a:rPr lang="it-IT" altLang="it-IT" sz="2400" b="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HOW </a:t>
            </a:r>
            <a:r>
              <a:rPr lang="it-IT" altLang="it-IT" sz="2400" b="1" dirty="0"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TO IMPROVE the </a:t>
            </a:r>
            <a:r>
              <a:rPr lang="it-IT" altLang="it-IT" sz="2400" b="1" dirty="0" err="1"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resolving</a:t>
            </a:r>
            <a:r>
              <a:rPr lang="it-IT" altLang="it-IT" sz="2400" b="1" dirty="0"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 </a:t>
            </a:r>
            <a:r>
              <a:rPr lang="it-IT" altLang="it-IT" sz="2400" b="1" dirty="0" err="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power</a:t>
            </a:r>
            <a:r>
              <a:rPr lang="it-IT" altLang="it-IT" sz="2400"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 of </a:t>
            </a:r>
            <a:r>
              <a:rPr lang="it-IT" altLang="it-IT" sz="2400" dirty="0" err="1"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microscope</a:t>
            </a:r>
            <a:r>
              <a:rPr lang="it-IT" altLang="it-IT" sz="2400"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a:t>
            </a:r>
          </a:p>
          <a:p>
            <a:pPr fontAlgn="base">
              <a:spcBef>
                <a:spcPct val="0"/>
              </a:spcBef>
              <a:spcAft>
                <a:spcPct val="0"/>
              </a:spcAft>
              <a:defRPr/>
            </a:pPr>
            <a:endParaRPr lang="it-IT" altLang="it-IT" sz="1000"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endParaRPr>
          </a:p>
          <a:p>
            <a:pPr lvl="1" fontAlgn="base">
              <a:spcBef>
                <a:spcPct val="0"/>
              </a:spcBef>
              <a:spcAft>
                <a:spcPct val="0"/>
              </a:spcAft>
              <a:buFontTx/>
              <a:buAutoNum type="arabicPeriod"/>
              <a:defRPr/>
            </a:pPr>
            <a:r>
              <a:rPr lang="it-IT" altLang="it-IT" sz="2400"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 </a:t>
            </a:r>
            <a:r>
              <a:rPr lang="it-IT" altLang="it-IT" sz="2400" dirty="0" err="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diminishing</a:t>
            </a:r>
            <a:r>
              <a:rPr lang="it-IT" altLang="it-IT" sz="2400"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 </a:t>
            </a:r>
            <a:r>
              <a:rPr lang="it-IT" altLang="it-IT" sz="2400" b="1" dirty="0">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a:t>
            </a:r>
            <a:r>
              <a:rPr lang="it-IT" altLang="it-IT" sz="2400"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it-IT" altLang="it-IT"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a:t>
            </a:r>
            <a:r>
              <a:rPr lang="it-IT" altLang="it-IT" dirty="0" err="1">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using</a:t>
            </a:r>
            <a:r>
              <a:rPr lang="it-IT" altLang="it-IT"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 UV light</a:t>
            </a:r>
            <a:r>
              <a:rPr lang="it-IT" altLang="it-IT" dirty="0"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it-IT" altLang="it-IT" dirty="0" err="1"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but</a:t>
            </a:r>
            <a:r>
              <a:rPr lang="it-IT" altLang="it-IT" dirty="0"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it-IT" altLang="it-IT" dirty="0" err="1"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dangerous</a:t>
            </a:r>
            <a:r>
              <a:rPr lang="it-IT" altLang="it-IT" dirty="0"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 for eyes !!</a:t>
            </a:r>
            <a:endParaRPr lang="it-IT" altLang="it-IT"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endParaRPr>
          </a:p>
          <a:p>
            <a:pPr lvl="1" fontAlgn="base">
              <a:spcBef>
                <a:spcPct val="0"/>
              </a:spcBef>
              <a:spcAft>
                <a:spcPct val="0"/>
              </a:spcAft>
              <a:buFontTx/>
              <a:buAutoNum type="arabicPeriod"/>
              <a:defRPr/>
            </a:pPr>
            <a:r>
              <a:rPr lang="it-IT" altLang="it-IT" sz="2400"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 </a:t>
            </a:r>
            <a:r>
              <a:rPr lang="it-IT" altLang="it-IT" sz="2400" dirty="0" err="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increasing</a:t>
            </a:r>
            <a:r>
              <a:rPr lang="it-IT" altLang="it-IT" sz="2400"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 </a:t>
            </a:r>
            <a:r>
              <a:rPr lang="el-GR" altLang="it-IT" sz="2400" b="1" dirty="0">
                <a:solidFill>
                  <a:srgbClr val="0000FF"/>
                </a:solidFill>
                <a:effectLst>
                  <a:outerShdw blurRad="38100" dist="38100" dir="2700000" algn="tl">
                    <a:srgbClr val="C0C0C0"/>
                  </a:outerShdw>
                </a:effectLst>
                <a:cs typeface="Arial" panose="020B0604020202020204" pitchFamily="34" charset="0"/>
                <a:sym typeface="Symbol" panose="05050102010706020507" pitchFamily="18" charset="2"/>
              </a:rPr>
              <a:t>α</a:t>
            </a:r>
            <a:r>
              <a:rPr lang="it-IT" altLang="it-IT" sz="2400"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it-IT" altLang="it-IT"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a:t>
            </a:r>
            <a:r>
              <a:rPr lang="it-IT" altLang="it-IT" dirty="0" err="1">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but</a:t>
            </a:r>
            <a:r>
              <a:rPr lang="it-IT" altLang="it-IT"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 with more </a:t>
            </a:r>
            <a:r>
              <a:rPr lang="it-IT" altLang="it-IT" dirty="0" err="1">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aberrations</a:t>
            </a:r>
            <a:r>
              <a:rPr lang="it-IT" altLang="it-IT"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a:t>
            </a:r>
            <a:r>
              <a:rPr lang="it-IT" altLang="it-IT"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a:t>
            </a:r>
          </a:p>
          <a:p>
            <a:pPr lvl="1" fontAlgn="base">
              <a:spcBef>
                <a:spcPct val="0"/>
              </a:spcBef>
              <a:spcAft>
                <a:spcPct val="0"/>
              </a:spcAft>
              <a:defRPr/>
            </a:pPr>
            <a:r>
              <a:rPr lang="it-IT" altLang="it-IT" sz="2400"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3. </a:t>
            </a:r>
            <a:r>
              <a:rPr lang="it-IT" altLang="it-IT" sz="2400" dirty="0" err="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increasing</a:t>
            </a:r>
            <a:r>
              <a:rPr lang="it-IT" altLang="it-IT" sz="2400"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 </a:t>
            </a:r>
            <a:r>
              <a:rPr lang="it-IT" altLang="it-IT" sz="2400" b="1" dirty="0">
                <a:solidFill>
                  <a:srgbClr val="007E39"/>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n</a:t>
            </a:r>
            <a:r>
              <a:rPr lang="it-IT" altLang="it-IT" sz="2400"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  </a:t>
            </a:r>
            <a:r>
              <a:rPr lang="it-IT" altLang="it-IT" sz="2400"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a:t>
            </a:r>
            <a:r>
              <a:rPr lang="it-IT" altLang="it-IT" dirty="0" err="1">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using</a:t>
            </a:r>
            <a:r>
              <a:rPr lang="it-IT" altLang="it-IT"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 </a:t>
            </a:r>
            <a:r>
              <a:rPr lang="it-IT" altLang="it-IT" dirty="0" err="1">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oil</a:t>
            </a:r>
            <a:r>
              <a:rPr lang="it-IT" altLang="it-IT"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 immersion </a:t>
            </a:r>
            <a:r>
              <a:rPr lang="it-IT" altLang="it-IT" dirty="0" err="1">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objectives</a:t>
            </a:r>
            <a:r>
              <a:rPr lang="it-IT" altLang="it-IT"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sym typeface="Symbol" panose="05050102010706020507" pitchFamily="18" charset="2"/>
              </a:rPr>
              <a:t>….) </a:t>
            </a:r>
            <a:endParaRPr lang="it-IT" altLang="it-IT"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09087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9500"/>
            <a:ext cx="8921750" cy="350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5" name="Line 5"/>
          <p:cNvSpPr>
            <a:spLocks noChangeShapeType="1"/>
          </p:cNvSpPr>
          <p:nvPr/>
        </p:nvSpPr>
        <p:spPr bwMode="auto">
          <a:xfrm flipV="1">
            <a:off x="1403350" y="4292600"/>
            <a:ext cx="936625" cy="1081088"/>
          </a:xfrm>
          <a:prstGeom prst="line">
            <a:avLst/>
          </a:prstGeom>
          <a:noFill/>
          <a:ln w="412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it-IT" sz="1200">
              <a:solidFill>
                <a:srgbClr val="000000"/>
              </a:solidFill>
            </a:endParaRPr>
          </a:p>
        </p:txBody>
      </p:sp>
      <p:sp>
        <p:nvSpPr>
          <p:cNvPr id="115716" name="Line 6"/>
          <p:cNvSpPr>
            <a:spLocks noChangeShapeType="1"/>
          </p:cNvSpPr>
          <p:nvPr/>
        </p:nvSpPr>
        <p:spPr bwMode="auto">
          <a:xfrm flipV="1">
            <a:off x="5003800" y="4365625"/>
            <a:ext cx="1512888" cy="792163"/>
          </a:xfrm>
          <a:prstGeom prst="line">
            <a:avLst/>
          </a:prstGeom>
          <a:noFill/>
          <a:ln w="412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it-IT" sz="1200">
              <a:solidFill>
                <a:srgbClr val="000000"/>
              </a:solidFill>
            </a:endParaRPr>
          </a:p>
        </p:txBody>
      </p:sp>
      <p:sp>
        <p:nvSpPr>
          <p:cNvPr id="115717" name="Text Box 7"/>
          <p:cNvSpPr txBox="1">
            <a:spLocks noChangeArrowheads="1"/>
          </p:cNvSpPr>
          <p:nvPr/>
        </p:nvSpPr>
        <p:spPr bwMode="auto">
          <a:xfrm>
            <a:off x="468313" y="260350"/>
            <a:ext cx="8135937"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FontTx/>
              <a:buNone/>
            </a:pPr>
            <a:r>
              <a:rPr lang="it-IT" altLang="it-IT" sz="2400" b="1" dirty="0">
                <a:solidFill>
                  <a:srgbClr val="000000"/>
                </a:solidFill>
                <a:latin typeface="Comic Sans MS" panose="030F0702030302020204" pitchFamily="66" charset="0"/>
              </a:rPr>
              <a:t>Dry and immersion </a:t>
            </a:r>
            <a:r>
              <a:rPr lang="it-IT" altLang="it-IT" sz="2400" b="1" dirty="0" err="1">
                <a:solidFill>
                  <a:srgbClr val="000000"/>
                </a:solidFill>
                <a:latin typeface="Comic Sans MS" panose="030F0702030302020204" pitchFamily="66" charset="0"/>
              </a:rPr>
              <a:t>objectives</a:t>
            </a:r>
            <a:endParaRPr lang="it-IT" altLang="it-IT" sz="2400" b="1" dirty="0">
              <a:solidFill>
                <a:srgbClr val="000000"/>
              </a:solidFill>
              <a:latin typeface="Comic Sans MS" panose="030F0702030302020204" pitchFamily="66" charset="0"/>
            </a:endParaRPr>
          </a:p>
          <a:p>
            <a:pPr fontAlgn="base">
              <a:spcBef>
                <a:spcPct val="50000"/>
              </a:spcBef>
              <a:spcAft>
                <a:spcPct val="0"/>
              </a:spcAft>
              <a:buFontTx/>
              <a:buNone/>
            </a:pPr>
            <a:endParaRPr lang="it-IT" altLang="it-IT" sz="2400" dirty="0">
              <a:solidFill>
                <a:srgbClr val="000000"/>
              </a:solidFill>
              <a:latin typeface="Comic Sans MS" panose="030F0702030302020204" pitchFamily="66" charset="0"/>
            </a:endParaRPr>
          </a:p>
          <a:p>
            <a:pPr fontAlgn="base">
              <a:lnSpc>
                <a:spcPct val="150000"/>
              </a:lnSpc>
              <a:spcBef>
                <a:spcPct val="50000"/>
              </a:spcBef>
              <a:spcAft>
                <a:spcPct val="0"/>
              </a:spcAft>
              <a:buFontTx/>
              <a:buNone/>
            </a:pPr>
            <a:r>
              <a:rPr lang="it-IT" altLang="it-IT" sz="2000" dirty="0" err="1">
                <a:solidFill>
                  <a:srgbClr val="FF0000"/>
                </a:solidFill>
                <a:latin typeface="Comic Sans MS" panose="030F0702030302020204" pitchFamily="66" charset="0"/>
              </a:rPr>
              <a:t>Oil</a:t>
            </a:r>
            <a:r>
              <a:rPr lang="it-IT" altLang="it-IT" sz="2000" dirty="0">
                <a:solidFill>
                  <a:srgbClr val="FF0000"/>
                </a:solidFill>
                <a:latin typeface="Comic Sans MS" panose="030F0702030302020204" pitchFamily="66" charset="0"/>
              </a:rPr>
              <a:t> </a:t>
            </a:r>
            <a:r>
              <a:rPr lang="it-IT" altLang="it-IT" sz="2000" dirty="0" err="1">
                <a:solidFill>
                  <a:srgbClr val="FF0000"/>
                </a:solidFill>
                <a:latin typeface="Comic Sans MS" panose="030F0702030302020204" pitchFamily="66" charset="0"/>
              </a:rPr>
              <a:t>between</a:t>
            </a:r>
            <a:r>
              <a:rPr lang="it-IT" altLang="it-IT" sz="2000" dirty="0">
                <a:solidFill>
                  <a:srgbClr val="FF0000"/>
                </a:solidFill>
                <a:latin typeface="Comic Sans MS" panose="030F0702030302020204" pitchFamily="66" charset="0"/>
              </a:rPr>
              <a:t> specimen and objective </a:t>
            </a:r>
            <a:r>
              <a:rPr lang="it-IT" altLang="it-IT" sz="2000" dirty="0" err="1">
                <a:solidFill>
                  <a:srgbClr val="FF0000"/>
                </a:solidFill>
                <a:latin typeface="Comic Sans MS" panose="030F0702030302020204" pitchFamily="66" charset="0"/>
              </a:rPr>
              <a:t>permits</a:t>
            </a:r>
            <a:r>
              <a:rPr lang="it-IT" altLang="it-IT" sz="2000" dirty="0">
                <a:solidFill>
                  <a:srgbClr val="FF0000"/>
                </a:solidFill>
                <a:latin typeface="Comic Sans MS" panose="030F0702030302020204" pitchFamily="66" charset="0"/>
              </a:rPr>
              <a:t> to </a:t>
            </a:r>
            <a:r>
              <a:rPr lang="it-IT" altLang="it-IT" sz="2000" dirty="0" err="1">
                <a:solidFill>
                  <a:srgbClr val="FF0000"/>
                </a:solidFill>
                <a:latin typeface="Comic Sans MS" panose="030F0702030302020204" pitchFamily="66" charset="0"/>
              </a:rPr>
              <a:t>collect</a:t>
            </a:r>
            <a:r>
              <a:rPr lang="it-IT" altLang="it-IT" sz="2000" dirty="0">
                <a:solidFill>
                  <a:srgbClr val="FF0000"/>
                </a:solidFill>
                <a:latin typeface="Comic Sans MS" panose="030F0702030302020204" pitchFamily="66" charset="0"/>
              </a:rPr>
              <a:t> information from a wider angle of light (more </a:t>
            </a:r>
            <a:r>
              <a:rPr lang="it-IT" altLang="it-IT" sz="2000" dirty="0" err="1">
                <a:solidFill>
                  <a:srgbClr val="FF0000"/>
                </a:solidFill>
                <a:latin typeface="Comic Sans MS" panose="030F0702030302020204" pitchFamily="66" charset="0"/>
              </a:rPr>
              <a:t>interference</a:t>
            </a:r>
            <a:r>
              <a:rPr lang="it-IT" altLang="it-IT" sz="2000" dirty="0">
                <a:solidFill>
                  <a:srgbClr val="FF0000"/>
                </a:solidFill>
                <a:latin typeface="Comic Sans MS" panose="030F0702030302020204" pitchFamily="66" charset="0"/>
              </a:rPr>
              <a:t> = more </a:t>
            </a:r>
            <a:r>
              <a:rPr lang="it-IT" altLang="it-IT" sz="2000" dirty="0" err="1">
                <a:solidFill>
                  <a:srgbClr val="FF0000"/>
                </a:solidFill>
                <a:latin typeface="Comic Sans MS" panose="030F0702030302020204" pitchFamily="66" charset="0"/>
              </a:rPr>
              <a:t>details</a:t>
            </a:r>
            <a:r>
              <a:rPr lang="it-IT" altLang="it-IT" sz="2000" dirty="0">
                <a:solidFill>
                  <a:srgbClr val="FF0000"/>
                </a:solidFill>
                <a:latin typeface="Comic Sans MS" panose="030F0702030302020204" pitchFamily="66" charset="0"/>
              </a:rPr>
              <a:t>)</a:t>
            </a:r>
          </a:p>
        </p:txBody>
      </p:sp>
      <p:sp>
        <p:nvSpPr>
          <p:cNvPr id="2" name="Arco 1"/>
          <p:cNvSpPr/>
          <p:nvPr/>
        </p:nvSpPr>
        <p:spPr>
          <a:xfrm rot="9870110">
            <a:off x="1711920" y="4556735"/>
            <a:ext cx="936104" cy="817835"/>
          </a:xfrm>
          <a:prstGeom prst="arc">
            <a:avLst/>
          </a:prstGeom>
          <a:ln w="317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it-IT" sz="1200">
              <a:solidFill>
                <a:srgbClr val="000000"/>
              </a:solidFill>
            </a:endParaRPr>
          </a:p>
        </p:txBody>
      </p:sp>
      <p:sp>
        <p:nvSpPr>
          <p:cNvPr id="7" name="Arco 6"/>
          <p:cNvSpPr/>
          <p:nvPr/>
        </p:nvSpPr>
        <p:spPr>
          <a:xfrm rot="9721319">
            <a:off x="5511511" y="4229413"/>
            <a:ext cx="1263985" cy="1252291"/>
          </a:xfrm>
          <a:prstGeom prst="arc">
            <a:avLst/>
          </a:prstGeom>
          <a:ln w="317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it-IT" sz="1200">
              <a:solidFill>
                <a:srgbClr val="000000"/>
              </a:solidFill>
            </a:endParaRPr>
          </a:p>
        </p:txBody>
      </p:sp>
      <p:sp>
        <p:nvSpPr>
          <p:cNvPr id="3" name="Rettangolo 2"/>
          <p:cNvSpPr/>
          <p:nvPr/>
        </p:nvSpPr>
        <p:spPr>
          <a:xfrm>
            <a:off x="5349106" y="5449399"/>
            <a:ext cx="1000244" cy="646331"/>
          </a:xfrm>
          <a:prstGeom prst="rect">
            <a:avLst/>
          </a:prstGeom>
        </p:spPr>
        <p:txBody>
          <a:bodyPr wrap="square">
            <a:spAutoFit/>
          </a:bodyPr>
          <a:lstStyle/>
          <a:p>
            <a:r>
              <a:rPr lang="it-IT" altLang="it-IT" dirty="0">
                <a:solidFill>
                  <a:srgbClr val="FF0000"/>
                </a:solidFill>
                <a:latin typeface="Comic Sans MS" panose="030F0702030302020204" pitchFamily="66" charset="0"/>
              </a:rPr>
              <a:t>wider angle </a:t>
            </a:r>
            <a:endParaRPr lang="it-IT" dirty="0"/>
          </a:p>
        </p:txBody>
      </p:sp>
    </p:spTree>
    <p:extLst>
      <p:ext uri="{BB962C8B-B14F-4D97-AF65-F5344CB8AC3E}">
        <p14:creationId xmlns:p14="http://schemas.microsoft.com/office/powerpoint/2010/main" val="29249504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0814" y="1111255"/>
            <a:ext cx="5703186" cy="2376328"/>
          </a:xfrm>
          <a:prstGeom prst="rect">
            <a:avLst/>
          </a:prstGeom>
        </p:spPr>
      </p:pic>
      <p:pic>
        <p:nvPicPr>
          <p:cNvPr id="12" name="Immagin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0814" y="4294356"/>
            <a:ext cx="5703186" cy="2471381"/>
          </a:xfrm>
          <a:prstGeom prst="rect">
            <a:avLst/>
          </a:prstGeom>
        </p:spPr>
      </p:pic>
      <p:sp>
        <p:nvSpPr>
          <p:cNvPr id="3" name="CasellaDiTesto 2"/>
          <p:cNvSpPr txBox="1"/>
          <p:nvPr/>
        </p:nvSpPr>
        <p:spPr>
          <a:xfrm>
            <a:off x="1754079" y="88638"/>
            <a:ext cx="6348566" cy="584775"/>
          </a:xfrm>
          <a:prstGeom prst="rect">
            <a:avLst/>
          </a:prstGeom>
          <a:noFill/>
        </p:spPr>
        <p:txBody>
          <a:bodyPr wrap="square" rtlCol="0">
            <a:spAutoFit/>
          </a:bodyPr>
          <a:lstStyle/>
          <a:p>
            <a:pPr eaLnBrk="0" fontAlgn="base" hangingPunct="0">
              <a:spcBef>
                <a:spcPct val="0"/>
              </a:spcBef>
              <a:spcAft>
                <a:spcPct val="0"/>
              </a:spcAft>
            </a:pPr>
            <a:r>
              <a:rPr lang="it-IT" sz="3200" dirty="0" smtClean="0">
                <a:solidFill>
                  <a:srgbClr val="000000"/>
                </a:solidFill>
                <a:latin typeface="Arial" panose="020B0604020202020204" pitchFamily="34" charset="0"/>
                <a:cs typeface="Arial" panose="020B0604020202020204" pitchFamily="34" charset="0"/>
              </a:rPr>
              <a:t>DRY and IMMERSION </a:t>
            </a:r>
            <a:r>
              <a:rPr lang="it-IT" sz="3200" dirty="0" err="1" smtClean="0">
                <a:solidFill>
                  <a:srgbClr val="000000"/>
                </a:solidFill>
                <a:latin typeface="Arial" panose="020B0604020202020204" pitchFamily="34" charset="0"/>
                <a:cs typeface="Arial" panose="020B0604020202020204" pitchFamily="34" charset="0"/>
              </a:rPr>
              <a:t>objectives</a:t>
            </a:r>
            <a:endParaRPr lang="it-IT" sz="3200" dirty="0">
              <a:solidFill>
                <a:srgbClr val="000000"/>
              </a:solidFill>
              <a:latin typeface="Arial" panose="020B0604020202020204" pitchFamily="34" charset="0"/>
              <a:cs typeface="Arial" panose="020B0604020202020204" pitchFamily="34" charset="0"/>
            </a:endParaRPr>
          </a:p>
        </p:txBody>
      </p:sp>
      <p:sp>
        <p:nvSpPr>
          <p:cNvPr id="4" name="CasellaDiTesto 3"/>
          <p:cNvSpPr txBox="1"/>
          <p:nvPr/>
        </p:nvSpPr>
        <p:spPr>
          <a:xfrm>
            <a:off x="323528" y="773415"/>
            <a:ext cx="3312368" cy="6078587"/>
          </a:xfrm>
          <a:prstGeom prst="rect">
            <a:avLst/>
          </a:prstGeom>
          <a:noFill/>
        </p:spPr>
        <p:txBody>
          <a:bodyPr wrap="square" rtlCol="0">
            <a:spAutoFit/>
          </a:bodyPr>
          <a:lstStyle/>
          <a:p>
            <a:pPr eaLnBrk="0" fontAlgn="base" hangingPunct="0">
              <a:lnSpc>
                <a:spcPct val="150000"/>
              </a:lnSpc>
              <a:spcBef>
                <a:spcPct val="0"/>
              </a:spcBef>
              <a:spcAft>
                <a:spcPct val="0"/>
              </a:spcAft>
            </a:pPr>
            <a:r>
              <a:rPr lang="it-IT" b="1" dirty="0" err="1">
                <a:solidFill>
                  <a:srgbClr val="000000"/>
                </a:solidFill>
                <a:latin typeface="Arial" panose="020B0604020202020204" pitchFamily="34" charset="0"/>
                <a:cs typeface="Arial" panose="020B0604020202020204" pitchFamily="34" charset="0"/>
              </a:rPr>
              <a:t>Refractive</a:t>
            </a:r>
            <a:r>
              <a:rPr lang="it-IT" b="1" dirty="0">
                <a:solidFill>
                  <a:srgbClr val="000000"/>
                </a:solidFill>
                <a:latin typeface="Arial" panose="020B0604020202020204" pitchFamily="34" charset="0"/>
                <a:cs typeface="Arial" panose="020B0604020202020204" pitchFamily="34" charset="0"/>
              </a:rPr>
              <a:t> </a:t>
            </a:r>
            <a:r>
              <a:rPr lang="it-IT" b="1" dirty="0" err="1">
                <a:solidFill>
                  <a:srgbClr val="000000"/>
                </a:solidFill>
                <a:latin typeface="Arial" panose="020B0604020202020204" pitchFamily="34" charset="0"/>
                <a:cs typeface="Arial" panose="020B0604020202020204" pitchFamily="34" charset="0"/>
              </a:rPr>
              <a:t>index</a:t>
            </a:r>
            <a:endParaRPr lang="it-IT" b="1" dirty="0">
              <a:solidFill>
                <a:srgbClr val="000000"/>
              </a:solidFill>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pPr>
            <a:endParaRPr lang="it-IT" sz="800" dirty="0">
              <a:solidFill>
                <a:srgbClr val="000000"/>
              </a:solidFill>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pPr>
            <a:r>
              <a:rPr lang="it-IT" u="sng"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Dry (air) = 1</a:t>
            </a:r>
          </a:p>
          <a:p>
            <a:pPr eaLnBrk="0" fontAlgn="base" hangingPunct="0">
              <a:lnSpc>
                <a:spcPct val="150000"/>
              </a:lnSpc>
              <a:spcBef>
                <a:spcPct val="0"/>
              </a:spcBef>
              <a:spcAft>
                <a:spcPct val="0"/>
              </a:spcAft>
            </a:pPr>
            <a:r>
              <a:rPr lang="it-IT" dirty="0">
                <a:solidFill>
                  <a:srgbClr val="000000"/>
                </a:solidFill>
                <a:latin typeface="Arial" panose="020B0604020202020204" pitchFamily="34" charset="0"/>
                <a:cs typeface="Arial" panose="020B0604020202020204" pitchFamily="34" charset="0"/>
              </a:rPr>
              <a:t>Water = 1.33</a:t>
            </a:r>
          </a:p>
          <a:p>
            <a:pPr eaLnBrk="0" fontAlgn="base" hangingPunct="0">
              <a:lnSpc>
                <a:spcPct val="150000"/>
              </a:lnSpc>
              <a:spcBef>
                <a:spcPct val="0"/>
              </a:spcBef>
              <a:spcAft>
                <a:spcPct val="0"/>
              </a:spcAft>
            </a:pPr>
            <a:r>
              <a:rPr lang="it-IT" dirty="0" err="1">
                <a:solidFill>
                  <a:srgbClr val="000000"/>
                </a:solidFill>
                <a:latin typeface="Arial" panose="020B0604020202020204" pitchFamily="34" charset="0"/>
                <a:cs typeface="Arial" panose="020B0604020202020204" pitchFamily="34" charset="0"/>
              </a:rPr>
              <a:t>Glycerol</a:t>
            </a:r>
            <a:r>
              <a:rPr lang="it-IT" dirty="0">
                <a:solidFill>
                  <a:srgbClr val="000000"/>
                </a:solidFill>
                <a:latin typeface="Arial" panose="020B0604020202020204" pitchFamily="34" charset="0"/>
                <a:cs typeface="Arial" panose="020B0604020202020204" pitchFamily="34" charset="0"/>
              </a:rPr>
              <a:t> = 1.47</a:t>
            </a:r>
          </a:p>
          <a:p>
            <a:pPr eaLnBrk="0" fontAlgn="base" hangingPunct="0">
              <a:lnSpc>
                <a:spcPct val="150000"/>
              </a:lnSpc>
              <a:spcBef>
                <a:spcPct val="0"/>
              </a:spcBef>
              <a:spcAft>
                <a:spcPct val="0"/>
              </a:spcAft>
            </a:pPr>
            <a:r>
              <a:rPr lang="it-IT" u="sng"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Immersion </a:t>
            </a:r>
            <a:r>
              <a:rPr lang="it-IT" u="sng" dirty="0" err="1">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oil</a:t>
            </a:r>
            <a:r>
              <a:rPr lang="it-IT" u="sng"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1.518</a:t>
            </a:r>
          </a:p>
          <a:p>
            <a:pPr eaLnBrk="0" fontAlgn="base" hangingPunct="0">
              <a:lnSpc>
                <a:spcPct val="150000"/>
              </a:lnSpc>
              <a:spcBef>
                <a:spcPct val="0"/>
              </a:spcBef>
              <a:spcAft>
                <a:spcPct val="0"/>
              </a:spcAft>
            </a:pPr>
            <a:endParaRPr lang="it-IT" dirty="0">
              <a:solidFill>
                <a:srgbClr val="000000"/>
              </a:solidFill>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pPr>
            <a:r>
              <a:rPr lang="it-IT" b="1" dirty="0" err="1">
                <a:solidFill>
                  <a:srgbClr val="000000"/>
                </a:solidFill>
                <a:latin typeface="Arial" panose="020B0604020202020204" pitchFamily="34" charset="0"/>
                <a:cs typeface="Arial" panose="020B0604020202020204" pitchFamily="34" charset="0"/>
              </a:rPr>
              <a:t>Snell’s</a:t>
            </a:r>
            <a:r>
              <a:rPr lang="it-IT" b="1" dirty="0">
                <a:solidFill>
                  <a:srgbClr val="000000"/>
                </a:solidFill>
                <a:latin typeface="Arial" panose="020B0604020202020204" pitchFamily="34" charset="0"/>
                <a:cs typeface="Arial" panose="020B0604020202020204" pitchFamily="34" charset="0"/>
              </a:rPr>
              <a:t> law of </a:t>
            </a:r>
            <a:r>
              <a:rPr lang="it-IT" b="1" dirty="0" err="1">
                <a:solidFill>
                  <a:srgbClr val="000000"/>
                </a:solidFill>
                <a:latin typeface="Arial" panose="020B0604020202020204" pitchFamily="34" charset="0"/>
                <a:cs typeface="Arial" panose="020B0604020202020204" pitchFamily="34" charset="0"/>
              </a:rPr>
              <a:t>refraction</a:t>
            </a:r>
            <a:endParaRPr lang="it-IT" b="1" dirty="0">
              <a:solidFill>
                <a:srgbClr val="000000"/>
              </a:solidFill>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pPr>
            <a:endParaRPr lang="it-IT" sz="8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2000" dirty="0">
                <a:solidFill>
                  <a:srgbClr val="000000"/>
                </a:solidFill>
                <a:latin typeface="Arial" panose="020B0604020202020204" pitchFamily="34" charset="0"/>
                <a:cs typeface="Arial" panose="020B0604020202020204" pitchFamily="34" charset="0"/>
              </a:rPr>
              <a:t>n</a:t>
            </a:r>
            <a:r>
              <a:rPr lang="it-IT" sz="2000" baseline="-25000" dirty="0">
                <a:solidFill>
                  <a:srgbClr val="000000"/>
                </a:solidFill>
                <a:latin typeface="Arial" panose="020B0604020202020204" pitchFamily="34" charset="0"/>
                <a:cs typeface="Arial" panose="020B0604020202020204" pitchFamily="34" charset="0"/>
              </a:rPr>
              <a:t>1</a:t>
            </a:r>
            <a:r>
              <a:rPr lang="it-IT" sz="2000" dirty="0">
                <a:solidFill>
                  <a:srgbClr val="000000"/>
                </a:solidFill>
                <a:latin typeface="Arial" panose="020B0604020202020204" pitchFamily="34" charset="0"/>
                <a:cs typeface="Arial" panose="020B0604020202020204" pitchFamily="34" charset="0"/>
              </a:rPr>
              <a:t> * sin(o</a:t>
            </a:r>
            <a:r>
              <a:rPr lang="it-IT" sz="2000" baseline="-25000" dirty="0">
                <a:solidFill>
                  <a:srgbClr val="000000"/>
                </a:solidFill>
                <a:latin typeface="Arial" panose="020B0604020202020204" pitchFamily="34" charset="0"/>
                <a:cs typeface="Arial" panose="020B0604020202020204" pitchFamily="34" charset="0"/>
              </a:rPr>
              <a:t>1</a:t>
            </a:r>
            <a:r>
              <a:rPr lang="it-IT" sz="2000" dirty="0">
                <a:solidFill>
                  <a:srgbClr val="000000"/>
                </a:solidFill>
                <a:latin typeface="Arial" panose="020B0604020202020204" pitchFamily="34" charset="0"/>
                <a:cs typeface="Arial" panose="020B0604020202020204" pitchFamily="34" charset="0"/>
              </a:rPr>
              <a:t>) = n</a:t>
            </a:r>
            <a:r>
              <a:rPr lang="it-IT" sz="2000" baseline="-25000" dirty="0">
                <a:solidFill>
                  <a:srgbClr val="000000"/>
                </a:solidFill>
                <a:latin typeface="Arial" panose="020B0604020202020204" pitchFamily="34" charset="0"/>
                <a:cs typeface="Arial" panose="020B0604020202020204" pitchFamily="34" charset="0"/>
              </a:rPr>
              <a:t>2</a:t>
            </a:r>
            <a:r>
              <a:rPr lang="it-IT" sz="2000" dirty="0">
                <a:solidFill>
                  <a:srgbClr val="000000"/>
                </a:solidFill>
                <a:latin typeface="Arial" panose="020B0604020202020204" pitchFamily="34" charset="0"/>
                <a:cs typeface="Arial" panose="020B0604020202020204" pitchFamily="34" charset="0"/>
              </a:rPr>
              <a:t> * sin(o</a:t>
            </a:r>
            <a:r>
              <a:rPr lang="it-IT" sz="2000" baseline="-25000" dirty="0">
                <a:solidFill>
                  <a:srgbClr val="000000"/>
                </a:solidFill>
                <a:latin typeface="Arial" panose="020B0604020202020204" pitchFamily="34" charset="0"/>
                <a:cs typeface="Arial" panose="020B0604020202020204" pitchFamily="34" charset="0"/>
              </a:rPr>
              <a:t>2</a:t>
            </a:r>
            <a:r>
              <a:rPr lang="it-IT" sz="2000" dirty="0">
                <a:solidFill>
                  <a:srgbClr val="000000"/>
                </a:solidFill>
                <a:latin typeface="Arial" panose="020B0604020202020204" pitchFamily="34" charset="0"/>
                <a:cs typeface="Arial" panose="020B0604020202020204" pitchFamily="34" charset="0"/>
              </a:rPr>
              <a:t>)</a:t>
            </a:r>
          </a:p>
          <a:p>
            <a:pP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1400" dirty="0">
                <a:solidFill>
                  <a:srgbClr val="000000"/>
                </a:solidFill>
                <a:latin typeface="Arial" panose="020B0604020202020204" pitchFamily="34" charset="0"/>
                <a:cs typeface="Arial" panose="020B0604020202020204" pitchFamily="34" charset="0"/>
              </a:rPr>
              <a:t> </a:t>
            </a:r>
          </a:p>
          <a:p>
            <a:pPr eaLnBrk="0" fontAlgn="base" hangingPunct="0">
              <a:spcBef>
                <a:spcPct val="0"/>
              </a:spcBef>
              <a:spcAft>
                <a:spcPct val="0"/>
              </a:spcAft>
            </a:pPr>
            <a:endParaRPr lang="it-IT" sz="8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1400" dirty="0">
                <a:solidFill>
                  <a:srgbClr val="000000"/>
                </a:solidFill>
                <a:latin typeface="Arial" panose="020B0604020202020204" pitchFamily="34" charset="0"/>
                <a:cs typeface="Arial" panose="020B0604020202020204" pitchFamily="34" charset="0"/>
              </a:rPr>
              <a:t>n = </a:t>
            </a:r>
            <a:r>
              <a:rPr lang="it-IT" sz="1400" dirty="0" err="1">
                <a:solidFill>
                  <a:srgbClr val="000000"/>
                </a:solidFill>
                <a:latin typeface="Arial" panose="020B0604020202020204" pitchFamily="34" charset="0"/>
                <a:cs typeface="Arial" panose="020B0604020202020204" pitchFamily="34" charset="0"/>
              </a:rPr>
              <a:t>refractive</a:t>
            </a:r>
            <a:r>
              <a:rPr lang="it-IT" sz="1400" dirty="0">
                <a:solidFill>
                  <a:srgbClr val="000000"/>
                </a:solidFill>
                <a:latin typeface="Arial" panose="020B0604020202020204" pitchFamily="34" charset="0"/>
                <a:cs typeface="Arial" panose="020B0604020202020204" pitchFamily="34" charset="0"/>
              </a:rPr>
              <a:t> </a:t>
            </a:r>
            <a:r>
              <a:rPr lang="it-IT" sz="1400" dirty="0" err="1">
                <a:solidFill>
                  <a:srgbClr val="000000"/>
                </a:solidFill>
                <a:latin typeface="Arial" panose="020B0604020202020204" pitchFamily="34" charset="0"/>
                <a:cs typeface="Arial" panose="020B0604020202020204" pitchFamily="34" charset="0"/>
              </a:rPr>
              <a:t>index</a:t>
            </a:r>
            <a:r>
              <a:rPr lang="it-IT" sz="1400" dirty="0">
                <a:solidFill>
                  <a:srgbClr val="000000"/>
                </a:solidFill>
                <a:latin typeface="Arial" panose="020B0604020202020204" pitchFamily="34" charset="0"/>
                <a:cs typeface="Arial" panose="020B0604020202020204" pitchFamily="34" charset="0"/>
              </a:rPr>
              <a:t> </a:t>
            </a:r>
            <a:endParaRPr lang="it-IT" sz="2000" dirty="0">
              <a:solidFill>
                <a:srgbClr val="000000"/>
              </a:solidFill>
              <a:latin typeface="Arial" panose="020B0604020202020204" pitchFamily="34" charset="0"/>
              <a:cs typeface="Arial" panose="020B0604020202020204" pitchFamily="34" charset="0"/>
            </a:endParaRPr>
          </a:p>
        </p:txBody>
      </p:sp>
      <p:pic>
        <p:nvPicPr>
          <p:cNvPr id="8" name="Immagine 7"/>
          <p:cNvPicPr>
            <a:picLocks noChangeAspect="1"/>
          </p:cNvPicPr>
          <p:nvPr/>
        </p:nvPicPr>
        <p:blipFill>
          <a:blip r:embed="rId4"/>
          <a:stretch>
            <a:fillRect/>
          </a:stretch>
        </p:blipFill>
        <p:spPr>
          <a:xfrm>
            <a:off x="683568" y="4704458"/>
            <a:ext cx="2141022" cy="1740542"/>
          </a:xfrm>
          <a:prstGeom prst="rect">
            <a:avLst/>
          </a:prstGeom>
        </p:spPr>
      </p:pic>
      <p:sp>
        <p:nvSpPr>
          <p:cNvPr id="10" name="CasellaDiTesto 9"/>
          <p:cNvSpPr txBox="1"/>
          <p:nvPr/>
        </p:nvSpPr>
        <p:spPr>
          <a:xfrm rot="19697653">
            <a:off x="8130625" y="2320604"/>
            <a:ext cx="600494" cy="307777"/>
          </a:xfrm>
          <a:prstGeom prst="rect">
            <a:avLst/>
          </a:prstGeom>
          <a:solidFill>
            <a:schemeClr val="bg1"/>
          </a:solidFill>
          <a:ln w="25400">
            <a:solidFill>
              <a:srgbClr val="FF0000"/>
            </a:solidFill>
          </a:ln>
        </p:spPr>
        <p:txBody>
          <a:bodyPr wrap="square" rtlCol="0">
            <a:spAutoFit/>
          </a:bodyPr>
          <a:lstStyle/>
          <a:p>
            <a:pPr eaLnBrk="0" fontAlgn="base" hangingPunct="0">
              <a:spcBef>
                <a:spcPct val="0"/>
              </a:spcBef>
              <a:spcAft>
                <a:spcPct val="0"/>
              </a:spcAft>
            </a:pPr>
            <a:r>
              <a:rPr lang="it-IT" sz="1400" b="1" dirty="0">
                <a:solidFill>
                  <a:srgbClr val="FF0000"/>
                </a:solidFill>
                <a:latin typeface="Arial" panose="020B0604020202020204" pitchFamily="34" charset="0"/>
                <a:cs typeface="Arial" panose="020B0604020202020204" pitchFamily="34" charset="0"/>
              </a:rPr>
              <a:t>BAD</a:t>
            </a:r>
          </a:p>
        </p:txBody>
      </p:sp>
      <p:sp>
        <p:nvSpPr>
          <p:cNvPr id="11" name="CasellaDiTesto 10"/>
          <p:cNvSpPr txBox="1"/>
          <p:nvPr/>
        </p:nvSpPr>
        <p:spPr>
          <a:xfrm rot="19697653">
            <a:off x="8103287" y="4985343"/>
            <a:ext cx="768099" cy="307777"/>
          </a:xfrm>
          <a:prstGeom prst="rect">
            <a:avLst/>
          </a:prstGeom>
          <a:solidFill>
            <a:schemeClr val="bg1"/>
          </a:solidFill>
          <a:ln w="28575">
            <a:solidFill>
              <a:srgbClr val="FF0000"/>
            </a:solidFill>
          </a:ln>
        </p:spPr>
        <p:txBody>
          <a:bodyPr wrap="square" rtlCol="0">
            <a:spAutoFit/>
          </a:bodyPr>
          <a:lstStyle/>
          <a:p>
            <a:pPr eaLnBrk="0" fontAlgn="base" hangingPunct="0">
              <a:spcBef>
                <a:spcPct val="0"/>
              </a:spcBef>
              <a:spcAft>
                <a:spcPct val="0"/>
              </a:spcAft>
            </a:pPr>
            <a:r>
              <a:rPr lang="it-IT" sz="1400" b="1" dirty="0">
                <a:solidFill>
                  <a:srgbClr val="FF0000"/>
                </a:solidFill>
                <a:latin typeface="Arial" panose="020B0604020202020204" pitchFamily="34" charset="0"/>
                <a:cs typeface="Arial" panose="020B0604020202020204" pitchFamily="34" charset="0"/>
              </a:rPr>
              <a:t>GOOD</a:t>
            </a:r>
          </a:p>
        </p:txBody>
      </p:sp>
      <p:sp>
        <p:nvSpPr>
          <p:cNvPr id="13" name="CasellaDiTesto 12"/>
          <p:cNvSpPr txBox="1"/>
          <p:nvPr/>
        </p:nvSpPr>
        <p:spPr>
          <a:xfrm>
            <a:off x="3730337" y="1331373"/>
            <a:ext cx="924791" cy="461665"/>
          </a:xfrm>
          <a:prstGeom prst="rect">
            <a:avLst/>
          </a:prstGeom>
          <a:noFill/>
          <a:ln w="28575">
            <a:solidFill>
              <a:schemeClr val="tx1"/>
            </a:solidFill>
          </a:ln>
        </p:spPr>
        <p:txBody>
          <a:bodyPr wrap="square" rtlCol="0">
            <a:spAutoFit/>
          </a:bodyPr>
          <a:lstStyle/>
          <a:p>
            <a:pPr algn="ctr"/>
            <a:r>
              <a:rPr lang="it-IT"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AIR</a:t>
            </a:r>
            <a:endParaRPr lang="it-IT"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CasellaDiTesto 13"/>
          <p:cNvSpPr txBox="1"/>
          <p:nvPr/>
        </p:nvSpPr>
        <p:spPr>
          <a:xfrm>
            <a:off x="3730336" y="4109890"/>
            <a:ext cx="924791" cy="461665"/>
          </a:xfrm>
          <a:prstGeom prst="rect">
            <a:avLst/>
          </a:prstGeom>
          <a:noFill/>
          <a:ln w="28575">
            <a:solidFill>
              <a:schemeClr val="tx1"/>
            </a:solidFill>
          </a:ln>
        </p:spPr>
        <p:txBody>
          <a:bodyPr wrap="square" rtlCol="0">
            <a:spAutoFit/>
          </a:bodyPr>
          <a:lstStyle/>
          <a:p>
            <a:pPr algn="ctr"/>
            <a:r>
              <a:rPr lang="it-IT"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OIL</a:t>
            </a:r>
            <a:endParaRPr lang="it-IT"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87966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7239" y="311057"/>
            <a:ext cx="3706761" cy="6194323"/>
          </a:xfrm>
          <a:prstGeom prst="rect">
            <a:avLst/>
          </a:prstGeom>
        </p:spPr>
      </p:pic>
      <p:sp>
        <p:nvSpPr>
          <p:cNvPr id="3" name="CasellaDiTesto 2"/>
          <p:cNvSpPr txBox="1"/>
          <p:nvPr/>
        </p:nvSpPr>
        <p:spPr>
          <a:xfrm>
            <a:off x="1691680" y="116632"/>
            <a:ext cx="2376264" cy="584775"/>
          </a:xfrm>
          <a:prstGeom prst="rect">
            <a:avLst/>
          </a:prstGeom>
          <a:noFill/>
        </p:spPr>
        <p:txBody>
          <a:bodyPr wrap="square" rtlCol="0">
            <a:spAutoFit/>
          </a:bodyPr>
          <a:lstStyle/>
          <a:p>
            <a:pPr eaLnBrk="0" fontAlgn="base" hangingPunct="0">
              <a:spcBef>
                <a:spcPct val="0"/>
              </a:spcBef>
              <a:spcAft>
                <a:spcPct val="0"/>
              </a:spcAft>
            </a:pPr>
            <a:r>
              <a:rPr lang="it-IT" sz="3200" dirty="0" err="1">
                <a:solidFill>
                  <a:srgbClr val="000000"/>
                </a:solidFill>
                <a:latin typeface="Arial" panose="020B0604020202020204" pitchFamily="34" charset="0"/>
                <a:cs typeface="Arial" panose="020B0604020202020204" pitchFamily="34" charset="0"/>
              </a:rPr>
              <a:t>Coverslips</a:t>
            </a:r>
            <a:endParaRPr lang="it-IT" sz="3200" dirty="0">
              <a:solidFill>
                <a:srgbClr val="000000"/>
              </a:solidFill>
              <a:latin typeface="Arial" panose="020B0604020202020204" pitchFamily="34" charset="0"/>
              <a:cs typeface="Arial" panose="020B0604020202020204" pitchFamily="34" charset="0"/>
            </a:endParaRPr>
          </a:p>
        </p:txBody>
      </p:sp>
      <p:sp>
        <p:nvSpPr>
          <p:cNvPr id="4" name="CasellaDiTesto 3"/>
          <p:cNvSpPr txBox="1"/>
          <p:nvPr/>
        </p:nvSpPr>
        <p:spPr>
          <a:xfrm>
            <a:off x="83127" y="1052736"/>
            <a:ext cx="5352969" cy="4093428"/>
          </a:xfrm>
          <a:prstGeom prst="rect">
            <a:avLst/>
          </a:prstGeom>
          <a:noFill/>
        </p:spPr>
        <p:txBody>
          <a:bodyPr wrap="square" rtlCol="0">
            <a:spAutoFit/>
          </a:bodyPr>
          <a:lstStyle/>
          <a:p>
            <a:pPr eaLnBrk="0" fontAlgn="base" hangingPunct="0">
              <a:spcBef>
                <a:spcPct val="0"/>
              </a:spcBef>
              <a:spcAft>
                <a:spcPct val="0"/>
              </a:spcAft>
            </a:pPr>
            <a:r>
              <a:rPr lang="it-IT" sz="2000" dirty="0">
                <a:solidFill>
                  <a:srgbClr val="000000"/>
                </a:solidFill>
                <a:latin typeface="Arial" panose="020B0604020202020204" pitchFamily="34" charset="0"/>
                <a:cs typeface="Arial" panose="020B0604020202020204" pitchFamily="34" charset="0"/>
              </a:rPr>
              <a:t>For </a:t>
            </a:r>
            <a:r>
              <a:rPr lang="it-IT" sz="2000" dirty="0" err="1">
                <a:solidFill>
                  <a:srgbClr val="000000"/>
                </a:solidFill>
                <a:latin typeface="Arial" panose="020B0604020202020204" pitchFamily="34" charset="0"/>
                <a:cs typeface="Arial" panose="020B0604020202020204" pitchFamily="34" charset="0"/>
              </a:rPr>
              <a:t>oil</a:t>
            </a:r>
            <a:r>
              <a:rPr lang="it-IT" sz="2000" dirty="0">
                <a:solidFill>
                  <a:srgbClr val="000000"/>
                </a:solidFill>
                <a:latin typeface="Arial" panose="020B0604020202020204" pitchFamily="34" charset="0"/>
                <a:cs typeface="Arial" panose="020B0604020202020204" pitchFamily="34" charset="0"/>
              </a:rPr>
              <a:t> </a:t>
            </a:r>
            <a:r>
              <a:rPr lang="it-IT" sz="2000" dirty="0" err="1" smtClean="0">
                <a:solidFill>
                  <a:srgbClr val="000000"/>
                </a:solidFill>
                <a:latin typeface="Arial" panose="020B0604020202020204" pitchFamily="34" charset="0"/>
                <a:cs typeface="Arial" panose="020B0604020202020204" pitchFamily="34" charset="0"/>
              </a:rPr>
              <a:t>objectives</a:t>
            </a:r>
            <a:r>
              <a:rPr lang="it-IT" sz="2000" dirty="0" smtClean="0">
                <a:solidFill>
                  <a:srgbClr val="000000"/>
                </a:solidFill>
                <a:latin typeface="Arial" panose="020B0604020202020204" pitchFamily="34" charset="0"/>
                <a:cs typeface="Arial" panose="020B0604020202020204" pitchFamily="34" charset="0"/>
              </a:rPr>
              <a:t>, the </a:t>
            </a:r>
            <a:r>
              <a:rPr lang="it-IT" sz="2000" dirty="0" err="1">
                <a:solidFill>
                  <a:srgbClr val="000000"/>
                </a:solidFill>
                <a:latin typeface="Arial" panose="020B0604020202020204" pitchFamily="34" charset="0"/>
                <a:cs typeface="Arial" panose="020B0604020202020204" pitchFamily="34" charset="0"/>
              </a:rPr>
              <a:t>coverslip</a:t>
            </a:r>
            <a:r>
              <a:rPr lang="it-IT" sz="2000" dirty="0">
                <a:solidFill>
                  <a:srgbClr val="000000"/>
                </a:solidFill>
                <a:latin typeface="Arial" panose="020B0604020202020204" pitchFamily="34" charset="0"/>
                <a:cs typeface="Arial" panose="020B0604020202020204" pitchFamily="34" charset="0"/>
              </a:rPr>
              <a:t> is </a:t>
            </a:r>
            <a:r>
              <a:rPr lang="it-IT" sz="2000" dirty="0" err="1">
                <a:solidFill>
                  <a:srgbClr val="000000"/>
                </a:solidFill>
                <a:latin typeface="Arial" panose="020B0604020202020204" pitchFamily="34" charset="0"/>
                <a:cs typeface="Arial" panose="020B0604020202020204" pitchFamily="34" charset="0"/>
              </a:rPr>
              <a:t>really</a:t>
            </a:r>
            <a:r>
              <a:rPr lang="it-IT" sz="2000" dirty="0">
                <a:solidFill>
                  <a:srgbClr val="000000"/>
                </a:solidFill>
                <a:latin typeface="Arial" panose="020B0604020202020204" pitchFamily="34" charset="0"/>
                <a:cs typeface="Arial" panose="020B0604020202020204" pitchFamily="34" charset="0"/>
              </a:rPr>
              <a:t> a </a:t>
            </a:r>
            <a:r>
              <a:rPr lang="it-IT" sz="2000" dirty="0" err="1">
                <a:solidFill>
                  <a:srgbClr val="000000"/>
                </a:solidFill>
                <a:latin typeface="Arial" panose="020B0604020202020204" pitchFamily="34" charset="0"/>
                <a:cs typeface="Arial" panose="020B0604020202020204" pitchFamily="34" charset="0"/>
              </a:rPr>
              <a:t>lens</a:t>
            </a: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element</a:t>
            </a:r>
            <a:r>
              <a:rPr lang="it-IT" sz="2000" dirty="0">
                <a:solidFill>
                  <a:srgbClr val="000000"/>
                </a:solidFill>
                <a:latin typeface="Arial" panose="020B0604020202020204" pitchFamily="34" charset="0"/>
                <a:cs typeface="Arial" panose="020B0604020202020204" pitchFamily="34" charset="0"/>
              </a:rPr>
              <a:t>.</a:t>
            </a:r>
          </a:p>
          <a:p>
            <a:pP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2000" dirty="0">
                <a:solidFill>
                  <a:srgbClr val="000000"/>
                </a:solidFill>
                <a:latin typeface="Arial" panose="020B0604020202020204" pitchFamily="34" charset="0"/>
                <a:cs typeface="Arial" panose="020B0604020202020204" pitchFamily="34" charset="0"/>
              </a:rPr>
              <a:t>Some objective </a:t>
            </a:r>
            <a:r>
              <a:rPr lang="it-IT" sz="2000" dirty="0" err="1">
                <a:solidFill>
                  <a:srgbClr val="000000"/>
                </a:solidFill>
                <a:latin typeface="Arial" panose="020B0604020202020204" pitchFamily="34" charset="0"/>
                <a:cs typeface="Arial" panose="020B0604020202020204" pitchFamily="34" charset="0"/>
              </a:rPr>
              <a:t>has</a:t>
            </a:r>
            <a:r>
              <a:rPr lang="it-IT" sz="2000" dirty="0">
                <a:solidFill>
                  <a:srgbClr val="000000"/>
                </a:solidFill>
                <a:latin typeface="Arial" panose="020B0604020202020204" pitchFamily="34" charset="0"/>
                <a:cs typeface="Arial" panose="020B0604020202020204" pitchFamily="34" charset="0"/>
              </a:rPr>
              <a:t> a </a:t>
            </a:r>
            <a:r>
              <a:rPr lang="it-IT" sz="2000" i="1" u="sng" dirty="0" err="1">
                <a:solidFill>
                  <a:srgbClr val="000000"/>
                </a:solidFill>
                <a:latin typeface="Arial" panose="020B0604020202020204" pitchFamily="34" charset="0"/>
                <a:cs typeface="Arial" panose="020B0604020202020204" pitchFamily="34" charset="0"/>
              </a:rPr>
              <a:t>graduated</a:t>
            </a:r>
            <a:r>
              <a:rPr lang="it-IT" sz="2000" i="1" u="sng" dirty="0">
                <a:solidFill>
                  <a:srgbClr val="000000"/>
                </a:solidFill>
                <a:latin typeface="Arial" panose="020B0604020202020204" pitchFamily="34" charset="0"/>
                <a:cs typeface="Arial" panose="020B0604020202020204" pitchFamily="34" charset="0"/>
              </a:rPr>
              <a:t> ring</a:t>
            </a:r>
            <a:r>
              <a:rPr lang="it-IT" sz="2000" dirty="0">
                <a:solidFill>
                  <a:srgbClr val="000000"/>
                </a:solidFill>
                <a:latin typeface="Arial" panose="020B0604020202020204" pitchFamily="34" charset="0"/>
                <a:cs typeface="Arial" panose="020B0604020202020204" pitchFamily="34" charset="0"/>
              </a:rPr>
              <a:t> to </a:t>
            </a:r>
            <a:r>
              <a:rPr lang="it-IT" sz="2000" dirty="0" err="1">
                <a:solidFill>
                  <a:srgbClr val="000000"/>
                </a:solidFill>
                <a:latin typeface="Arial" panose="020B0604020202020204" pitchFamily="34" charset="0"/>
                <a:cs typeface="Arial" panose="020B0604020202020204" pitchFamily="34" charset="0"/>
              </a:rPr>
              <a:t>adjust</a:t>
            </a:r>
            <a:r>
              <a:rPr lang="it-IT" sz="2000" dirty="0">
                <a:solidFill>
                  <a:srgbClr val="000000"/>
                </a:solidFill>
                <a:latin typeface="Arial" panose="020B0604020202020204" pitchFamily="34" charset="0"/>
                <a:cs typeface="Arial" panose="020B0604020202020204" pitchFamily="34" charset="0"/>
              </a:rPr>
              <a:t> the </a:t>
            </a:r>
            <a:r>
              <a:rPr lang="it-IT" sz="2000" dirty="0" err="1">
                <a:solidFill>
                  <a:srgbClr val="000000"/>
                </a:solidFill>
                <a:latin typeface="Arial" panose="020B0604020202020204" pitchFamily="34" charset="0"/>
                <a:cs typeface="Arial" panose="020B0604020202020204" pitchFamily="34" charset="0"/>
              </a:rPr>
              <a:t>thicknes</a:t>
            </a:r>
            <a:r>
              <a:rPr lang="it-IT" sz="2000" dirty="0">
                <a:solidFill>
                  <a:srgbClr val="000000"/>
                </a:solidFill>
                <a:latin typeface="Arial" panose="020B0604020202020204" pitchFamily="34" charset="0"/>
                <a:cs typeface="Arial" panose="020B0604020202020204" pitchFamily="34" charset="0"/>
              </a:rPr>
              <a:t> of the </a:t>
            </a:r>
            <a:r>
              <a:rPr lang="it-IT" sz="2000" dirty="0" err="1">
                <a:solidFill>
                  <a:srgbClr val="000000"/>
                </a:solidFill>
                <a:latin typeface="Arial" panose="020B0604020202020204" pitchFamily="34" charset="0"/>
                <a:cs typeface="Arial" panose="020B0604020202020204" pitchFamily="34" charset="0"/>
              </a:rPr>
              <a:t>coverslip</a:t>
            </a:r>
            <a:r>
              <a:rPr lang="it-IT" sz="2000" dirty="0">
                <a:solidFill>
                  <a:srgbClr val="000000"/>
                </a:solidFill>
                <a:latin typeface="Arial" panose="020B0604020202020204" pitchFamily="34" charset="0"/>
                <a:cs typeface="Arial" panose="020B0604020202020204" pitchFamily="34" charset="0"/>
              </a:rPr>
              <a:t> </a:t>
            </a:r>
            <a:r>
              <a:rPr lang="it-IT" sz="2000" dirty="0" err="1">
                <a:solidFill>
                  <a:srgbClr val="000000"/>
                </a:solidFill>
                <a:latin typeface="Arial" panose="020B0604020202020204" pitchFamily="34" charset="0"/>
                <a:cs typeface="Arial" panose="020B0604020202020204" pitchFamily="34" charset="0"/>
              </a:rPr>
              <a:t>employed</a:t>
            </a:r>
            <a:endParaRPr lang="it-IT" sz="20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2000" dirty="0" smtClean="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sz="2000" b="1" dirty="0" smtClean="0">
                <a:solidFill>
                  <a:srgbClr val="FF0000"/>
                </a:solidFill>
                <a:latin typeface="Arial" panose="020B0604020202020204" pitchFamily="34" charset="0"/>
                <a:cs typeface="Arial" panose="020B0604020202020204" pitchFamily="34" charset="0"/>
              </a:rPr>
              <a:t>USE </a:t>
            </a:r>
            <a:r>
              <a:rPr lang="en-US" sz="2000" b="1" dirty="0">
                <a:solidFill>
                  <a:srgbClr val="FF0000"/>
                </a:solidFill>
                <a:latin typeface="Arial" panose="020B0604020202020204" pitchFamily="34" charset="0"/>
                <a:cs typeface="Arial" panose="020B0604020202020204" pitchFamily="34" charset="0"/>
              </a:rPr>
              <a:t>Coverslip n°1.5 (Thickness (0.17 mm</a:t>
            </a:r>
            <a:r>
              <a:rPr lang="en-US" sz="2000" b="1" dirty="0" smtClean="0">
                <a:solidFill>
                  <a:srgbClr val="FF0000"/>
                </a:solidFill>
                <a:latin typeface="Arial" panose="020B0604020202020204" pitchFamily="34" charset="0"/>
                <a:cs typeface="Arial" panose="020B0604020202020204" pitchFamily="34" charset="0"/>
              </a:rPr>
              <a:t>), especially </a:t>
            </a:r>
            <a:r>
              <a:rPr lang="en-US" sz="2000" b="1" dirty="0">
                <a:solidFill>
                  <a:srgbClr val="FF0000"/>
                </a:solidFill>
                <a:latin typeface="Arial" panose="020B0604020202020204" pitchFamily="34" charset="0"/>
                <a:cs typeface="Arial" panose="020B0604020202020204" pitchFamily="34" charset="0"/>
              </a:rPr>
              <a:t>with 63x Oil and 100x Oil obj.</a:t>
            </a:r>
          </a:p>
          <a:p>
            <a:pPr eaLnBrk="0" fontAlgn="base" hangingPunct="0">
              <a:spcBef>
                <a:spcPct val="0"/>
              </a:spcBef>
              <a:spcAft>
                <a:spcPct val="0"/>
              </a:spcAft>
            </a:pPr>
            <a:endParaRPr lang="en-US" sz="2000" dirty="0">
              <a:solidFill>
                <a:srgbClr val="FF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sz="2000" dirty="0">
                <a:solidFill>
                  <a:srgbClr val="FF0000"/>
                </a:solidFill>
                <a:latin typeface="Arial" panose="020B0604020202020204" pitchFamily="34" charset="0"/>
                <a:cs typeface="Arial" panose="020B0604020202020204" pitchFamily="34" charset="0"/>
              </a:rPr>
              <a:t>If not you can have difficulties to focus the specimen !!</a:t>
            </a:r>
          </a:p>
          <a:p>
            <a:pPr eaLnBrk="0" fontAlgn="base" hangingPunct="0">
              <a:spcBef>
                <a:spcPct val="0"/>
              </a:spcBef>
              <a:spcAft>
                <a:spcPct val="0"/>
              </a:spcAft>
            </a:pPr>
            <a:endParaRPr lang="it-IT" sz="2000" dirty="0">
              <a:solidFill>
                <a:srgbClr val="000000"/>
              </a:solidFill>
              <a:latin typeface="Arial" panose="020B0604020202020204" pitchFamily="34" charset="0"/>
              <a:cs typeface="Arial" panose="020B0604020202020204" pitchFamily="34" charset="0"/>
            </a:endParaRPr>
          </a:p>
        </p:txBody>
      </p:sp>
      <p:sp>
        <p:nvSpPr>
          <p:cNvPr id="5" name="Freccia a destra 4"/>
          <p:cNvSpPr/>
          <p:nvPr/>
        </p:nvSpPr>
        <p:spPr>
          <a:xfrm>
            <a:off x="5436096" y="2120483"/>
            <a:ext cx="1016659" cy="1759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spTree>
    <p:extLst>
      <p:ext uri="{BB962C8B-B14F-4D97-AF65-F5344CB8AC3E}">
        <p14:creationId xmlns:p14="http://schemas.microsoft.com/office/powerpoint/2010/main" val="73424488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4"/>
          <p:cNvSpPr txBox="1">
            <a:spLocks noChangeArrowheads="1"/>
          </p:cNvSpPr>
          <p:nvPr/>
        </p:nvSpPr>
        <p:spPr bwMode="auto">
          <a:xfrm>
            <a:off x="1547664" y="1196752"/>
            <a:ext cx="6336754"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FontTx/>
              <a:buNone/>
            </a:pPr>
            <a:r>
              <a:rPr lang="it-IT" altLang="it-IT" sz="6600" dirty="0" smtClean="0">
                <a:solidFill>
                  <a:srgbClr val="000000"/>
                </a:solidFill>
                <a:latin typeface="Arial" panose="020B0604020202020204" pitchFamily="34" charset="0"/>
                <a:cs typeface="Arial" panose="020B0604020202020204" pitchFamily="34" charset="0"/>
              </a:rPr>
              <a:t>ILLUMINATION</a:t>
            </a:r>
          </a:p>
          <a:p>
            <a:pPr algn="ctr" fontAlgn="base">
              <a:spcBef>
                <a:spcPct val="50000"/>
              </a:spcBef>
              <a:spcAft>
                <a:spcPct val="0"/>
              </a:spcAft>
              <a:buFontTx/>
              <a:buNone/>
            </a:pPr>
            <a:r>
              <a:rPr lang="it-IT" altLang="it-IT" sz="6600" dirty="0">
                <a:solidFill>
                  <a:srgbClr val="000000"/>
                </a:solidFill>
                <a:latin typeface="Arial" panose="020B0604020202020204" pitchFamily="34" charset="0"/>
                <a:cs typeface="Arial" panose="020B0604020202020204" pitchFamily="34" charset="0"/>
              </a:rPr>
              <a:t>o</a:t>
            </a:r>
            <a:r>
              <a:rPr lang="it-IT" altLang="it-IT" sz="6600" dirty="0" smtClean="0">
                <a:solidFill>
                  <a:srgbClr val="000000"/>
                </a:solidFill>
                <a:latin typeface="Arial" panose="020B0604020202020204" pitchFamily="34" charset="0"/>
                <a:cs typeface="Arial" panose="020B0604020202020204" pitchFamily="34" charset="0"/>
              </a:rPr>
              <a:t>f specimen</a:t>
            </a:r>
            <a:endParaRPr lang="it-IT" altLang="it-IT" sz="6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16577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83894" y="311727"/>
            <a:ext cx="7957433" cy="646331"/>
          </a:xfrm>
          <a:prstGeom prst="rect">
            <a:avLst/>
          </a:prstGeom>
          <a:noFill/>
        </p:spPr>
        <p:txBody>
          <a:bodyPr wrap="square" rtlCol="0">
            <a:spAutoFit/>
          </a:bodyPr>
          <a:lstStyle/>
          <a:p>
            <a:pPr algn="ctr"/>
            <a:r>
              <a:rPr lang="it-IT" sz="3600" dirty="0" smtClean="0">
                <a:latin typeface="Arial" panose="020B0604020202020204" pitchFamily="34" charset="0"/>
                <a:cs typeface="Arial" panose="020B0604020202020204" pitchFamily="34" charset="0"/>
              </a:rPr>
              <a:t>August Köhler </a:t>
            </a:r>
            <a:r>
              <a:rPr lang="it-IT" dirty="0" smtClean="0">
                <a:latin typeface="Arial" panose="020B0604020202020204" pitchFamily="34" charset="0"/>
                <a:cs typeface="Arial" panose="020B0604020202020204" pitchFamily="34" charset="0"/>
              </a:rPr>
              <a:t>(1866-1948)</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5103" y="2005380"/>
            <a:ext cx="2864640" cy="3595255"/>
          </a:xfrm>
          <a:prstGeom prst="rect">
            <a:avLst/>
          </a:prstGeom>
        </p:spPr>
      </p:pic>
      <p:sp>
        <p:nvSpPr>
          <p:cNvPr id="5" name="Rettangolo 4"/>
          <p:cNvSpPr/>
          <p:nvPr/>
        </p:nvSpPr>
        <p:spPr>
          <a:xfrm>
            <a:off x="449421" y="1852090"/>
            <a:ext cx="4572000" cy="3901837"/>
          </a:xfrm>
          <a:prstGeom prst="rect">
            <a:avLst/>
          </a:prstGeom>
        </p:spPr>
        <p:txBody>
          <a:bodyPr>
            <a:spAutoFit/>
          </a:bodyPr>
          <a:lstStyle/>
          <a:p>
            <a:pPr>
              <a:lnSpc>
                <a:spcPct val="150000"/>
              </a:lnSpc>
            </a:pPr>
            <a:r>
              <a:rPr lang="it-IT" sz="2400" dirty="0">
                <a:latin typeface="Arial" panose="020B0604020202020204" pitchFamily="34" charset="0"/>
                <a:cs typeface="Arial" panose="020B0604020202020204" pitchFamily="34" charset="0"/>
              </a:rPr>
              <a:t>In 1893 he </a:t>
            </a:r>
            <a:r>
              <a:rPr lang="it-IT" sz="2400" dirty="0" err="1">
                <a:latin typeface="Arial" panose="020B0604020202020204" pitchFamily="34" charset="0"/>
                <a:cs typeface="Arial" panose="020B0604020202020204" pitchFamily="34" charset="0"/>
              </a:rPr>
              <a:t>invented</a:t>
            </a:r>
            <a:r>
              <a:rPr lang="it-IT" sz="2400" dirty="0">
                <a:latin typeface="Arial" panose="020B0604020202020204" pitchFamily="34" charset="0"/>
                <a:cs typeface="Arial" panose="020B0604020202020204" pitchFamily="34" charset="0"/>
              </a:rPr>
              <a:t> a </a:t>
            </a:r>
            <a:r>
              <a:rPr lang="it-IT" sz="2400" dirty="0" err="1">
                <a:latin typeface="Arial" panose="020B0604020202020204" pitchFamily="34" charset="0"/>
                <a:cs typeface="Arial" panose="020B0604020202020204" pitchFamily="34" charset="0"/>
              </a:rPr>
              <a:t>method</a:t>
            </a:r>
            <a:r>
              <a:rPr lang="it-IT" sz="2400" dirty="0">
                <a:latin typeface="Arial" panose="020B0604020202020204" pitchFamily="34" charset="0"/>
                <a:cs typeface="Arial" panose="020B0604020202020204" pitchFamily="34" charset="0"/>
              </a:rPr>
              <a:t> of </a:t>
            </a:r>
            <a:r>
              <a:rPr lang="it-IT" sz="2400" dirty="0" err="1">
                <a:latin typeface="Arial" panose="020B0604020202020204" pitchFamily="34" charset="0"/>
                <a:cs typeface="Arial" panose="020B0604020202020204" pitchFamily="34" charset="0"/>
              </a:rPr>
              <a:t>providing</a:t>
            </a:r>
            <a:r>
              <a:rPr lang="it-IT" sz="2400" dirty="0">
                <a:latin typeface="Arial" panose="020B0604020202020204" pitchFamily="34" charset="0"/>
                <a:cs typeface="Arial" panose="020B0604020202020204" pitchFamily="34" charset="0"/>
              </a:rPr>
              <a:t> optimum </a:t>
            </a:r>
            <a:r>
              <a:rPr lang="it-IT" sz="2400" dirty="0" err="1">
                <a:latin typeface="Arial" panose="020B0604020202020204" pitchFamily="34" charset="0"/>
                <a:cs typeface="Arial" panose="020B0604020202020204" pitchFamily="34" charset="0"/>
              </a:rPr>
              <a:t>illumination</a:t>
            </a:r>
            <a:r>
              <a:rPr lang="it-IT" sz="2400" dirty="0">
                <a:latin typeface="Arial" panose="020B0604020202020204" pitchFamily="34" charset="0"/>
                <a:cs typeface="Arial" panose="020B0604020202020204" pitchFamily="34" charset="0"/>
              </a:rPr>
              <a:t> of specimen </a:t>
            </a:r>
            <a:r>
              <a:rPr lang="it-IT" sz="2400" dirty="0" err="1">
                <a:latin typeface="Arial" panose="020B0604020202020204" pitchFamily="34" charset="0"/>
                <a:cs typeface="Arial" panose="020B0604020202020204" pitchFamily="34" charset="0"/>
              </a:rPr>
              <a:t>while</a:t>
            </a:r>
            <a:r>
              <a:rPr lang="it-IT" sz="2400" dirty="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working</a:t>
            </a:r>
            <a:r>
              <a:rPr lang="it-IT" sz="2400" dirty="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at</a:t>
            </a:r>
            <a:r>
              <a:rPr lang="it-IT" sz="2400" dirty="0">
                <a:latin typeface="Arial" panose="020B0604020202020204" pitchFamily="34" charset="0"/>
                <a:cs typeface="Arial" panose="020B0604020202020204" pitchFamily="34" charset="0"/>
              </a:rPr>
              <a:t> Zeiss Corporation. </a:t>
            </a:r>
            <a:endParaRPr lang="it-IT" sz="2400" dirty="0" smtClean="0">
              <a:latin typeface="Arial" panose="020B0604020202020204" pitchFamily="34" charset="0"/>
              <a:cs typeface="Arial" panose="020B0604020202020204" pitchFamily="34" charset="0"/>
            </a:endParaRPr>
          </a:p>
          <a:p>
            <a:pPr>
              <a:lnSpc>
                <a:spcPct val="150000"/>
              </a:lnSpc>
            </a:pPr>
            <a:endParaRPr lang="it-IT" sz="2400" dirty="0">
              <a:latin typeface="Arial" panose="020B0604020202020204" pitchFamily="34" charset="0"/>
              <a:cs typeface="Arial" panose="020B0604020202020204" pitchFamily="34" charset="0"/>
            </a:endParaRPr>
          </a:p>
          <a:p>
            <a:pPr>
              <a:lnSpc>
                <a:spcPct val="150000"/>
              </a:lnSpc>
            </a:pPr>
            <a:r>
              <a:rPr lang="it-IT" sz="2400" dirty="0" err="1" smtClean="0">
                <a:latin typeface="Arial" panose="020B0604020202020204" pitchFamily="34" charset="0"/>
                <a:cs typeface="Arial" panose="020B0604020202020204" pitchFamily="34" charset="0"/>
              </a:rPr>
              <a:t>This</a:t>
            </a:r>
            <a:r>
              <a:rPr lang="it-IT" sz="2400" dirty="0" smtClean="0">
                <a:latin typeface="Arial" panose="020B0604020202020204" pitchFamily="34" charset="0"/>
                <a:cs typeface="Arial" panose="020B0604020202020204" pitchFamily="34" charset="0"/>
              </a:rPr>
              <a:t> </a:t>
            </a:r>
            <a:r>
              <a:rPr lang="it-IT" sz="2400" dirty="0">
                <a:latin typeface="Arial" panose="020B0604020202020204" pitchFamily="34" charset="0"/>
                <a:cs typeface="Arial" panose="020B0604020202020204" pitchFamily="34" charset="0"/>
              </a:rPr>
              <a:t>made </a:t>
            </a:r>
            <a:r>
              <a:rPr lang="it-IT" sz="2400" dirty="0" err="1">
                <a:latin typeface="Arial" panose="020B0604020202020204" pitchFamily="34" charset="0"/>
                <a:cs typeface="Arial" panose="020B0604020202020204" pitchFamily="34" charset="0"/>
              </a:rPr>
              <a:t>photomicrograpy</a:t>
            </a:r>
            <a:r>
              <a:rPr lang="it-IT" sz="2400" dirty="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possible</a:t>
            </a:r>
            <a:r>
              <a:rPr lang="it-IT"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196150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360px-Leeuwenhoek_Micro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08963"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5"/>
          <p:cNvSpPr txBox="1">
            <a:spLocks noChangeArrowheads="1"/>
          </p:cNvSpPr>
          <p:nvPr/>
        </p:nvSpPr>
        <p:spPr bwMode="auto">
          <a:xfrm>
            <a:off x="395288" y="5084763"/>
            <a:ext cx="5905500" cy="155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FontTx/>
              <a:buNone/>
            </a:pPr>
            <a:r>
              <a:rPr lang="it-IT" altLang="it-IT" sz="2000" dirty="0" err="1">
                <a:solidFill>
                  <a:srgbClr val="000000"/>
                </a:solidFill>
                <a:latin typeface="Arial" panose="020B0604020202020204" pitchFamily="34" charset="0"/>
                <a:cs typeface="Arial" panose="020B0604020202020204" pitchFamily="34" charset="0"/>
              </a:rPr>
              <a:t>Microscope</a:t>
            </a:r>
            <a:r>
              <a:rPr lang="it-IT" altLang="it-IT" sz="2000" dirty="0">
                <a:solidFill>
                  <a:srgbClr val="000000"/>
                </a:solidFill>
                <a:latin typeface="Arial" panose="020B0604020202020204" pitchFamily="34" charset="0"/>
                <a:cs typeface="Arial" panose="020B0604020202020204" pitchFamily="34" charset="0"/>
              </a:rPr>
              <a:t> of </a:t>
            </a:r>
            <a:r>
              <a:rPr lang="it-IT" altLang="it-IT" sz="2000" dirty="0" smtClean="0">
                <a:solidFill>
                  <a:srgbClr val="000000"/>
                </a:solidFill>
                <a:latin typeface="Arial" panose="020B0604020202020204" pitchFamily="34" charset="0"/>
                <a:cs typeface="Arial" panose="020B0604020202020204" pitchFamily="34" charset="0"/>
              </a:rPr>
              <a:t> Anton </a:t>
            </a:r>
            <a:r>
              <a:rPr lang="it-IT" altLang="it-IT" sz="2000" dirty="0">
                <a:solidFill>
                  <a:srgbClr val="000000"/>
                </a:solidFill>
                <a:latin typeface="Arial" panose="020B0604020202020204" pitchFamily="34" charset="0"/>
                <a:cs typeface="Arial" panose="020B0604020202020204" pitchFamily="34" charset="0"/>
              </a:rPr>
              <a:t>van </a:t>
            </a:r>
            <a:r>
              <a:rPr lang="it-IT" altLang="it-IT" sz="2000" dirty="0" err="1">
                <a:solidFill>
                  <a:srgbClr val="000000"/>
                </a:solidFill>
                <a:latin typeface="Arial" panose="020B0604020202020204" pitchFamily="34" charset="0"/>
                <a:cs typeface="Arial" panose="020B0604020202020204" pitchFamily="34" charset="0"/>
              </a:rPr>
              <a:t>Leeuwenhoek</a:t>
            </a:r>
            <a:endParaRPr lang="it-IT" altLang="it-IT" sz="2000" dirty="0">
              <a:solidFill>
                <a:srgbClr val="000000"/>
              </a:solidFill>
              <a:latin typeface="Arial" panose="020B0604020202020204" pitchFamily="34" charset="0"/>
              <a:cs typeface="Arial" panose="020B0604020202020204" pitchFamily="34" charset="0"/>
            </a:endParaRPr>
          </a:p>
          <a:p>
            <a:pPr fontAlgn="base">
              <a:spcBef>
                <a:spcPct val="50000"/>
              </a:spcBef>
              <a:spcAft>
                <a:spcPct val="0"/>
              </a:spcAft>
              <a:buFontTx/>
              <a:buNone/>
            </a:pPr>
            <a:r>
              <a:rPr lang="it-IT" altLang="it-IT" sz="1600" dirty="0">
                <a:solidFill>
                  <a:srgbClr val="000000"/>
                </a:solidFill>
                <a:latin typeface="Arial" panose="020B0604020202020204" pitchFamily="34" charset="0"/>
                <a:cs typeface="Arial" panose="020B0604020202020204" pitchFamily="34" charset="0"/>
              </a:rPr>
              <a:t>(Delft, 24 </a:t>
            </a:r>
            <a:r>
              <a:rPr lang="it-IT" altLang="it-IT" sz="1600" dirty="0" err="1">
                <a:solidFill>
                  <a:srgbClr val="000000"/>
                </a:solidFill>
                <a:latin typeface="Arial" panose="020B0604020202020204" pitchFamily="34" charset="0"/>
                <a:cs typeface="Arial" panose="020B0604020202020204" pitchFamily="34" charset="0"/>
              </a:rPr>
              <a:t>october</a:t>
            </a:r>
            <a:r>
              <a:rPr lang="it-IT" altLang="it-IT" sz="1600" dirty="0">
                <a:solidFill>
                  <a:srgbClr val="000000"/>
                </a:solidFill>
                <a:latin typeface="Arial" panose="020B0604020202020204" pitchFamily="34" charset="0"/>
                <a:cs typeface="Arial" panose="020B0604020202020204" pitchFamily="34" charset="0"/>
              </a:rPr>
              <a:t> 1632 – Delft, 27 </a:t>
            </a:r>
            <a:r>
              <a:rPr lang="it-IT" altLang="it-IT" sz="1600" dirty="0" err="1">
                <a:solidFill>
                  <a:srgbClr val="000000"/>
                </a:solidFill>
                <a:latin typeface="Arial" panose="020B0604020202020204" pitchFamily="34" charset="0"/>
                <a:cs typeface="Arial" panose="020B0604020202020204" pitchFamily="34" charset="0"/>
              </a:rPr>
              <a:t>august</a:t>
            </a:r>
            <a:r>
              <a:rPr lang="it-IT" altLang="it-IT" sz="1600" dirty="0">
                <a:solidFill>
                  <a:srgbClr val="000000"/>
                </a:solidFill>
                <a:latin typeface="Arial" panose="020B0604020202020204" pitchFamily="34" charset="0"/>
                <a:cs typeface="Arial" panose="020B0604020202020204" pitchFamily="34" charset="0"/>
              </a:rPr>
              <a:t> 1723), </a:t>
            </a:r>
            <a:r>
              <a:rPr lang="it-IT" altLang="it-IT" sz="1600" dirty="0" err="1">
                <a:solidFill>
                  <a:srgbClr val="000000"/>
                </a:solidFill>
                <a:latin typeface="Arial" panose="020B0604020202020204" pitchFamily="34" charset="0"/>
                <a:cs typeface="Arial" panose="020B0604020202020204" pitchFamily="34" charset="0"/>
              </a:rPr>
              <a:t>was</a:t>
            </a:r>
            <a:r>
              <a:rPr lang="it-IT" altLang="it-IT" sz="1600" dirty="0">
                <a:solidFill>
                  <a:srgbClr val="000000"/>
                </a:solidFill>
                <a:latin typeface="Arial" panose="020B0604020202020204" pitchFamily="34" charset="0"/>
                <a:cs typeface="Arial" panose="020B0604020202020204" pitchFamily="34" charset="0"/>
              </a:rPr>
              <a:t> a </a:t>
            </a:r>
            <a:r>
              <a:rPr lang="it-IT" altLang="it-IT" sz="1600" dirty="0" err="1">
                <a:solidFill>
                  <a:srgbClr val="000000"/>
                </a:solidFill>
                <a:latin typeface="Arial" panose="020B0604020202020204" pitchFamily="34" charset="0"/>
                <a:cs typeface="Arial" panose="020B0604020202020204" pitchFamily="34" charset="0"/>
              </a:rPr>
              <a:t>dutch</a:t>
            </a:r>
            <a:r>
              <a:rPr lang="it-IT" altLang="it-IT" sz="1600" dirty="0">
                <a:solidFill>
                  <a:srgbClr val="000000"/>
                </a:solidFill>
                <a:latin typeface="Arial" panose="020B0604020202020204" pitchFamily="34" charset="0"/>
                <a:cs typeface="Arial" panose="020B0604020202020204" pitchFamily="34" charset="0"/>
              </a:rPr>
              <a:t> </a:t>
            </a:r>
            <a:r>
              <a:rPr lang="it-IT" altLang="it-IT" sz="1600" dirty="0" err="1">
                <a:solidFill>
                  <a:srgbClr val="000000"/>
                </a:solidFill>
                <a:latin typeface="Arial" panose="020B0604020202020204" pitchFamily="34" charset="0"/>
                <a:cs typeface="Arial" panose="020B0604020202020204" pitchFamily="34" charset="0"/>
              </a:rPr>
              <a:t>optician</a:t>
            </a:r>
            <a:r>
              <a:rPr lang="it-IT" altLang="it-IT" sz="1600" dirty="0">
                <a:solidFill>
                  <a:srgbClr val="000000"/>
                </a:solidFill>
                <a:latin typeface="Arial" panose="020B0604020202020204" pitchFamily="34" charset="0"/>
                <a:cs typeface="Arial" panose="020B0604020202020204" pitchFamily="34" charset="0"/>
              </a:rPr>
              <a:t> and </a:t>
            </a:r>
            <a:r>
              <a:rPr lang="it-IT" altLang="it-IT" sz="1600" dirty="0" err="1">
                <a:solidFill>
                  <a:srgbClr val="000000"/>
                </a:solidFill>
                <a:latin typeface="Arial" panose="020B0604020202020204" pitchFamily="34" charset="0"/>
                <a:cs typeface="Arial" panose="020B0604020202020204" pitchFamily="34" charset="0"/>
              </a:rPr>
              <a:t>naturalist</a:t>
            </a:r>
            <a:r>
              <a:rPr lang="it-IT" altLang="it-IT" sz="1600" dirty="0">
                <a:solidFill>
                  <a:srgbClr val="000000"/>
                </a:solidFill>
                <a:latin typeface="Arial" panose="020B0604020202020204" pitchFamily="34" charset="0"/>
                <a:cs typeface="Arial" panose="020B0604020202020204" pitchFamily="34" charset="0"/>
              </a:rPr>
              <a:t>. </a:t>
            </a:r>
          </a:p>
          <a:p>
            <a:pPr fontAlgn="base">
              <a:spcBef>
                <a:spcPct val="50000"/>
              </a:spcBef>
              <a:spcAft>
                <a:spcPct val="0"/>
              </a:spcAft>
              <a:buFontTx/>
              <a:buNone/>
            </a:pPr>
            <a:r>
              <a:rPr lang="it-IT" altLang="it-IT" sz="1200" dirty="0">
                <a:solidFill>
                  <a:srgbClr val="000000"/>
                </a:solidFill>
              </a:rPr>
              <a:t>Pronuncia: http://it.forvo.com/word/anton_van_leeuwenhoek/</a:t>
            </a:r>
          </a:p>
          <a:p>
            <a:pPr fontAlgn="base">
              <a:spcBef>
                <a:spcPct val="50000"/>
              </a:spcBef>
              <a:spcAft>
                <a:spcPct val="0"/>
              </a:spcAft>
              <a:buFontTx/>
              <a:buNone/>
            </a:pPr>
            <a:r>
              <a:rPr lang="it-IT" altLang="it-IT" sz="1200" dirty="0">
                <a:solidFill>
                  <a:srgbClr val="000000"/>
                </a:solidFill>
              </a:rPr>
              <a:t>http://translate.google.it/?hl=en&amp;tab=wT#auto/en/anton%20van%20leeuwenhoek</a:t>
            </a:r>
          </a:p>
        </p:txBody>
      </p:sp>
      <p:pic>
        <p:nvPicPr>
          <p:cNvPr id="32772" name="Picture 7" descr="220px-Jan_Verkolje_-_Antonie_van_Leeuwenho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5400" y="3573463"/>
            <a:ext cx="2768600"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2 2"/>
          <p:cNvCxnSpPr>
            <a:stCxn id="4" idx="0"/>
          </p:cNvCxnSpPr>
          <p:nvPr/>
        </p:nvCxnSpPr>
        <p:spPr>
          <a:xfrm flipV="1">
            <a:off x="1547664" y="2681776"/>
            <a:ext cx="504056" cy="123529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1223628" y="3917069"/>
            <a:ext cx="648072" cy="523220"/>
          </a:xfrm>
          <a:prstGeom prst="rect">
            <a:avLst/>
          </a:prstGeom>
          <a:noFill/>
        </p:spPr>
        <p:txBody>
          <a:bodyPr wrap="square" rtlCol="0">
            <a:spAutoFit/>
          </a:bodyPr>
          <a:lstStyle/>
          <a:p>
            <a:pPr eaLnBrk="0" fontAlgn="base" hangingPunct="0">
              <a:spcBef>
                <a:spcPct val="0"/>
              </a:spcBef>
              <a:spcAft>
                <a:spcPct val="0"/>
              </a:spcAft>
            </a:pPr>
            <a:r>
              <a:rPr lang="it-IT" sz="1400" dirty="0" smtClean="0">
                <a:solidFill>
                  <a:srgbClr val="000000"/>
                </a:solidFill>
              </a:rPr>
              <a:t>Single </a:t>
            </a:r>
            <a:r>
              <a:rPr lang="it-IT" sz="1400" dirty="0" err="1" smtClean="0">
                <a:solidFill>
                  <a:srgbClr val="000000"/>
                </a:solidFill>
              </a:rPr>
              <a:t>lens</a:t>
            </a:r>
            <a:endParaRPr lang="it-IT" sz="1400" dirty="0">
              <a:solidFill>
                <a:srgbClr val="000000"/>
              </a:solidFill>
            </a:endParaRPr>
          </a:p>
        </p:txBody>
      </p:sp>
      <p:cxnSp>
        <p:nvCxnSpPr>
          <p:cNvPr id="9" name="Connettore 2 8"/>
          <p:cNvCxnSpPr/>
          <p:nvPr/>
        </p:nvCxnSpPr>
        <p:spPr>
          <a:xfrm>
            <a:off x="2083603" y="1495942"/>
            <a:ext cx="328157" cy="104658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1569515" y="931261"/>
            <a:ext cx="1028175" cy="523220"/>
          </a:xfrm>
          <a:prstGeom prst="rect">
            <a:avLst/>
          </a:prstGeom>
          <a:noFill/>
        </p:spPr>
        <p:txBody>
          <a:bodyPr wrap="square" rtlCol="0">
            <a:spAutoFit/>
          </a:bodyPr>
          <a:lstStyle/>
          <a:p>
            <a:pPr eaLnBrk="0" fontAlgn="base" hangingPunct="0">
              <a:spcBef>
                <a:spcPct val="0"/>
              </a:spcBef>
              <a:spcAft>
                <a:spcPct val="0"/>
              </a:spcAft>
            </a:pPr>
            <a:r>
              <a:rPr lang="it-IT" sz="1400" dirty="0" err="1" smtClean="0">
                <a:solidFill>
                  <a:srgbClr val="000000"/>
                </a:solidFill>
              </a:rPr>
              <a:t>Needle</a:t>
            </a:r>
            <a:r>
              <a:rPr lang="it-IT" sz="1400" dirty="0" smtClean="0">
                <a:solidFill>
                  <a:srgbClr val="000000"/>
                </a:solidFill>
              </a:rPr>
              <a:t> for specimen</a:t>
            </a:r>
            <a:endParaRPr lang="it-IT" sz="1400" dirty="0">
              <a:solidFill>
                <a:srgbClr val="000000"/>
              </a:solidFill>
            </a:endParaRPr>
          </a:p>
        </p:txBody>
      </p:sp>
      <p:sp>
        <p:nvSpPr>
          <p:cNvPr id="13" name="CasellaDiTesto 12"/>
          <p:cNvSpPr txBox="1"/>
          <p:nvPr/>
        </p:nvSpPr>
        <p:spPr>
          <a:xfrm>
            <a:off x="5148064" y="444329"/>
            <a:ext cx="1028175" cy="523220"/>
          </a:xfrm>
          <a:prstGeom prst="rect">
            <a:avLst/>
          </a:prstGeom>
          <a:noFill/>
        </p:spPr>
        <p:txBody>
          <a:bodyPr wrap="square" rtlCol="0">
            <a:spAutoFit/>
          </a:bodyPr>
          <a:lstStyle/>
          <a:p>
            <a:pPr eaLnBrk="0" fontAlgn="base" hangingPunct="0">
              <a:spcBef>
                <a:spcPct val="0"/>
              </a:spcBef>
              <a:spcAft>
                <a:spcPct val="0"/>
              </a:spcAft>
            </a:pPr>
            <a:r>
              <a:rPr lang="it-IT" sz="1400" dirty="0" err="1" smtClean="0">
                <a:solidFill>
                  <a:srgbClr val="000000"/>
                </a:solidFill>
              </a:rPr>
              <a:t>Focusing</a:t>
            </a:r>
            <a:r>
              <a:rPr lang="it-IT" sz="1400" dirty="0" smtClean="0">
                <a:solidFill>
                  <a:srgbClr val="000000"/>
                </a:solidFill>
              </a:rPr>
              <a:t> </a:t>
            </a:r>
            <a:r>
              <a:rPr lang="it-IT" sz="1400" dirty="0" err="1" smtClean="0">
                <a:solidFill>
                  <a:srgbClr val="000000"/>
                </a:solidFill>
              </a:rPr>
              <a:t>system</a:t>
            </a:r>
            <a:endParaRPr lang="it-IT" sz="1400" dirty="0">
              <a:solidFill>
                <a:srgbClr val="000000"/>
              </a:solidFill>
            </a:endParaRPr>
          </a:p>
        </p:txBody>
      </p:sp>
      <p:cxnSp>
        <p:nvCxnSpPr>
          <p:cNvPr id="14" name="Connettore 2 13"/>
          <p:cNvCxnSpPr/>
          <p:nvPr/>
        </p:nvCxnSpPr>
        <p:spPr>
          <a:xfrm flipH="1">
            <a:off x="4495363" y="731122"/>
            <a:ext cx="579806" cy="496777"/>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H="1">
            <a:off x="6723774" y="1052736"/>
            <a:ext cx="183349" cy="108012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6717579" y="469512"/>
            <a:ext cx="1028175" cy="523220"/>
          </a:xfrm>
          <a:prstGeom prst="rect">
            <a:avLst/>
          </a:prstGeom>
          <a:noFill/>
        </p:spPr>
        <p:txBody>
          <a:bodyPr wrap="square" rtlCol="0">
            <a:spAutoFit/>
          </a:bodyPr>
          <a:lstStyle/>
          <a:p>
            <a:pPr eaLnBrk="0" fontAlgn="base" hangingPunct="0">
              <a:spcBef>
                <a:spcPct val="0"/>
              </a:spcBef>
              <a:spcAft>
                <a:spcPct val="0"/>
              </a:spcAft>
            </a:pPr>
            <a:r>
              <a:rPr lang="it-IT" sz="1400" dirty="0" err="1" smtClean="0">
                <a:solidFill>
                  <a:srgbClr val="000000"/>
                </a:solidFill>
              </a:rPr>
              <a:t>Centering</a:t>
            </a:r>
            <a:r>
              <a:rPr lang="it-IT" sz="1400" dirty="0" smtClean="0">
                <a:solidFill>
                  <a:srgbClr val="000000"/>
                </a:solidFill>
              </a:rPr>
              <a:t> </a:t>
            </a:r>
            <a:r>
              <a:rPr lang="it-IT" sz="1400" dirty="0" err="1" smtClean="0">
                <a:solidFill>
                  <a:srgbClr val="000000"/>
                </a:solidFill>
              </a:rPr>
              <a:t>system</a:t>
            </a:r>
            <a:endParaRPr lang="it-IT" sz="1400" dirty="0">
              <a:solidFill>
                <a:srgbClr val="000000"/>
              </a:solidFill>
            </a:endParaRPr>
          </a:p>
        </p:txBody>
      </p:sp>
      <p:sp>
        <p:nvSpPr>
          <p:cNvPr id="18" name="CasellaDiTesto 17"/>
          <p:cNvSpPr txBox="1"/>
          <p:nvPr/>
        </p:nvSpPr>
        <p:spPr>
          <a:xfrm>
            <a:off x="200468" y="16256"/>
            <a:ext cx="4012559" cy="523220"/>
          </a:xfrm>
          <a:prstGeom prst="rect">
            <a:avLst/>
          </a:prstGeom>
          <a:noFill/>
        </p:spPr>
        <p:txBody>
          <a:bodyPr wrap="square" rtlCol="0">
            <a:spAutoFit/>
          </a:bodyPr>
          <a:lstStyle/>
          <a:p>
            <a:pPr eaLnBrk="0" fontAlgn="base" hangingPunct="0">
              <a:spcBef>
                <a:spcPct val="0"/>
              </a:spcBef>
              <a:spcAft>
                <a:spcPct val="0"/>
              </a:spcAft>
            </a:pPr>
            <a:r>
              <a:rPr lang="it-IT" sz="2800" dirty="0" smtClean="0">
                <a:solidFill>
                  <a:srgbClr val="FFFFFF"/>
                </a:solidFill>
                <a:latin typeface="Arial" panose="020B0604020202020204" pitchFamily="34" charset="0"/>
                <a:cs typeface="Arial" panose="020B0604020202020204" pitchFamily="34" charset="0"/>
              </a:rPr>
              <a:t>Single </a:t>
            </a:r>
            <a:r>
              <a:rPr lang="it-IT" sz="2800" dirty="0" err="1" smtClean="0">
                <a:solidFill>
                  <a:srgbClr val="FFFFFF"/>
                </a:solidFill>
                <a:latin typeface="Arial" panose="020B0604020202020204" pitchFamily="34" charset="0"/>
                <a:cs typeface="Arial" panose="020B0604020202020204" pitchFamily="34" charset="0"/>
              </a:rPr>
              <a:t>lens</a:t>
            </a:r>
            <a:r>
              <a:rPr lang="it-IT" sz="2800" dirty="0" smtClean="0">
                <a:solidFill>
                  <a:srgbClr val="FFFFFF"/>
                </a:solidFill>
                <a:latin typeface="Arial" panose="020B0604020202020204" pitchFamily="34" charset="0"/>
                <a:cs typeface="Arial" panose="020B0604020202020204" pitchFamily="34" charset="0"/>
              </a:rPr>
              <a:t> </a:t>
            </a:r>
            <a:r>
              <a:rPr lang="it-IT" sz="2800" dirty="0" err="1" smtClean="0">
                <a:solidFill>
                  <a:srgbClr val="FFFFFF"/>
                </a:solidFill>
                <a:latin typeface="Arial" panose="020B0604020202020204" pitchFamily="34" charset="0"/>
                <a:cs typeface="Arial" panose="020B0604020202020204" pitchFamily="34" charset="0"/>
              </a:rPr>
              <a:t>microscope</a:t>
            </a:r>
            <a:endParaRPr lang="it-IT" sz="28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8995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22288" y="509406"/>
            <a:ext cx="7072828" cy="5632311"/>
          </a:xfrm>
          <a:prstGeom prst="rect">
            <a:avLst/>
          </a:prstGeom>
          <a:noFill/>
        </p:spPr>
        <p:txBody>
          <a:bodyPr wrap="square" rtlCol="0">
            <a:spAutoFit/>
          </a:bodyPr>
          <a:lstStyle/>
          <a:p>
            <a:pPr algn="ctr"/>
            <a:r>
              <a:rPr lang="it-IT" sz="3600" dirty="0" err="1" smtClean="0">
                <a:latin typeface="Arial" panose="020B0604020202020204" pitchFamily="34" charset="0"/>
                <a:cs typeface="Arial" panose="020B0604020202020204" pitchFamily="34" charset="0"/>
              </a:rPr>
              <a:t>Before</a:t>
            </a:r>
            <a:r>
              <a:rPr lang="it-IT" sz="3600" dirty="0" smtClean="0">
                <a:latin typeface="Arial" panose="020B0604020202020204" pitchFamily="34" charset="0"/>
                <a:cs typeface="Arial" panose="020B0604020202020204" pitchFamily="34" charset="0"/>
              </a:rPr>
              <a:t> Köhler</a:t>
            </a:r>
          </a:p>
          <a:p>
            <a:pPr algn="ctr"/>
            <a:endParaRPr lang="it-IT" sz="3600" dirty="0">
              <a:latin typeface="Arial" panose="020B0604020202020204" pitchFamily="34" charset="0"/>
              <a:cs typeface="Arial" panose="020B0604020202020204" pitchFamily="34" charset="0"/>
            </a:endParaRPr>
          </a:p>
          <a:p>
            <a:pPr algn="ctr"/>
            <a:endParaRPr lang="it-IT" sz="3600" dirty="0" smtClean="0">
              <a:latin typeface="Arial" panose="020B0604020202020204" pitchFamily="34" charset="0"/>
              <a:cs typeface="Arial" panose="020B0604020202020204" pitchFamily="34" charset="0"/>
            </a:endParaRPr>
          </a:p>
          <a:p>
            <a:pPr algn="ctr"/>
            <a:r>
              <a:rPr lang="it-IT" sz="3600" dirty="0" smtClean="0">
                <a:latin typeface="Arial" panose="020B0604020202020204" pitchFamily="34" charset="0"/>
                <a:cs typeface="Arial" panose="020B0604020202020204" pitchFamily="34" charset="0"/>
              </a:rPr>
              <a:t>The image of </a:t>
            </a:r>
            <a:r>
              <a:rPr lang="it-IT" sz="3600" dirty="0" err="1" smtClean="0">
                <a:latin typeface="Arial" panose="020B0604020202020204" pitchFamily="34" charset="0"/>
                <a:cs typeface="Arial" panose="020B0604020202020204" pitchFamily="34" charset="0"/>
              </a:rPr>
              <a:t>tungsten</a:t>
            </a:r>
            <a:r>
              <a:rPr lang="it-IT" sz="3600" dirty="0" smtClean="0">
                <a:latin typeface="Arial" panose="020B0604020202020204" pitchFamily="34" charset="0"/>
                <a:cs typeface="Arial" panose="020B0604020202020204" pitchFamily="34" charset="0"/>
              </a:rPr>
              <a:t> </a:t>
            </a:r>
            <a:r>
              <a:rPr lang="it-IT" sz="3600" dirty="0" err="1" smtClean="0">
                <a:latin typeface="Arial" panose="020B0604020202020204" pitchFamily="34" charset="0"/>
                <a:cs typeface="Arial" panose="020B0604020202020204" pitchFamily="34" charset="0"/>
              </a:rPr>
              <a:t>lamp</a:t>
            </a:r>
            <a:r>
              <a:rPr lang="it-IT" sz="3600" dirty="0" smtClean="0">
                <a:latin typeface="Arial" panose="020B0604020202020204" pitchFamily="34" charset="0"/>
                <a:cs typeface="Arial" panose="020B0604020202020204" pitchFamily="34" charset="0"/>
              </a:rPr>
              <a:t> </a:t>
            </a:r>
            <a:r>
              <a:rPr lang="it-IT" sz="3600" dirty="0" err="1" smtClean="0">
                <a:latin typeface="Arial" panose="020B0604020202020204" pitchFamily="34" charset="0"/>
                <a:cs typeface="Arial" panose="020B0604020202020204" pitchFamily="34" charset="0"/>
              </a:rPr>
              <a:t>filament</a:t>
            </a:r>
            <a:r>
              <a:rPr lang="it-IT" sz="3600" dirty="0" smtClean="0">
                <a:latin typeface="Arial" panose="020B0604020202020204" pitchFamily="34" charset="0"/>
                <a:cs typeface="Arial" panose="020B0604020202020204" pitchFamily="34" charset="0"/>
              </a:rPr>
              <a:t> </a:t>
            </a:r>
            <a:r>
              <a:rPr lang="it-IT" sz="3600" dirty="0" err="1" smtClean="0">
                <a:latin typeface="Arial" panose="020B0604020202020204" pitchFamily="34" charset="0"/>
                <a:cs typeface="Arial" panose="020B0604020202020204" pitchFamily="34" charset="0"/>
              </a:rPr>
              <a:t>was</a:t>
            </a:r>
            <a:r>
              <a:rPr lang="it-IT" sz="3600" dirty="0" smtClean="0">
                <a:latin typeface="Arial" panose="020B0604020202020204" pitchFamily="34" charset="0"/>
                <a:cs typeface="Arial" panose="020B0604020202020204" pitchFamily="34" charset="0"/>
              </a:rPr>
              <a:t> in focus with the specimen</a:t>
            </a:r>
          </a:p>
          <a:p>
            <a:pPr algn="ctr"/>
            <a:endParaRPr lang="it-IT" sz="3600" dirty="0">
              <a:latin typeface="Arial" panose="020B0604020202020204" pitchFamily="34" charset="0"/>
              <a:cs typeface="Arial" panose="020B0604020202020204" pitchFamily="34" charset="0"/>
            </a:endParaRPr>
          </a:p>
          <a:p>
            <a:pPr algn="ctr"/>
            <a:r>
              <a:rPr lang="it-IT" sz="3600" dirty="0" smtClean="0">
                <a:latin typeface="Arial" panose="020B0604020202020204" pitchFamily="34" charset="0"/>
                <a:cs typeface="Arial" panose="020B0604020202020204" pitchFamily="34" charset="0"/>
              </a:rPr>
              <a:t>It </a:t>
            </a:r>
            <a:r>
              <a:rPr lang="it-IT" sz="3600" dirty="0" err="1" smtClean="0">
                <a:latin typeface="Arial" panose="020B0604020202020204" pitchFamily="34" charset="0"/>
                <a:cs typeface="Arial" panose="020B0604020202020204" pitchFamily="34" charset="0"/>
              </a:rPr>
              <a:t>was</a:t>
            </a:r>
            <a:r>
              <a:rPr lang="it-IT" sz="3600" dirty="0" smtClean="0">
                <a:latin typeface="Arial" panose="020B0604020202020204" pitchFamily="34" charset="0"/>
                <a:cs typeface="Arial" panose="020B0604020202020204" pitchFamily="34" charset="0"/>
              </a:rPr>
              <a:t> </a:t>
            </a:r>
            <a:r>
              <a:rPr lang="it-IT" sz="3600" dirty="0" err="1" smtClean="0">
                <a:latin typeface="Arial" panose="020B0604020202020204" pitchFamily="34" charset="0"/>
                <a:cs typeface="Arial" panose="020B0604020202020204" pitchFamily="34" charset="0"/>
              </a:rPr>
              <a:t>impossible</a:t>
            </a:r>
            <a:r>
              <a:rPr lang="it-IT" sz="3600" dirty="0" smtClean="0">
                <a:latin typeface="Arial" panose="020B0604020202020204" pitchFamily="34" charset="0"/>
                <a:cs typeface="Arial" panose="020B0604020202020204" pitchFamily="34" charset="0"/>
              </a:rPr>
              <a:t> to take </a:t>
            </a:r>
            <a:r>
              <a:rPr lang="it-IT" sz="3600" dirty="0" err="1" smtClean="0">
                <a:latin typeface="Arial" panose="020B0604020202020204" pitchFamily="34" charset="0"/>
                <a:cs typeface="Arial" panose="020B0604020202020204" pitchFamily="34" charset="0"/>
              </a:rPr>
              <a:t>good</a:t>
            </a:r>
            <a:r>
              <a:rPr lang="it-IT" sz="3600" dirty="0" smtClean="0">
                <a:latin typeface="Arial" panose="020B0604020202020204" pitchFamily="34" charset="0"/>
                <a:cs typeface="Arial" panose="020B0604020202020204" pitchFamily="34" charset="0"/>
              </a:rPr>
              <a:t> </a:t>
            </a:r>
            <a:r>
              <a:rPr lang="it-IT" sz="3600" dirty="0" err="1" smtClean="0">
                <a:latin typeface="Arial" panose="020B0604020202020204" pitchFamily="34" charset="0"/>
                <a:cs typeface="Arial" panose="020B0604020202020204" pitchFamily="34" charset="0"/>
              </a:rPr>
              <a:t>photographs</a:t>
            </a:r>
            <a:r>
              <a:rPr lang="it-IT" sz="3600" dirty="0" smtClean="0">
                <a:latin typeface="Arial" panose="020B0604020202020204" pitchFamily="34" charset="0"/>
                <a:cs typeface="Arial" panose="020B0604020202020204" pitchFamily="34" charset="0"/>
              </a:rPr>
              <a:t> of </a:t>
            </a:r>
            <a:r>
              <a:rPr lang="it-IT" sz="3600" dirty="0" err="1" smtClean="0">
                <a:latin typeface="Arial" panose="020B0604020202020204" pitchFamily="34" charset="0"/>
                <a:cs typeface="Arial" panose="020B0604020202020204" pitchFamily="34" charset="0"/>
              </a:rPr>
              <a:t>specimens</a:t>
            </a:r>
            <a:endParaRPr lang="it-IT" sz="3600" dirty="0" smtClean="0">
              <a:latin typeface="Arial" panose="020B0604020202020204" pitchFamily="34" charset="0"/>
              <a:cs typeface="Arial" panose="020B0604020202020204" pitchFamily="34" charset="0"/>
            </a:endParaRPr>
          </a:p>
          <a:p>
            <a:pPr algn="ctr"/>
            <a:endParaRPr lang="it-IT"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70315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tella a 7 punte 6"/>
          <p:cNvSpPr/>
          <p:nvPr/>
        </p:nvSpPr>
        <p:spPr>
          <a:xfrm>
            <a:off x="331838" y="3657600"/>
            <a:ext cx="331839" cy="326522"/>
          </a:xfrm>
          <a:prstGeom prst="star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0" name="Gruppo 9"/>
          <p:cNvGrpSpPr/>
          <p:nvPr/>
        </p:nvGrpSpPr>
        <p:grpSpPr>
          <a:xfrm>
            <a:off x="0" y="0"/>
            <a:ext cx="9144000" cy="6942138"/>
            <a:chOff x="0" y="0"/>
            <a:chExt cx="9144000" cy="6942138"/>
          </a:xfrm>
        </p:grpSpPr>
        <p:grpSp>
          <p:nvGrpSpPr>
            <p:cNvPr id="120834" name="Group 7"/>
            <p:cNvGrpSpPr>
              <a:grpSpLocks/>
            </p:cNvGrpSpPr>
            <p:nvPr/>
          </p:nvGrpSpPr>
          <p:grpSpPr bwMode="auto">
            <a:xfrm>
              <a:off x="0" y="0"/>
              <a:ext cx="9144000" cy="6942138"/>
              <a:chOff x="0" y="0"/>
              <a:chExt cx="5760" cy="4373"/>
            </a:xfrm>
          </p:grpSpPr>
          <p:pic>
            <p:nvPicPr>
              <p:cNvPr id="120835" name="Picture 4" descr="S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4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AutoShape 5"/>
              <p:cNvSpPr>
                <a:spLocks noChangeArrowheads="1"/>
              </p:cNvSpPr>
              <p:nvPr/>
            </p:nvSpPr>
            <p:spPr bwMode="auto">
              <a:xfrm>
                <a:off x="1746" y="3884"/>
                <a:ext cx="1043" cy="181"/>
              </a:xfrm>
              <a:prstGeom prst="rightArrow">
                <a:avLst>
                  <a:gd name="adj1" fmla="val 50000"/>
                  <a:gd name="adj2" fmla="val 144061"/>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endParaRPr lang="it-IT" altLang="it-IT" sz="1200">
                  <a:solidFill>
                    <a:srgbClr val="000000"/>
                  </a:solidFill>
                </a:endParaRPr>
              </a:p>
            </p:txBody>
          </p:sp>
          <p:sp>
            <p:nvSpPr>
              <p:cNvPr id="120837" name="Oval 6"/>
              <p:cNvSpPr>
                <a:spLocks noChangeArrowheads="1"/>
              </p:cNvSpPr>
              <p:nvPr/>
            </p:nvSpPr>
            <p:spPr bwMode="auto">
              <a:xfrm>
                <a:off x="2880" y="3655"/>
                <a:ext cx="2722" cy="572"/>
              </a:xfrm>
              <a:prstGeom prst="ellipse">
                <a:avLst/>
              </a:prstGeom>
              <a:noFill/>
              <a:ln w="31750">
                <a:solidFill>
                  <a:srgbClr val="FF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FontTx/>
                  <a:buNone/>
                </a:pPr>
                <a:endParaRPr lang="it-IT" altLang="it-IT" sz="1200">
                  <a:solidFill>
                    <a:srgbClr val="000000"/>
                  </a:solidFill>
                </a:endParaRPr>
              </a:p>
            </p:txBody>
          </p:sp>
        </p:grpSp>
        <p:sp>
          <p:nvSpPr>
            <p:cNvPr id="2" name="CasellaDiTesto 1"/>
            <p:cNvSpPr txBox="1"/>
            <p:nvPr/>
          </p:nvSpPr>
          <p:spPr>
            <a:xfrm>
              <a:off x="967572" y="5840839"/>
              <a:ext cx="1553378" cy="830997"/>
            </a:xfrm>
            <a:prstGeom prst="rect">
              <a:avLst/>
            </a:prstGeom>
            <a:noFill/>
            <a:ln w="28575">
              <a:solidFill>
                <a:srgbClr val="FF00FF"/>
              </a:solidFill>
            </a:ln>
          </p:spPr>
          <p:txBody>
            <a:bodyPr wrap="square" rtlCol="0">
              <a:spAutoFit/>
            </a:bodyPr>
            <a:lstStyle/>
            <a:p>
              <a:pPr algn="ctr"/>
              <a:r>
                <a:rPr lang="it-IT" sz="2400" dirty="0" smtClean="0">
                  <a:solidFill>
                    <a:srgbClr val="FF00FF"/>
                  </a:solidFill>
                </a:rPr>
                <a:t>BEFORE </a:t>
              </a:r>
              <a:r>
                <a:rPr lang="it-IT" sz="2400" dirty="0" err="1" smtClean="0">
                  <a:solidFill>
                    <a:srgbClr val="FF00FF"/>
                  </a:solidFill>
                </a:rPr>
                <a:t>Köhler</a:t>
              </a:r>
              <a:endParaRPr lang="it-IT" sz="2400" dirty="0">
                <a:solidFill>
                  <a:srgbClr val="FF00FF"/>
                </a:solidFill>
              </a:endParaRPr>
            </a:p>
          </p:txBody>
        </p:sp>
        <p:sp>
          <p:nvSpPr>
            <p:cNvPr id="3" name="CasellaDiTesto 2"/>
            <p:cNvSpPr txBox="1"/>
            <p:nvPr/>
          </p:nvSpPr>
          <p:spPr>
            <a:xfrm>
              <a:off x="116968" y="2062716"/>
              <a:ext cx="850604" cy="323165"/>
            </a:xfrm>
            <a:prstGeom prst="rect">
              <a:avLst/>
            </a:prstGeom>
            <a:noFill/>
            <a:ln>
              <a:solidFill>
                <a:srgbClr val="FF0000"/>
              </a:solidFill>
            </a:ln>
          </p:spPr>
          <p:txBody>
            <a:bodyPr wrap="square" rtlCol="0">
              <a:spAutoFit/>
            </a:bodyPr>
            <a:lstStyle/>
            <a:p>
              <a:pPr algn="ctr"/>
              <a:r>
                <a:rPr lang="it-IT" sz="1500" dirty="0" smtClean="0">
                  <a:latin typeface="Arial" panose="020B0604020202020204" pitchFamily="34" charset="0"/>
                  <a:cs typeface="Arial" panose="020B0604020202020204" pitchFamily="34" charset="0"/>
                </a:rPr>
                <a:t>LAMP</a:t>
              </a:r>
              <a:endParaRPr lang="it-IT" sz="1500" dirty="0">
                <a:latin typeface="Arial" panose="020B0604020202020204" pitchFamily="34" charset="0"/>
                <a:cs typeface="Arial" panose="020B0604020202020204" pitchFamily="34" charset="0"/>
              </a:endParaRPr>
            </a:p>
          </p:txBody>
        </p:sp>
        <p:sp>
          <p:nvSpPr>
            <p:cNvPr id="8" name="CasellaDiTesto 7"/>
            <p:cNvSpPr txBox="1"/>
            <p:nvPr/>
          </p:nvSpPr>
          <p:spPr>
            <a:xfrm>
              <a:off x="1520465" y="2062716"/>
              <a:ext cx="1187514" cy="323165"/>
            </a:xfrm>
            <a:prstGeom prst="rect">
              <a:avLst/>
            </a:prstGeom>
            <a:solidFill>
              <a:srgbClr val="97E4FF"/>
            </a:solidFill>
            <a:ln>
              <a:solidFill>
                <a:srgbClr val="FF0000"/>
              </a:solidFill>
            </a:ln>
          </p:spPr>
          <p:txBody>
            <a:bodyPr wrap="square" rtlCol="0">
              <a:spAutoFit/>
            </a:bodyPr>
            <a:lstStyle/>
            <a:p>
              <a:pPr algn="ctr"/>
              <a:r>
                <a:rPr lang="it-IT" sz="1500" dirty="0" smtClean="0">
                  <a:latin typeface="Arial" panose="020B0604020202020204" pitchFamily="34" charset="0"/>
                  <a:cs typeface="Arial" panose="020B0604020202020204" pitchFamily="34" charset="0"/>
                </a:rPr>
                <a:t>SPECIMEN</a:t>
              </a:r>
              <a:endParaRPr lang="it-IT" sz="1500" dirty="0">
                <a:latin typeface="Arial" panose="020B0604020202020204" pitchFamily="34" charset="0"/>
                <a:cs typeface="Arial" panose="020B0604020202020204" pitchFamily="34" charset="0"/>
              </a:endParaRPr>
            </a:p>
          </p:txBody>
        </p:sp>
        <p:cxnSp>
          <p:nvCxnSpPr>
            <p:cNvPr id="5" name="Connettore 2 4"/>
            <p:cNvCxnSpPr/>
            <p:nvPr/>
          </p:nvCxnSpPr>
          <p:spPr>
            <a:xfrm flipH="1">
              <a:off x="2086897" y="2457665"/>
              <a:ext cx="8461" cy="6763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flipH="1">
              <a:off x="533809" y="2457664"/>
              <a:ext cx="8461" cy="6763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8287119" y="4848446"/>
              <a:ext cx="606056" cy="307777"/>
            </a:xfrm>
            <a:prstGeom prst="rect">
              <a:avLst/>
            </a:prstGeom>
            <a:noFill/>
          </p:spPr>
          <p:txBody>
            <a:bodyPr wrap="square" rtlCol="0">
              <a:spAutoFit/>
            </a:bodyPr>
            <a:lstStyle/>
            <a:p>
              <a:r>
                <a:rPr lang="it-IT" sz="1400" dirty="0" err="1" smtClean="0">
                  <a:latin typeface="Courier New" panose="02070309020205020404" pitchFamily="49" charset="0"/>
                  <a:cs typeface="Courier New" panose="02070309020205020404" pitchFamily="49" charset="0"/>
                </a:rPr>
                <a:t>Eye</a:t>
              </a:r>
              <a:endParaRPr lang="it-IT" sz="1400" dirty="0">
                <a:latin typeface="Courier New" panose="02070309020205020404" pitchFamily="49" charset="0"/>
                <a:cs typeface="Courier New" panose="02070309020205020404" pitchFamily="49" charset="0"/>
              </a:endParaRPr>
            </a:p>
          </p:txBody>
        </p:sp>
      </p:grpSp>
    </p:spTree>
    <p:extLst>
      <p:ext uri="{BB962C8B-B14F-4D97-AF65-F5344CB8AC3E}">
        <p14:creationId xmlns:p14="http://schemas.microsoft.com/office/powerpoint/2010/main" val="2118575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395536" y="980728"/>
            <a:ext cx="8520113"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fontAlgn="base">
              <a:lnSpc>
                <a:spcPct val="150000"/>
              </a:lnSpc>
              <a:spcBef>
                <a:spcPct val="50000"/>
              </a:spcBef>
              <a:spcAft>
                <a:spcPct val="0"/>
              </a:spcAft>
              <a:buFontTx/>
              <a:buNone/>
            </a:pPr>
            <a:r>
              <a:rPr lang="it-IT" altLang="it-IT" sz="2200" dirty="0" smtClean="0">
                <a:solidFill>
                  <a:srgbClr val="3333CC"/>
                </a:solidFill>
                <a:latin typeface="Arial" panose="020B0604020202020204" pitchFamily="34" charset="0"/>
                <a:cs typeface="Arial" panose="020B0604020202020204" pitchFamily="34" charset="0"/>
              </a:rPr>
              <a:t>A </a:t>
            </a:r>
            <a:r>
              <a:rPr lang="it-IT" altLang="it-IT" sz="2200" dirty="0" err="1" smtClean="0">
                <a:solidFill>
                  <a:srgbClr val="3333CC"/>
                </a:solidFill>
                <a:latin typeface="Arial" panose="020B0604020202020204" pitchFamily="34" charset="0"/>
                <a:cs typeface="Arial" panose="020B0604020202020204" pitchFamily="34" charset="0"/>
              </a:rPr>
              <a:t>good</a:t>
            </a:r>
            <a:r>
              <a:rPr lang="it-IT" altLang="it-IT" sz="2200" dirty="0" smtClean="0">
                <a:solidFill>
                  <a:srgbClr val="3333CC"/>
                </a:solidFill>
                <a:latin typeface="Arial" panose="020B0604020202020204" pitchFamily="34" charset="0"/>
                <a:cs typeface="Arial" panose="020B0604020202020204" pitchFamily="34" charset="0"/>
              </a:rPr>
              <a:t> </a:t>
            </a:r>
            <a:r>
              <a:rPr lang="it-IT" altLang="it-IT" sz="2200" dirty="0" err="1" smtClean="0">
                <a:solidFill>
                  <a:srgbClr val="3333CC"/>
                </a:solidFill>
                <a:latin typeface="Arial" panose="020B0604020202020204" pitchFamily="34" charset="0"/>
                <a:cs typeface="Arial" panose="020B0604020202020204" pitchFamily="34" charset="0"/>
              </a:rPr>
              <a:t>illumination</a:t>
            </a:r>
            <a:r>
              <a:rPr lang="it-IT" altLang="it-IT" sz="2200" dirty="0" smtClean="0">
                <a:solidFill>
                  <a:srgbClr val="3333CC"/>
                </a:solidFill>
                <a:latin typeface="Arial" panose="020B0604020202020204" pitchFamily="34" charset="0"/>
                <a:cs typeface="Arial" panose="020B0604020202020204" pitchFamily="34" charset="0"/>
              </a:rPr>
              <a:t>, strong and </a:t>
            </a:r>
            <a:r>
              <a:rPr lang="it-IT" altLang="it-IT" sz="2200" dirty="0" err="1" smtClean="0">
                <a:solidFill>
                  <a:srgbClr val="3333CC"/>
                </a:solidFill>
                <a:latin typeface="Arial" panose="020B0604020202020204" pitchFamily="34" charset="0"/>
                <a:cs typeface="Arial" panose="020B0604020202020204" pitchFamily="34" charset="0"/>
              </a:rPr>
              <a:t>homogeneous</a:t>
            </a:r>
            <a:r>
              <a:rPr lang="it-IT" altLang="it-IT" sz="2200" dirty="0" smtClean="0">
                <a:solidFill>
                  <a:srgbClr val="3333CC"/>
                </a:solidFill>
                <a:latin typeface="Arial" panose="020B0604020202020204" pitchFamily="34" charset="0"/>
                <a:cs typeface="Arial" panose="020B0604020202020204" pitchFamily="34" charset="0"/>
              </a:rPr>
              <a:t>, is </a:t>
            </a:r>
            <a:r>
              <a:rPr lang="it-IT" altLang="it-IT" sz="2200" dirty="0" err="1" smtClean="0">
                <a:solidFill>
                  <a:srgbClr val="3333CC"/>
                </a:solidFill>
                <a:latin typeface="Arial" panose="020B0604020202020204" pitchFamily="34" charset="0"/>
                <a:cs typeface="Arial" panose="020B0604020202020204" pitchFamily="34" charset="0"/>
              </a:rPr>
              <a:t>essential</a:t>
            </a:r>
            <a:r>
              <a:rPr lang="it-IT" altLang="it-IT" sz="2200" dirty="0" smtClean="0">
                <a:solidFill>
                  <a:srgbClr val="3333CC"/>
                </a:solidFill>
                <a:latin typeface="Arial" panose="020B0604020202020204" pitchFamily="34" charset="0"/>
                <a:cs typeface="Arial" panose="020B0604020202020204" pitchFamily="34" charset="0"/>
              </a:rPr>
              <a:t> </a:t>
            </a:r>
            <a:r>
              <a:rPr lang="it-IT" altLang="it-IT" sz="2200" dirty="0" err="1" smtClean="0">
                <a:solidFill>
                  <a:srgbClr val="3333CC"/>
                </a:solidFill>
                <a:latin typeface="Arial" panose="020B0604020202020204" pitchFamily="34" charset="0"/>
                <a:cs typeface="Arial" panose="020B0604020202020204" pitchFamily="34" charset="0"/>
              </a:rPr>
              <a:t>not</a:t>
            </a:r>
            <a:r>
              <a:rPr lang="it-IT" altLang="it-IT" sz="2200" dirty="0" smtClean="0">
                <a:solidFill>
                  <a:srgbClr val="3333CC"/>
                </a:solidFill>
                <a:latin typeface="Arial" panose="020B0604020202020204" pitchFamily="34" charset="0"/>
                <a:cs typeface="Arial" panose="020B0604020202020204" pitchFamily="34" charset="0"/>
              </a:rPr>
              <a:t> </a:t>
            </a:r>
            <a:r>
              <a:rPr lang="it-IT" altLang="it-IT" sz="2200" dirty="0" err="1" smtClean="0">
                <a:solidFill>
                  <a:srgbClr val="3333CC"/>
                </a:solidFill>
                <a:latin typeface="Arial" panose="020B0604020202020204" pitchFamily="34" charset="0"/>
                <a:cs typeface="Arial" panose="020B0604020202020204" pitchFamily="34" charset="0"/>
              </a:rPr>
              <a:t>only</a:t>
            </a:r>
            <a:r>
              <a:rPr lang="it-IT" altLang="it-IT" sz="2200" dirty="0" smtClean="0">
                <a:solidFill>
                  <a:srgbClr val="3333CC"/>
                </a:solidFill>
                <a:latin typeface="Arial" panose="020B0604020202020204" pitchFamily="34" charset="0"/>
                <a:cs typeface="Arial" panose="020B0604020202020204" pitchFamily="34" charset="0"/>
              </a:rPr>
              <a:t> to take </a:t>
            </a:r>
            <a:r>
              <a:rPr lang="it-IT" altLang="it-IT" sz="2200" dirty="0" err="1" smtClean="0">
                <a:solidFill>
                  <a:srgbClr val="3333CC"/>
                </a:solidFill>
                <a:latin typeface="Arial" panose="020B0604020202020204" pitchFamily="34" charset="0"/>
                <a:cs typeface="Arial" panose="020B0604020202020204" pitchFamily="34" charset="0"/>
              </a:rPr>
              <a:t>photographs</a:t>
            </a:r>
            <a:r>
              <a:rPr lang="it-IT" altLang="it-IT" sz="2200" dirty="0" smtClean="0">
                <a:solidFill>
                  <a:srgbClr val="3333CC"/>
                </a:solidFill>
                <a:latin typeface="Arial" panose="020B0604020202020204" pitchFamily="34" charset="0"/>
                <a:cs typeface="Arial" panose="020B0604020202020204" pitchFamily="34" charset="0"/>
              </a:rPr>
              <a:t>, </a:t>
            </a:r>
            <a:r>
              <a:rPr lang="it-IT" altLang="it-IT" sz="2200" dirty="0" err="1" smtClean="0">
                <a:solidFill>
                  <a:srgbClr val="3333CC"/>
                </a:solidFill>
                <a:latin typeface="Arial" panose="020B0604020202020204" pitchFamily="34" charset="0"/>
                <a:cs typeface="Arial" panose="020B0604020202020204" pitchFamily="34" charset="0"/>
              </a:rPr>
              <a:t>but</a:t>
            </a:r>
            <a:r>
              <a:rPr lang="it-IT" altLang="it-IT" sz="2200" dirty="0" smtClean="0">
                <a:solidFill>
                  <a:srgbClr val="3333CC"/>
                </a:solidFill>
                <a:latin typeface="Arial" panose="020B0604020202020204" pitchFamily="34" charset="0"/>
                <a:cs typeface="Arial" panose="020B0604020202020204" pitchFamily="34" charset="0"/>
              </a:rPr>
              <a:t> </a:t>
            </a:r>
            <a:r>
              <a:rPr lang="it-IT" altLang="it-IT" sz="2200" dirty="0" err="1" smtClean="0">
                <a:solidFill>
                  <a:srgbClr val="3333CC"/>
                </a:solidFill>
                <a:latin typeface="Arial" panose="020B0604020202020204" pitchFamily="34" charset="0"/>
                <a:cs typeface="Arial" panose="020B0604020202020204" pitchFamily="34" charset="0"/>
              </a:rPr>
              <a:t>also</a:t>
            </a:r>
            <a:r>
              <a:rPr lang="it-IT" altLang="it-IT" sz="2200" dirty="0" smtClean="0">
                <a:solidFill>
                  <a:srgbClr val="3333CC"/>
                </a:solidFill>
                <a:latin typeface="Arial" panose="020B0604020202020204" pitchFamily="34" charset="0"/>
                <a:cs typeface="Arial" panose="020B0604020202020204" pitchFamily="34" charset="0"/>
              </a:rPr>
              <a:t> to </a:t>
            </a:r>
            <a:r>
              <a:rPr lang="it-IT" altLang="it-IT" sz="2200" dirty="0" err="1" smtClean="0">
                <a:solidFill>
                  <a:srgbClr val="3333CC"/>
                </a:solidFill>
                <a:latin typeface="Arial" panose="020B0604020202020204" pitchFamily="34" charset="0"/>
                <a:cs typeface="Arial" panose="020B0604020202020204" pitchFamily="34" charset="0"/>
              </a:rPr>
              <a:t>apply</a:t>
            </a:r>
            <a:r>
              <a:rPr lang="it-IT" altLang="it-IT" sz="2200" dirty="0" smtClean="0">
                <a:solidFill>
                  <a:srgbClr val="3333CC"/>
                </a:solidFill>
                <a:latin typeface="Arial" panose="020B0604020202020204" pitchFamily="34" charset="0"/>
                <a:cs typeface="Arial" panose="020B0604020202020204" pitchFamily="34" charset="0"/>
              </a:rPr>
              <a:t> </a:t>
            </a:r>
            <a:r>
              <a:rPr lang="it-IT" altLang="it-IT" sz="2200" dirty="0" err="1" smtClean="0">
                <a:solidFill>
                  <a:srgbClr val="3333CC"/>
                </a:solidFill>
                <a:latin typeface="Arial" panose="020B0604020202020204" pitchFamily="34" charset="0"/>
                <a:cs typeface="Arial" panose="020B0604020202020204" pitchFamily="34" charset="0"/>
              </a:rPr>
              <a:t>several</a:t>
            </a:r>
            <a:r>
              <a:rPr lang="it-IT" altLang="it-IT" sz="2200" dirty="0" smtClean="0">
                <a:solidFill>
                  <a:srgbClr val="3333CC"/>
                </a:solidFill>
                <a:latin typeface="Arial" panose="020B0604020202020204" pitchFamily="34" charset="0"/>
                <a:cs typeface="Arial" panose="020B0604020202020204" pitchFamily="34" charset="0"/>
              </a:rPr>
              <a:t> </a:t>
            </a:r>
            <a:r>
              <a:rPr lang="it-IT" altLang="it-IT" sz="2200" b="1" dirty="0" err="1" smtClean="0">
                <a:solidFill>
                  <a:srgbClr val="FF0000"/>
                </a:solidFill>
                <a:latin typeface="Arial" panose="020B0604020202020204" pitchFamily="34" charset="0"/>
                <a:cs typeface="Arial" panose="020B0604020202020204" pitchFamily="34" charset="0"/>
              </a:rPr>
              <a:t>contrast</a:t>
            </a:r>
            <a:r>
              <a:rPr lang="it-IT" altLang="it-IT" sz="2200" b="1" dirty="0" smtClean="0">
                <a:solidFill>
                  <a:srgbClr val="FF0000"/>
                </a:solidFill>
                <a:latin typeface="Arial" panose="020B0604020202020204" pitchFamily="34" charset="0"/>
                <a:cs typeface="Arial" panose="020B0604020202020204" pitchFamily="34" charset="0"/>
              </a:rPr>
              <a:t> </a:t>
            </a:r>
            <a:r>
              <a:rPr lang="it-IT" altLang="it-IT" sz="2200" b="1" dirty="0" err="1" smtClean="0">
                <a:solidFill>
                  <a:srgbClr val="FF0000"/>
                </a:solidFill>
                <a:latin typeface="Arial" panose="020B0604020202020204" pitchFamily="34" charset="0"/>
                <a:cs typeface="Arial" panose="020B0604020202020204" pitchFamily="34" charset="0"/>
              </a:rPr>
              <a:t>techniques</a:t>
            </a:r>
            <a:r>
              <a:rPr lang="it-IT" altLang="it-IT" sz="2200" dirty="0" smtClean="0">
                <a:solidFill>
                  <a:srgbClr val="3333CC"/>
                </a:solidFill>
                <a:latin typeface="Arial" panose="020B0604020202020204" pitchFamily="34" charset="0"/>
                <a:cs typeface="Arial" panose="020B0604020202020204" pitchFamily="34" charset="0"/>
              </a:rPr>
              <a:t>, </a:t>
            </a:r>
            <a:r>
              <a:rPr lang="it-IT" altLang="it-IT" sz="2200" dirty="0" err="1" smtClean="0">
                <a:solidFill>
                  <a:srgbClr val="3333CC"/>
                </a:solidFill>
                <a:latin typeface="Arial" panose="020B0604020202020204" pitchFamily="34" charset="0"/>
                <a:cs typeface="Arial" panose="020B0604020202020204" pitchFamily="34" charset="0"/>
              </a:rPr>
              <a:t>such</a:t>
            </a:r>
            <a:r>
              <a:rPr lang="it-IT" altLang="it-IT" sz="2200" dirty="0" smtClean="0">
                <a:solidFill>
                  <a:srgbClr val="3333CC"/>
                </a:solidFill>
                <a:latin typeface="Arial" panose="020B0604020202020204" pitchFamily="34" charset="0"/>
                <a:cs typeface="Arial" panose="020B0604020202020204" pitchFamily="34" charset="0"/>
              </a:rPr>
              <a:t> </a:t>
            </a:r>
            <a:r>
              <a:rPr lang="it-IT" altLang="it-IT" sz="2200" dirty="0" err="1">
                <a:solidFill>
                  <a:srgbClr val="3333CC"/>
                </a:solidFill>
                <a:latin typeface="Arial" panose="020B0604020202020204" pitchFamily="34" charset="0"/>
                <a:cs typeface="Arial" panose="020B0604020202020204" pitchFamily="34" charset="0"/>
              </a:rPr>
              <a:t>as</a:t>
            </a:r>
            <a:r>
              <a:rPr lang="it-IT" altLang="it-IT" sz="2200" dirty="0">
                <a:solidFill>
                  <a:srgbClr val="3333CC"/>
                </a:solidFill>
                <a:latin typeface="Arial" panose="020B0604020202020204" pitchFamily="34" charset="0"/>
                <a:cs typeface="Arial" panose="020B0604020202020204" pitchFamily="34" charset="0"/>
              </a:rPr>
              <a:t> </a:t>
            </a:r>
            <a:r>
              <a:rPr lang="it-IT" altLang="it-IT" sz="2200" b="1" dirty="0" err="1" smtClean="0">
                <a:solidFill>
                  <a:srgbClr val="33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Phase</a:t>
            </a:r>
            <a:r>
              <a:rPr lang="it-IT" altLang="it-IT" sz="2200" b="1" dirty="0" smtClean="0">
                <a:solidFill>
                  <a:srgbClr val="33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altLang="it-IT" sz="2200" b="1" dirty="0" err="1" smtClean="0">
                <a:solidFill>
                  <a:srgbClr val="33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Contrast</a:t>
            </a:r>
            <a:r>
              <a:rPr lang="it-IT" altLang="it-IT" sz="2200" b="1" dirty="0" smtClean="0">
                <a:solidFill>
                  <a:srgbClr val="33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altLang="it-IT" sz="2200" dirty="0">
                <a:solidFill>
                  <a:srgbClr val="3333CC"/>
                </a:solidFill>
                <a:latin typeface="Arial" panose="020B0604020202020204" pitchFamily="34" charset="0"/>
                <a:cs typeface="Arial" panose="020B0604020202020204" pitchFamily="34" charset="0"/>
              </a:rPr>
              <a:t>or </a:t>
            </a:r>
            <a:r>
              <a:rPr lang="it-IT" altLang="it-IT" sz="2200" b="1" dirty="0" smtClean="0">
                <a:solidFill>
                  <a:srgbClr val="33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DIC</a:t>
            </a:r>
            <a:r>
              <a:rPr lang="it-IT" altLang="it-IT" sz="2200" dirty="0" smtClean="0">
                <a:solidFill>
                  <a:srgbClr val="33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altLang="it-IT" sz="2200" dirty="0" smtClean="0">
                <a:solidFill>
                  <a:srgbClr val="3333CC"/>
                </a:solidFill>
                <a:latin typeface="Arial" panose="020B0604020202020204" pitchFamily="34" charset="0"/>
                <a:cs typeface="Arial" panose="020B0604020202020204" pitchFamily="34" charset="0"/>
              </a:rPr>
              <a:t>(</a:t>
            </a:r>
            <a:r>
              <a:rPr lang="it-IT" altLang="it-IT" sz="2200" dirty="0" err="1" smtClean="0">
                <a:solidFill>
                  <a:srgbClr val="3333CC"/>
                </a:solidFill>
                <a:latin typeface="Arial" panose="020B0604020202020204" pitchFamily="34" charset="0"/>
                <a:cs typeface="Arial" panose="020B0604020202020204" pitchFamily="34" charset="0"/>
              </a:rPr>
              <a:t>Differential</a:t>
            </a:r>
            <a:r>
              <a:rPr lang="it-IT" altLang="it-IT" sz="2200" dirty="0" smtClean="0">
                <a:solidFill>
                  <a:srgbClr val="3333CC"/>
                </a:solidFill>
                <a:latin typeface="Arial" panose="020B0604020202020204" pitchFamily="34" charset="0"/>
                <a:cs typeface="Arial" panose="020B0604020202020204" pitchFamily="34" charset="0"/>
              </a:rPr>
              <a:t> </a:t>
            </a:r>
            <a:r>
              <a:rPr lang="it-IT" altLang="it-IT" sz="2200" dirty="0" err="1" smtClean="0">
                <a:solidFill>
                  <a:srgbClr val="3333CC"/>
                </a:solidFill>
                <a:latin typeface="Arial" panose="020B0604020202020204" pitchFamily="34" charset="0"/>
                <a:cs typeface="Arial" panose="020B0604020202020204" pitchFamily="34" charset="0"/>
              </a:rPr>
              <a:t>Interference</a:t>
            </a:r>
            <a:r>
              <a:rPr lang="it-IT" altLang="it-IT" sz="2200" dirty="0" smtClean="0">
                <a:solidFill>
                  <a:srgbClr val="3333CC"/>
                </a:solidFill>
                <a:latin typeface="Arial" panose="020B0604020202020204" pitchFamily="34" charset="0"/>
                <a:cs typeface="Arial" panose="020B0604020202020204" pitchFamily="34" charset="0"/>
              </a:rPr>
              <a:t> </a:t>
            </a:r>
            <a:r>
              <a:rPr lang="it-IT" altLang="it-IT" sz="2200" dirty="0" err="1" smtClean="0">
                <a:solidFill>
                  <a:srgbClr val="3333CC"/>
                </a:solidFill>
                <a:latin typeface="Arial" panose="020B0604020202020204" pitchFamily="34" charset="0"/>
                <a:cs typeface="Arial" panose="020B0604020202020204" pitchFamily="34" charset="0"/>
              </a:rPr>
              <a:t>Contrast</a:t>
            </a:r>
            <a:r>
              <a:rPr lang="it-IT" altLang="it-IT" sz="2200" dirty="0" smtClean="0">
                <a:solidFill>
                  <a:srgbClr val="3333CC"/>
                </a:solidFill>
                <a:latin typeface="Arial" panose="020B0604020202020204" pitchFamily="34" charset="0"/>
                <a:cs typeface="Arial" panose="020B0604020202020204" pitchFamily="34" charset="0"/>
              </a:rPr>
              <a:t>)</a:t>
            </a:r>
          </a:p>
          <a:p>
            <a:pPr algn="just" fontAlgn="base">
              <a:lnSpc>
                <a:spcPct val="150000"/>
              </a:lnSpc>
              <a:spcBef>
                <a:spcPct val="50000"/>
              </a:spcBef>
              <a:spcAft>
                <a:spcPct val="0"/>
              </a:spcAft>
              <a:buFontTx/>
              <a:buNone/>
            </a:pPr>
            <a:endParaRPr lang="it-IT" altLang="it-IT" sz="2200" dirty="0">
              <a:solidFill>
                <a:srgbClr val="3333CC"/>
              </a:solidFill>
              <a:latin typeface="Arial" panose="020B0604020202020204" pitchFamily="34" charset="0"/>
              <a:cs typeface="Arial" panose="020B0604020202020204" pitchFamily="34" charset="0"/>
            </a:endParaRPr>
          </a:p>
          <a:p>
            <a:pPr algn="just" fontAlgn="base">
              <a:lnSpc>
                <a:spcPct val="150000"/>
              </a:lnSpc>
              <a:spcBef>
                <a:spcPct val="50000"/>
              </a:spcBef>
              <a:spcAft>
                <a:spcPct val="0"/>
              </a:spcAft>
              <a:buFontTx/>
              <a:buNone/>
            </a:pPr>
            <a:r>
              <a:rPr lang="it-IT" altLang="it-IT" sz="2200" dirty="0" smtClean="0">
                <a:latin typeface="Arial" panose="020B0604020202020204" pitchFamily="34" charset="0"/>
                <a:cs typeface="Arial" panose="020B0604020202020204" pitchFamily="34" charset="0"/>
              </a:rPr>
              <a:t>To </a:t>
            </a:r>
            <a:r>
              <a:rPr lang="it-IT" altLang="it-IT" sz="2200" dirty="0" err="1" smtClean="0">
                <a:latin typeface="Arial" panose="020B0604020202020204" pitchFamily="34" charset="0"/>
                <a:cs typeface="Arial" panose="020B0604020202020204" pitchFamily="34" charset="0"/>
              </a:rPr>
              <a:t>perform</a:t>
            </a:r>
            <a:r>
              <a:rPr lang="it-IT" altLang="it-IT" sz="2200" dirty="0" smtClean="0">
                <a:latin typeface="Arial" panose="020B0604020202020204" pitchFamily="34" charset="0"/>
                <a:cs typeface="Arial" panose="020B0604020202020204" pitchFamily="34" charset="0"/>
              </a:rPr>
              <a:t> those </a:t>
            </a:r>
            <a:r>
              <a:rPr lang="it-IT" altLang="it-IT" sz="2200" dirty="0" err="1" smtClean="0">
                <a:latin typeface="Arial" panose="020B0604020202020204" pitchFamily="34" charset="0"/>
                <a:cs typeface="Arial" panose="020B0604020202020204" pitchFamily="34" charset="0"/>
              </a:rPr>
              <a:t>techniques</a:t>
            </a:r>
            <a:r>
              <a:rPr lang="it-IT" altLang="it-IT" sz="2200" dirty="0" smtClean="0">
                <a:latin typeface="Arial" panose="020B0604020202020204" pitchFamily="34" charset="0"/>
                <a:cs typeface="Arial" panose="020B0604020202020204" pitchFamily="34" charset="0"/>
              </a:rPr>
              <a:t> </a:t>
            </a:r>
            <a:r>
              <a:rPr lang="it-IT" altLang="it-IT" sz="2200" b="1" dirty="0" smtClean="0">
                <a:solidFill>
                  <a:srgbClr val="000000"/>
                </a:solidFill>
                <a:latin typeface="Arial" panose="020B0604020202020204" pitchFamily="34" charset="0"/>
                <a:cs typeface="Arial" panose="020B0604020202020204" pitchFamily="34" charset="0"/>
              </a:rPr>
              <a:t>more </a:t>
            </a:r>
            <a:r>
              <a:rPr lang="it-IT" altLang="it-IT" sz="2200" b="1" dirty="0" err="1">
                <a:solidFill>
                  <a:srgbClr val="000000"/>
                </a:solidFill>
                <a:latin typeface="Arial" panose="020B0604020202020204" pitchFamily="34" charset="0"/>
                <a:cs typeface="Arial" panose="020B0604020202020204" pitchFamily="34" charset="0"/>
              </a:rPr>
              <a:t>optical</a:t>
            </a:r>
            <a:r>
              <a:rPr lang="it-IT" altLang="it-IT" sz="2200" b="1" dirty="0">
                <a:solidFill>
                  <a:srgbClr val="000000"/>
                </a:solidFill>
                <a:latin typeface="Arial" panose="020B0604020202020204" pitchFamily="34" charset="0"/>
                <a:cs typeface="Arial" panose="020B0604020202020204" pitchFamily="34" charset="0"/>
              </a:rPr>
              <a:t> </a:t>
            </a:r>
            <a:r>
              <a:rPr lang="it-IT" altLang="it-IT" sz="2200" b="1" dirty="0" err="1">
                <a:solidFill>
                  <a:srgbClr val="000000"/>
                </a:solidFill>
                <a:latin typeface="Arial" panose="020B0604020202020204" pitchFamily="34" charset="0"/>
                <a:cs typeface="Arial" panose="020B0604020202020204" pitchFamily="34" charset="0"/>
              </a:rPr>
              <a:t>elements</a:t>
            </a:r>
            <a:r>
              <a:rPr lang="it-IT" altLang="it-IT" sz="2200" b="1" dirty="0">
                <a:solidFill>
                  <a:srgbClr val="000000"/>
                </a:solidFill>
                <a:latin typeface="Arial" panose="020B0604020202020204" pitchFamily="34" charset="0"/>
                <a:cs typeface="Arial" panose="020B0604020202020204" pitchFamily="34" charset="0"/>
              </a:rPr>
              <a:t> </a:t>
            </a:r>
            <a:r>
              <a:rPr lang="it-IT" altLang="it-IT" sz="2200" b="1" dirty="0" err="1">
                <a:solidFill>
                  <a:srgbClr val="000000"/>
                </a:solidFill>
                <a:latin typeface="Arial" panose="020B0604020202020204" pitchFamily="34" charset="0"/>
                <a:cs typeface="Arial" panose="020B0604020202020204" pitchFamily="34" charset="0"/>
              </a:rPr>
              <a:t>should</a:t>
            </a:r>
            <a:r>
              <a:rPr lang="it-IT" altLang="it-IT" sz="2200" b="1" dirty="0">
                <a:solidFill>
                  <a:srgbClr val="000000"/>
                </a:solidFill>
                <a:latin typeface="Arial" panose="020B0604020202020204" pitchFamily="34" charset="0"/>
                <a:cs typeface="Arial" panose="020B0604020202020204" pitchFamily="34" charset="0"/>
              </a:rPr>
              <a:t> be </a:t>
            </a:r>
            <a:r>
              <a:rPr lang="it-IT" altLang="it-IT" sz="2200" b="1" dirty="0" err="1">
                <a:solidFill>
                  <a:srgbClr val="000000"/>
                </a:solidFill>
                <a:latin typeface="Arial" panose="020B0604020202020204" pitchFamily="34" charset="0"/>
                <a:cs typeface="Arial" panose="020B0604020202020204" pitchFamily="34" charset="0"/>
              </a:rPr>
              <a:t>inserted</a:t>
            </a:r>
            <a:r>
              <a:rPr lang="it-IT" altLang="it-IT" sz="2200" b="1" dirty="0">
                <a:solidFill>
                  <a:srgbClr val="000000"/>
                </a:solidFill>
                <a:latin typeface="Arial" panose="020B0604020202020204" pitchFamily="34" charset="0"/>
                <a:cs typeface="Arial" panose="020B0604020202020204" pitchFamily="34" charset="0"/>
              </a:rPr>
              <a:t> in the </a:t>
            </a:r>
            <a:r>
              <a:rPr lang="it-IT" altLang="it-IT" sz="2200" b="1" dirty="0" err="1">
                <a:solidFill>
                  <a:srgbClr val="000000"/>
                </a:solidFill>
                <a:latin typeface="Arial" panose="020B0604020202020204" pitchFamily="34" charset="0"/>
                <a:cs typeface="Arial" panose="020B0604020202020204" pitchFamily="34" charset="0"/>
              </a:rPr>
              <a:t>path</a:t>
            </a:r>
            <a:r>
              <a:rPr lang="it-IT" altLang="it-IT" sz="2200" dirty="0">
                <a:solidFill>
                  <a:srgbClr val="000000"/>
                </a:solidFill>
                <a:latin typeface="Arial" panose="020B0604020202020204" pitchFamily="34" charset="0"/>
                <a:cs typeface="Arial" panose="020B0604020202020204" pitchFamily="34" charset="0"/>
              </a:rPr>
              <a:t> of the light </a:t>
            </a:r>
            <a:r>
              <a:rPr lang="it-IT" altLang="it-IT" sz="2200" dirty="0" err="1">
                <a:solidFill>
                  <a:srgbClr val="000000"/>
                </a:solidFill>
                <a:latin typeface="Arial" panose="020B0604020202020204" pitchFamily="34" charset="0"/>
                <a:cs typeface="Arial" panose="020B0604020202020204" pitchFamily="34" charset="0"/>
              </a:rPr>
              <a:t>rays</a:t>
            </a:r>
            <a:r>
              <a:rPr lang="it-IT" altLang="it-IT" sz="2200" dirty="0">
                <a:solidFill>
                  <a:srgbClr val="000000"/>
                </a:solidFill>
                <a:latin typeface="Arial" panose="020B0604020202020204" pitchFamily="34" charset="0"/>
                <a:cs typeface="Arial" panose="020B0604020202020204" pitchFamily="34" charset="0"/>
              </a:rPr>
              <a:t>, </a:t>
            </a:r>
            <a:r>
              <a:rPr lang="it-IT" altLang="it-IT" sz="2200" b="1" dirty="0" err="1">
                <a:solidFill>
                  <a:srgbClr val="000000"/>
                </a:solidFill>
                <a:latin typeface="Arial" panose="020B0604020202020204" pitchFamily="34" charset="0"/>
                <a:cs typeface="Arial" panose="020B0604020202020204" pitchFamily="34" charset="0"/>
              </a:rPr>
              <a:t>which</a:t>
            </a:r>
            <a:r>
              <a:rPr lang="it-IT" altLang="it-IT" sz="2200" b="1" dirty="0">
                <a:solidFill>
                  <a:srgbClr val="000000"/>
                </a:solidFill>
                <a:latin typeface="Arial" panose="020B0604020202020204" pitchFamily="34" charset="0"/>
                <a:cs typeface="Arial" panose="020B0604020202020204" pitchFamily="34" charset="0"/>
              </a:rPr>
              <a:t> </a:t>
            </a:r>
            <a:r>
              <a:rPr lang="it-IT" altLang="it-IT" sz="2200" b="1" dirty="0" err="1">
                <a:solidFill>
                  <a:srgbClr val="000000"/>
                </a:solidFill>
                <a:latin typeface="Arial" panose="020B0604020202020204" pitchFamily="34" charset="0"/>
                <a:cs typeface="Arial" panose="020B0604020202020204" pitchFamily="34" charset="0"/>
              </a:rPr>
              <a:t>absorb</a:t>
            </a:r>
            <a:r>
              <a:rPr lang="it-IT" altLang="it-IT" sz="2200" b="1" dirty="0">
                <a:solidFill>
                  <a:srgbClr val="000000"/>
                </a:solidFill>
                <a:latin typeface="Arial" panose="020B0604020202020204" pitchFamily="34" charset="0"/>
                <a:cs typeface="Arial" panose="020B0604020202020204" pitchFamily="34" charset="0"/>
              </a:rPr>
              <a:t> most of the </a:t>
            </a:r>
            <a:r>
              <a:rPr lang="it-IT" altLang="it-IT" sz="2200" b="1" dirty="0" err="1">
                <a:solidFill>
                  <a:srgbClr val="000000"/>
                </a:solidFill>
                <a:latin typeface="Arial" panose="020B0604020202020204" pitchFamily="34" charset="0"/>
                <a:cs typeface="Arial" panose="020B0604020202020204" pitchFamily="34" charset="0"/>
              </a:rPr>
              <a:t>luminous</a:t>
            </a:r>
            <a:r>
              <a:rPr lang="it-IT" altLang="it-IT" sz="2200" b="1" dirty="0">
                <a:solidFill>
                  <a:srgbClr val="000000"/>
                </a:solidFill>
                <a:latin typeface="Arial" panose="020B0604020202020204" pitchFamily="34" charset="0"/>
                <a:cs typeface="Arial" panose="020B0604020202020204" pitchFamily="34" charset="0"/>
              </a:rPr>
              <a:t> </a:t>
            </a:r>
            <a:r>
              <a:rPr lang="it-IT" altLang="it-IT" sz="2200" b="1" dirty="0" err="1">
                <a:solidFill>
                  <a:srgbClr val="000000"/>
                </a:solidFill>
                <a:latin typeface="Arial" panose="020B0604020202020204" pitchFamily="34" charset="0"/>
                <a:cs typeface="Arial" panose="020B0604020202020204" pitchFamily="34" charset="0"/>
              </a:rPr>
              <a:t>flux</a:t>
            </a:r>
            <a:r>
              <a:rPr lang="it-IT" altLang="it-IT" sz="2200" dirty="0">
                <a:solidFill>
                  <a:srgbClr val="000000"/>
                </a:solidFill>
                <a:latin typeface="Arial" panose="020B0604020202020204" pitchFamily="34" charset="0"/>
                <a:cs typeface="Arial" panose="020B0604020202020204" pitchFamily="34" charset="0"/>
              </a:rPr>
              <a:t>.</a:t>
            </a:r>
            <a:r>
              <a:rPr lang="it-IT" altLang="it-IT" sz="2200" dirty="0">
                <a:solidFill>
                  <a:srgbClr val="3333CC"/>
                </a:solidFill>
                <a:latin typeface="Arial" panose="020B0604020202020204" pitchFamily="34" charset="0"/>
                <a:cs typeface="Arial" panose="020B0604020202020204" pitchFamily="34" charset="0"/>
              </a:rPr>
              <a:t> </a:t>
            </a:r>
            <a:endParaRPr lang="it-IT" altLang="it-IT" sz="2200" dirty="0">
              <a:solidFill>
                <a:srgbClr val="FF0000"/>
              </a:solidFill>
              <a:latin typeface="Arial" panose="020B0604020202020204" pitchFamily="34" charset="0"/>
              <a:cs typeface="Arial" panose="020B0604020202020204" pitchFamily="34" charset="0"/>
            </a:endParaRPr>
          </a:p>
        </p:txBody>
      </p:sp>
      <p:sp>
        <p:nvSpPr>
          <p:cNvPr id="119811" name="Rectangle 3"/>
          <p:cNvSpPr>
            <a:spLocks noChangeArrowheads="1"/>
          </p:cNvSpPr>
          <p:nvPr/>
        </p:nvSpPr>
        <p:spPr bwMode="auto">
          <a:xfrm>
            <a:off x="1187624" y="116632"/>
            <a:ext cx="669607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fontAlgn="base">
              <a:spcBef>
                <a:spcPct val="0"/>
              </a:spcBef>
              <a:spcAft>
                <a:spcPct val="0"/>
              </a:spcAft>
              <a:buFontTx/>
              <a:buNone/>
            </a:pPr>
            <a:r>
              <a:rPr lang="it-IT" altLang="it-IT" sz="2400" b="1" dirty="0">
                <a:solidFill>
                  <a:srgbClr val="000000"/>
                </a:solidFill>
                <a:latin typeface="Arial" panose="020B0604020202020204" pitchFamily="34" charset="0"/>
                <a:cs typeface="Arial" panose="020B0604020202020204" pitchFamily="34" charset="0"/>
              </a:rPr>
              <a:t>The </a:t>
            </a:r>
            <a:r>
              <a:rPr lang="it-IT" altLang="it-IT" sz="2400" b="1" dirty="0" err="1">
                <a:solidFill>
                  <a:srgbClr val="000000"/>
                </a:solidFill>
                <a:latin typeface="Arial" panose="020B0604020202020204" pitchFamily="34" charset="0"/>
                <a:cs typeface="Arial" panose="020B0604020202020204" pitchFamily="34" charset="0"/>
              </a:rPr>
              <a:t>illumination</a:t>
            </a:r>
            <a:r>
              <a:rPr lang="it-IT" altLang="it-IT" sz="2400" b="1" dirty="0">
                <a:solidFill>
                  <a:srgbClr val="000000"/>
                </a:solidFill>
                <a:latin typeface="Arial" panose="020B0604020202020204" pitchFamily="34" charset="0"/>
                <a:cs typeface="Arial" panose="020B0604020202020204" pitchFamily="34" charset="0"/>
              </a:rPr>
              <a:t> in </a:t>
            </a:r>
            <a:r>
              <a:rPr lang="it-IT" altLang="it-IT" sz="2400" b="1" dirty="0" err="1">
                <a:solidFill>
                  <a:srgbClr val="000000"/>
                </a:solidFill>
                <a:latin typeface="Arial" panose="020B0604020202020204" pitchFamily="34" charset="0"/>
                <a:cs typeface="Arial" panose="020B0604020202020204" pitchFamily="34" charset="0"/>
              </a:rPr>
              <a:t>optical</a:t>
            </a:r>
            <a:r>
              <a:rPr lang="it-IT" altLang="it-IT" sz="2400" b="1" dirty="0">
                <a:solidFill>
                  <a:srgbClr val="000000"/>
                </a:solidFill>
                <a:latin typeface="Arial" panose="020B0604020202020204" pitchFamily="34" charset="0"/>
                <a:cs typeface="Arial" panose="020B0604020202020204" pitchFamily="34" charset="0"/>
              </a:rPr>
              <a:t> </a:t>
            </a:r>
            <a:r>
              <a:rPr lang="it-IT" altLang="it-IT" sz="2400" b="1" dirty="0" err="1">
                <a:solidFill>
                  <a:srgbClr val="000000"/>
                </a:solidFill>
                <a:latin typeface="Arial" panose="020B0604020202020204" pitchFamily="34" charset="0"/>
                <a:cs typeface="Arial" panose="020B0604020202020204" pitchFamily="34" charset="0"/>
              </a:rPr>
              <a:t>microscopy</a:t>
            </a:r>
            <a:endParaRPr lang="it-IT" altLang="it-IT"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93447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7504" y="82362"/>
            <a:ext cx="4209662" cy="6986528"/>
          </a:xfrm>
          <a:prstGeom prst="rect">
            <a:avLst/>
          </a:prstGeom>
        </p:spPr>
        <p:txBody>
          <a:bodyPr wrap="square">
            <a:spAutoFit/>
          </a:bodyPr>
          <a:lstStyle/>
          <a:p>
            <a:pPr eaLnBrk="0" fontAlgn="base" hangingPunct="0">
              <a:spcBef>
                <a:spcPct val="0"/>
              </a:spcBef>
              <a:spcAft>
                <a:spcPct val="0"/>
              </a:spcAft>
            </a:pPr>
            <a:r>
              <a:rPr lang="en-US" b="1" dirty="0">
                <a:solidFill>
                  <a:srgbClr val="000000"/>
                </a:solidFill>
                <a:latin typeface="Arial" panose="020B0604020202020204" pitchFamily="34" charset="0"/>
                <a:cs typeface="Arial" panose="020B0604020202020204" pitchFamily="34" charset="0"/>
              </a:rPr>
              <a:t>Köhler lighting</a:t>
            </a:r>
            <a:r>
              <a:rPr lang="en-US" sz="1400" dirty="0">
                <a:solidFill>
                  <a:srgbClr val="000000"/>
                </a:solidFill>
                <a:latin typeface="Arial" panose="020B0604020202020204" pitchFamily="34" charset="0"/>
                <a:cs typeface="Arial" panose="020B0604020202020204" pitchFamily="34" charset="0"/>
              </a:rPr>
              <a:t/>
            </a: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
            </a:r>
            <a:br>
              <a:rPr lang="en-US" sz="1400" dirty="0">
                <a:solidFill>
                  <a:srgbClr val="000000"/>
                </a:solidFill>
                <a:latin typeface="Arial" panose="020B0604020202020204" pitchFamily="34" charset="0"/>
                <a:cs typeface="Arial" panose="020B0604020202020204" pitchFamily="34" charset="0"/>
              </a:rPr>
            </a:br>
            <a:r>
              <a:rPr lang="en-US" sz="1600" dirty="0">
                <a:solidFill>
                  <a:srgbClr val="000000"/>
                </a:solidFill>
                <a:latin typeface="Arial" panose="020B0604020202020204" pitchFamily="34" charset="0"/>
                <a:cs typeface="Arial" panose="020B0604020202020204" pitchFamily="34" charset="0"/>
              </a:rPr>
              <a:t>It’s the most widely used method.</a:t>
            </a:r>
          </a:p>
          <a:p>
            <a:pPr eaLnBrk="0" fontAlgn="base" hangingPunct="0">
              <a:spcBef>
                <a:spcPct val="0"/>
              </a:spcBef>
              <a:spcAft>
                <a:spcPct val="0"/>
              </a:spcAft>
            </a:pPr>
            <a:endParaRPr lang="en-US" sz="16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sz="1600" dirty="0">
                <a:solidFill>
                  <a:srgbClr val="000000"/>
                </a:solidFill>
                <a:latin typeface="Arial" panose="020B0604020202020204" pitchFamily="34" charset="0"/>
                <a:cs typeface="Arial" panose="020B0604020202020204" pitchFamily="34" charset="0"/>
              </a:rPr>
              <a:t>It produces the highest intensity of light from non-homogeneous </a:t>
            </a:r>
            <a:r>
              <a:rPr lang="en-US" sz="1600" dirty="0" smtClean="0">
                <a:solidFill>
                  <a:srgbClr val="000000"/>
                </a:solidFill>
                <a:latin typeface="Arial" panose="020B0604020202020204" pitchFamily="34" charset="0"/>
                <a:cs typeface="Arial" panose="020B0604020202020204" pitchFamily="34" charset="0"/>
              </a:rPr>
              <a:t>sources (lamp filament).</a:t>
            </a:r>
            <a:endParaRPr lang="en-US" sz="16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sz="1600" dirty="0">
                <a:solidFill>
                  <a:srgbClr val="000000"/>
                </a:solidFill>
                <a:latin typeface="Arial" panose="020B0604020202020204" pitchFamily="34" charset="0"/>
                <a:cs typeface="Arial" panose="020B0604020202020204" pitchFamily="34" charset="0"/>
              </a:rPr>
              <a:t/>
            </a:r>
            <a:br>
              <a:rPr lang="en-US" sz="1600" dirty="0">
                <a:solidFill>
                  <a:srgbClr val="000000"/>
                </a:solidFill>
                <a:latin typeface="Arial" panose="020B0604020202020204" pitchFamily="34" charset="0"/>
                <a:cs typeface="Arial" panose="020B0604020202020204" pitchFamily="34" charset="0"/>
              </a:rPr>
            </a:br>
            <a:r>
              <a:rPr lang="en-US" sz="1600" dirty="0">
                <a:solidFill>
                  <a:srgbClr val="000000"/>
                </a:solidFill>
                <a:latin typeface="Arial" panose="020B0604020202020204" pitchFamily="34" charset="0"/>
                <a:cs typeface="Arial" panose="020B0604020202020204" pitchFamily="34" charset="0"/>
              </a:rPr>
              <a:t>The illumination of specimen </a:t>
            </a:r>
            <a:r>
              <a:rPr lang="en-US" sz="1600" dirty="0" smtClean="0">
                <a:solidFill>
                  <a:srgbClr val="000000"/>
                </a:solidFill>
                <a:latin typeface="Arial" panose="020B0604020202020204" pitchFamily="34" charset="0"/>
                <a:cs typeface="Arial" panose="020B0604020202020204" pitchFamily="34" charset="0"/>
              </a:rPr>
              <a:t>will be uniform </a:t>
            </a:r>
            <a:r>
              <a:rPr lang="en-US" sz="1600" dirty="0">
                <a:solidFill>
                  <a:srgbClr val="000000"/>
                </a:solidFill>
                <a:latin typeface="Arial" panose="020B0604020202020204" pitchFamily="34" charset="0"/>
                <a:cs typeface="Arial" panose="020B0604020202020204" pitchFamily="34" charset="0"/>
              </a:rPr>
              <a:t>and free from glow.</a:t>
            </a:r>
          </a:p>
          <a:p>
            <a:pPr eaLnBrk="0" fontAlgn="base" hangingPunct="0">
              <a:spcBef>
                <a:spcPct val="0"/>
              </a:spcBef>
              <a:spcAft>
                <a:spcPct val="0"/>
              </a:spcAft>
            </a:pPr>
            <a:r>
              <a:rPr lang="en-US" sz="1600" dirty="0">
                <a:solidFill>
                  <a:srgbClr val="000000"/>
                </a:solidFill>
                <a:latin typeface="Arial" panose="020B0604020202020204" pitchFamily="34" charset="0"/>
                <a:cs typeface="Arial" panose="020B0604020202020204" pitchFamily="34" charset="0"/>
              </a:rPr>
              <a:t/>
            </a:r>
            <a:br>
              <a:rPr lang="en-US" sz="1600" dirty="0">
                <a:solidFill>
                  <a:srgbClr val="000000"/>
                </a:solidFill>
                <a:latin typeface="Arial" panose="020B0604020202020204" pitchFamily="34" charset="0"/>
                <a:cs typeface="Arial" panose="020B0604020202020204" pitchFamily="34" charset="0"/>
              </a:rPr>
            </a:br>
            <a:r>
              <a:rPr lang="en-US" sz="1600" dirty="0">
                <a:solidFill>
                  <a:srgbClr val="000000"/>
                </a:solidFill>
                <a:latin typeface="Arial" panose="020B0604020202020204" pitchFamily="34" charset="0"/>
                <a:cs typeface="Arial" panose="020B0604020202020204" pitchFamily="34" charset="0"/>
              </a:rPr>
              <a:t>The principles of </a:t>
            </a:r>
            <a:r>
              <a:rPr lang="en-US" sz="1600" dirty="0" err="1" smtClean="0">
                <a:solidFill>
                  <a:srgbClr val="000000"/>
                </a:solidFill>
                <a:latin typeface="Arial" panose="020B0604020202020204" pitchFamily="34" charset="0"/>
                <a:cs typeface="Arial" panose="020B0604020202020204" pitchFamily="34" charset="0"/>
              </a:rPr>
              <a:t>Köhler</a:t>
            </a:r>
            <a:r>
              <a:rPr lang="en-US" sz="1600" dirty="0" smtClean="0">
                <a:solidFill>
                  <a:srgbClr val="000000"/>
                </a:solidFill>
                <a:latin typeface="Arial" panose="020B0604020202020204" pitchFamily="34" charset="0"/>
                <a:cs typeface="Arial" panose="020B0604020202020204" pitchFamily="34" charset="0"/>
              </a:rPr>
              <a:t> </a:t>
            </a:r>
            <a:r>
              <a:rPr lang="en-US" sz="1600" dirty="0">
                <a:solidFill>
                  <a:srgbClr val="000000"/>
                </a:solidFill>
                <a:latin typeface="Arial" panose="020B0604020202020204" pitchFamily="34" charset="0"/>
                <a:cs typeface="Arial" panose="020B0604020202020204" pitchFamily="34" charset="0"/>
              </a:rPr>
              <a:t>lighting applied to modern microscopy can be summarized to:</a:t>
            </a:r>
          </a:p>
          <a:p>
            <a:pPr eaLnBrk="0" fontAlgn="base" hangingPunct="0">
              <a:spcBef>
                <a:spcPct val="0"/>
              </a:spcBef>
              <a:spcAft>
                <a:spcPct val="0"/>
              </a:spcAft>
            </a:pPr>
            <a:r>
              <a:rPr lang="en-US" sz="1600" dirty="0">
                <a:solidFill>
                  <a:srgbClr val="000000"/>
                </a:solidFill>
                <a:latin typeface="Arial" panose="020B0604020202020204" pitchFamily="34" charset="0"/>
                <a:cs typeface="Arial" panose="020B0604020202020204" pitchFamily="34" charset="0"/>
              </a:rPr>
              <a:t/>
            </a:r>
            <a:br>
              <a:rPr lang="en-US" sz="1600" dirty="0">
                <a:solidFill>
                  <a:srgbClr val="000000"/>
                </a:solidFill>
                <a:latin typeface="Arial" panose="020B0604020202020204" pitchFamily="34" charset="0"/>
                <a:cs typeface="Arial" panose="020B0604020202020204" pitchFamily="34" charset="0"/>
              </a:rPr>
            </a:br>
            <a:r>
              <a:rPr lang="en-US" sz="1600" b="1" dirty="0">
                <a:solidFill>
                  <a:srgbClr val="FF0000"/>
                </a:solidFill>
                <a:latin typeface="Arial" panose="020B0604020202020204" pitchFamily="34" charset="0"/>
                <a:cs typeface="Arial" panose="020B0604020202020204" pitchFamily="34" charset="0"/>
              </a:rPr>
              <a:t>A -</a:t>
            </a:r>
            <a:r>
              <a:rPr lang="en-US" sz="1600" dirty="0">
                <a:solidFill>
                  <a:srgbClr val="000000"/>
                </a:solidFill>
                <a:latin typeface="Arial" panose="020B0604020202020204" pitchFamily="34" charset="0"/>
                <a:cs typeface="Arial" panose="020B0604020202020204" pitchFamily="34" charset="0"/>
              </a:rPr>
              <a:t> </a:t>
            </a:r>
            <a:r>
              <a:rPr lang="en-US" sz="1600" dirty="0">
                <a:solidFill>
                  <a:srgbClr val="FF0000"/>
                </a:solidFill>
                <a:latin typeface="Arial" panose="020B0604020202020204" pitchFamily="34" charset="0"/>
                <a:cs typeface="Arial" panose="020B0604020202020204" pitchFamily="34" charset="0"/>
              </a:rPr>
              <a:t>focusing the filament image in the diaphragm plane of the condenser </a:t>
            </a:r>
            <a:r>
              <a:rPr lang="en-US" sz="1600" dirty="0" smtClean="0">
                <a:solidFill>
                  <a:srgbClr val="FF0000"/>
                </a:solidFill>
                <a:latin typeface="Arial" panose="020B0604020202020204" pitchFamily="34" charset="0"/>
                <a:cs typeface="Arial" panose="020B0604020202020204" pitchFamily="34" charset="0"/>
              </a:rPr>
              <a:t>(</a:t>
            </a:r>
            <a:r>
              <a:rPr lang="en-US" sz="1600" dirty="0">
                <a:solidFill>
                  <a:srgbClr val="FF0000"/>
                </a:solidFill>
                <a:latin typeface="Arial" panose="020B0604020202020204" pitchFamily="34" charset="0"/>
                <a:cs typeface="Arial" panose="020B0604020202020204" pitchFamily="34" charset="0"/>
              </a:rPr>
              <a:t>A</a:t>
            </a:r>
            <a:r>
              <a:rPr lang="en-US" sz="1600" dirty="0" smtClean="0">
                <a:solidFill>
                  <a:srgbClr val="FF0000"/>
                </a:solidFill>
                <a:latin typeface="Arial" panose="020B0604020202020204" pitchFamily="34" charset="0"/>
                <a:cs typeface="Arial" panose="020B0604020202020204" pitchFamily="34" charset="0"/>
              </a:rPr>
              <a:t>perture Diaphragm) </a:t>
            </a:r>
            <a:r>
              <a:rPr lang="en-US" sz="1600" dirty="0">
                <a:solidFill>
                  <a:srgbClr val="FF0000"/>
                </a:solidFill>
                <a:latin typeface="Arial" panose="020B0604020202020204" pitchFamily="34" charset="0"/>
                <a:cs typeface="Arial" panose="020B0604020202020204" pitchFamily="34" charset="0"/>
              </a:rPr>
              <a:t>using the collector.</a:t>
            </a:r>
          </a:p>
          <a:p>
            <a:pPr eaLnBrk="0" fontAlgn="base" hangingPunct="0">
              <a:spcBef>
                <a:spcPct val="0"/>
              </a:spcBef>
              <a:spcAft>
                <a:spcPct val="0"/>
              </a:spcAft>
            </a:pPr>
            <a:endParaRPr lang="en-US" sz="16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sz="1600" b="1" dirty="0">
                <a:solidFill>
                  <a:srgbClr val="0000FF"/>
                </a:solidFill>
                <a:latin typeface="Arial" panose="020B0604020202020204" pitchFamily="34" charset="0"/>
                <a:cs typeface="Arial" panose="020B0604020202020204" pitchFamily="34" charset="0"/>
              </a:rPr>
              <a:t>B -</a:t>
            </a:r>
            <a:r>
              <a:rPr lang="en-US" sz="1600" b="1" dirty="0">
                <a:solidFill>
                  <a:srgbClr val="000000"/>
                </a:solidFill>
                <a:latin typeface="Arial" panose="020B0604020202020204" pitchFamily="34" charset="0"/>
                <a:cs typeface="Arial" panose="020B0604020202020204" pitchFamily="34" charset="0"/>
              </a:rPr>
              <a:t> </a:t>
            </a:r>
            <a:r>
              <a:rPr lang="en-US" sz="1600" dirty="0">
                <a:solidFill>
                  <a:srgbClr val="0000FF"/>
                </a:solidFill>
                <a:latin typeface="Arial" panose="020B0604020202020204" pitchFamily="34" charset="0"/>
                <a:cs typeface="Arial" panose="020B0604020202020204" pitchFamily="34" charset="0"/>
              </a:rPr>
              <a:t>focusing the image of </a:t>
            </a:r>
            <a:r>
              <a:rPr lang="en-US" sz="1600" dirty="0" smtClean="0">
                <a:solidFill>
                  <a:srgbClr val="0000FF"/>
                </a:solidFill>
                <a:latin typeface="Arial" panose="020B0604020202020204" pitchFamily="34" charset="0"/>
                <a:cs typeface="Arial" panose="020B0604020202020204" pitchFamily="34" charset="0"/>
              </a:rPr>
              <a:t>the </a:t>
            </a:r>
            <a:r>
              <a:rPr lang="en-US" sz="1600" dirty="0">
                <a:solidFill>
                  <a:srgbClr val="0000FF"/>
                </a:solidFill>
                <a:latin typeface="Arial" panose="020B0604020202020204" pitchFamily="34" charset="0"/>
                <a:cs typeface="Arial" panose="020B0604020202020204" pitchFamily="34" charset="0"/>
              </a:rPr>
              <a:t>field </a:t>
            </a:r>
            <a:r>
              <a:rPr lang="en-US" sz="1600" dirty="0" smtClean="0">
                <a:solidFill>
                  <a:srgbClr val="0000FF"/>
                </a:solidFill>
                <a:latin typeface="Arial" panose="020B0604020202020204" pitchFamily="34" charset="0"/>
                <a:cs typeface="Arial" panose="020B0604020202020204" pitchFamily="34" charset="0"/>
              </a:rPr>
              <a:t>diaphragm in </a:t>
            </a:r>
            <a:r>
              <a:rPr lang="en-US" sz="1600" dirty="0">
                <a:solidFill>
                  <a:srgbClr val="0000FF"/>
                </a:solidFill>
                <a:latin typeface="Arial" panose="020B0604020202020204" pitchFamily="34" charset="0"/>
                <a:cs typeface="Arial" panose="020B0604020202020204" pitchFamily="34" charset="0"/>
              </a:rPr>
              <a:t>the specimen plane using the </a:t>
            </a:r>
            <a:r>
              <a:rPr lang="en-US" sz="1600">
                <a:solidFill>
                  <a:srgbClr val="0000FF"/>
                </a:solidFill>
                <a:latin typeface="Arial" panose="020B0604020202020204" pitchFamily="34" charset="0"/>
                <a:cs typeface="Arial" panose="020B0604020202020204" pitchFamily="34" charset="0"/>
              </a:rPr>
              <a:t>condenser</a:t>
            </a:r>
            <a:r>
              <a:rPr lang="en-US" sz="1600" smtClean="0">
                <a:solidFill>
                  <a:srgbClr val="0000FF"/>
                </a:solidFill>
                <a:latin typeface="Arial" panose="020B0604020202020204" pitchFamily="34" charset="0"/>
                <a:cs typeface="Arial" panose="020B0604020202020204" pitchFamily="34" charset="0"/>
              </a:rPr>
              <a:t>. </a:t>
            </a:r>
            <a:endParaRPr lang="en-US" sz="1600" dirty="0">
              <a:solidFill>
                <a:srgbClr val="0000FF"/>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en-US" sz="16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sz="1600" dirty="0">
                <a:solidFill>
                  <a:srgbClr val="000000"/>
                </a:solidFill>
                <a:latin typeface="Arial" panose="020B0604020202020204" pitchFamily="34" charset="0"/>
                <a:cs typeface="Arial" panose="020B0604020202020204" pitchFamily="34" charset="0"/>
              </a:rPr>
              <a:t/>
            </a:r>
            <a:br>
              <a:rPr lang="en-US" sz="1600" dirty="0">
                <a:solidFill>
                  <a:srgbClr val="000000"/>
                </a:solidFill>
                <a:latin typeface="Arial" panose="020B0604020202020204" pitchFamily="34" charset="0"/>
                <a:cs typeface="Arial" panose="020B0604020202020204" pitchFamily="34" charset="0"/>
              </a:rPr>
            </a:br>
            <a:r>
              <a:rPr lang="en-US" sz="1600" dirty="0">
                <a:solidFill>
                  <a:srgbClr val="000000"/>
                </a:solidFill>
                <a:latin typeface="Arial" panose="020B0604020202020204" pitchFamily="34" charset="0"/>
                <a:cs typeface="Arial" panose="020B0604020202020204" pitchFamily="34" charset="0"/>
              </a:rPr>
              <a:t>In this way the light source is not focused on the specimen level, the lighting will be extended and without grain, and will not suffer from the imperfections of the condenser glass </a:t>
            </a:r>
            <a:r>
              <a:rPr lang="en-US" sz="1600" dirty="0" smtClean="0">
                <a:solidFill>
                  <a:srgbClr val="000000"/>
                </a:solidFill>
                <a:latin typeface="Arial" panose="020B0604020202020204" pitchFamily="34" charset="0"/>
                <a:cs typeface="Arial" panose="020B0604020202020204" pitchFamily="34" charset="0"/>
              </a:rPr>
              <a:t>surfaces (dust).</a:t>
            </a:r>
            <a:endParaRPr lang="it-IT" sz="1600" dirty="0">
              <a:solidFill>
                <a:srgbClr val="000000"/>
              </a:solidFill>
              <a:latin typeface="Arial" panose="020B0604020202020204" pitchFamily="34" charset="0"/>
              <a:cs typeface="Arial" panose="020B0604020202020204" pitchFamily="34" charset="0"/>
            </a:endParaRPr>
          </a:p>
        </p:txBody>
      </p:sp>
      <p:pic>
        <p:nvPicPr>
          <p:cNvPr id="3" name="Immagine 2"/>
          <p:cNvPicPr>
            <a:picLocks noChangeAspect="1"/>
          </p:cNvPicPr>
          <p:nvPr/>
        </p:nvPicPr>
        <p:blipFill>
          <a:blip r:embed="rId2"/>
          <a:stretch>
            <a:fillRect/>
          </a:stretch>
        </p:blipFill>
        <p:spPr>
          <a:xfrm>
            <a:off x="4317166" y="82362"/>
            <a:ext cx="4826834" cy="5232777"/>
          </a:xfrm>
          <a:prstGeom prst="rect">
            <a:avLst/>
          </a:prstGeom>
        </p:spPr>
      </p:pic>
      <p:sp>
        <p:nvSpPr>
          <p:cNvPr id="4" name="CasellaDiTesto 3"/>
          <p:cNvSpPr txBox="1"/>
          <p:nvPr/>
        </p:nvSpPr>
        <p:spPr>
          <a:xfrm>
            <a:off x="5295176" y="5314271"/>
            <a:ext cx="504056" cy="707886"/>
          </a:xfrm>
          <a:prstGeom prst="rect">
            <a:avLst/>
          </a:prstGeom>
          <a:noFill/>
          <a:ln>
            <a:solidFill>
              <a:srgbClr val="FF0000"/>
            </a:solidFill>
          </a:ln>
        </p:spPr>
        <p:txBody>
          <a:bodyPr wrap="square" rtlCol="0">
            <a:spAutoFit/>
          </a:bodyPr>
          <a:lstStyle/>
          <a:p>
            <a:pPr eaLnBrk="0" fontAlgn="base" hangingPunct="0">
              <a:spcBef>
                <a:spcPct val="0"/>
              </a:spcBef>
              <a:spcAft>
                <a:spcPct val="0"/>
              </a:spcAft>
            </a:pPr>
            <a:r>
              <a:rPr lang="it-IT" sz="4000" dirty="0">
                <a:solidFill>
                  <a:srgbClr val="FF0000"/>
                </a:solidFill>
                <a:latin typeface="Arial" panose="020B0604020202020204" pitchFamily="34" charset="0"/>
                <a:cs typeface="Arial" panose="020B0604020202020204" pitchFamily="34" charset="0"/>
              </a:rPr>
              <a:t>A</a:t>
            </a:r>
          </a:p>
        </p:txBody>
      </p:sp>
      <p:sp>
        <p:nvSpPr>
          <p:cNvPr id="5" name="CasellaDiTesto 4"/>
          <p:cNvSpPr txBox="1"/>
          <p:nvPr/>
        </p:nvSpPr>
        <p:spPr>
          <a:xfrm>
            <a:off x="7668344" y="5314271"/>
            <a:ext cx="504056" cy="707886"/>
          </a:xfrm>
          <a:prstGeom prst="rect">
            <a:avLst/>
          </a:prstGeom>
          <a:noFill/>
          <a:ln>
            <a:solidFill>
              <a:srgbClr val="0000FF"/>
            </a:solidFill>
          </a:ln>
        </p:spPr>
        <p:txBody>
          <a:bodyPr wrap="square" rtlCol="0">
            <a:spAutoFit/>
          </a:bodyPr>
          <a:lstStyle/>
          <a:p>
            <a:pPr eaLnBrk="0" fontAlgn="base" hangingPunct="0">
              <a:spcBef>
                <a:spcPct val="0"/>
              </a:spcBef>
              <a:spcAft>
                <a:spcPct val="0"/>
              </a:spcAft>
            </a:pPr>
            <a:r>
              <a:rPr lang="it-IT" sz="4000" dirty="0">
                <a:solidFill>
                  <a:srgbClr val="0000FF"/>
                </a:solidFill>
                <a:latin typeface="Arial" panose="020B0604020202020204" pitchFamily="34" charset="0"/>
                <a:cs typeface="Arial" panose="020B0604020202020204" pitchFamily="34" charset="0"/>
              </a:rPr>
              <a:t>B</a:t>
            </a:r>
          </a:p>
        </p:txBody>
      </p:sp>
      <p:sp>
        <p:nvSpPr>
          <p:cNvPr id="6" name="CasellaDiTesto 5"/>
          <p:cNvSpPr txBox="1"/>
          <p:nvPr/>
        </p:nvSpPr>
        <p:spPr>
          <a:xfrm>
            <a:off x="5043148" y="6114782"/>
            <a:ext cx="1008112" cy="461665"/>
          </a:xfrm>
          <a:prstGeom prst="rect">
            <a:avLst/>
          </a:prstGeom>
          <a:noFill/>
          <a:ln>
            <a:solidFill>
              <a:srgbClr val="FF0000"/>
            </a:solidFill>
          </a:ln>
        </p:spPr>
        <p:txBody>
          <a:bodyPr wrap="square" rtlCol="0">
            <a:spAutoFit/>
          </a:bodyPr>
          <a:lstStyle/>
          <a:p>
            <a:pPr algn="ctr" eaLnBrk="0" fontAlgn="base" hangingPunct="0">
              <a:spcBef>
                <a:spcPct val="0"/>
              </a:spcBef>
              <a:spcAft>
                <a:spcPct val="0"/>
              </a:spcAft>
            </a:pPr>
            <a:r>
              <a:rPr lang="it-IT" sz="1200" dirty="0" err="1">
                <a:solidFill>
                  <a:srgbClr val="FF0000"/>
                </a:solidFill>
                <a:latin typeface="Arial" panose="020B0604020202020204" pitchFamily="34" charset="0"/>
                <a:cs typeface="Arial" panose="020B0604020202020204" pitchFamily="34" charset="0"/>
              </a:rPr>
              <a:t>Illuminating</a:t>
            </a:r>
            <a:r>
              <a:rPr lang="it-IT" sz="1200" dirty="0">
                <a:solidFill>
                  <a:srgbClr val="FF0000"/>
                </a:solidFill>
                <a:latin typeface="Arial" panose="020B0604020202020204" pitchFamily="34" charset="0"/>
                <a:cs typeface="Arial" panose="020B0604020202020204" pitchFamily="34" charset="0"/>
              </a:rPr>
              <a:t> light </a:t>
            </a:r>
            <a:r>
              <a:rPr lang="it-IT" sz="1200" dirty="0" err="1">
                <a:solidFill>
                  <a:srgbClr val="FF0000"/>
                </a:solidFill>
                <a:latin typeface="Arial" panose="020B0604020202020204" pitchFamily="34" charset="0"/>
                <a:cs typeface="Arial" panose="020B0604020202020204" pitchFamily="34" charset="0"/>
              </a:rPr>
              <a:t>paths</a:t>
            </a:r>
            <a:endParaRPr lang="it-IT" sz="1200" dirty="0">
              <a:solidFill>
                <a:srgbClr val="FF0000"/>
              </a:solidFill>
              <a:latin typeface="Arial" panose="020B0604020202020204" pitchFamily="34" charset="0"/>
              <a:cs typeface="Arial" panose="020B0604020202020204" pitchFamily="34" charset="0"/>
            </a:endParaRPr>
          </a:p>
        </p:txBody>
      </p:sp>
      <p:sp>
        <p:nvSpPr>
          <p:cNvPr id="7" name="CasellaDiTesto 6"/>
          <p:cNvSpPr txBox="1"/>
          <p:nvPr/>
        </p:nvSpPr>
        <p:spPr>
          <a:xfrm>
            <a:off x="7416316" y="6132674"/>
            <a:ext cx="1008112" cy="461665"/>
          </a:xfrm>
          <a:prstGeom prst="rect">
            <a:avLst/>
          </a:prstGeom>
          <a:noFill/>
          <a:ln>
            <a:solidFill>
              <a:srgbClr val="0000FF"/>
            </a:solidFill>
          </a:ln>
        </p:spPr>
        <p:txBody>
          <a:bodyPr wrap="square" rtlCol="0">
            <a:spAutoFit/>
          </a:bodyPr>
          <a:lstStyle/>
          <a:p>
            <a:pPr algn="ctr" eaLnBrk="0" fontAlgn="base" hangingPunct="0">
              <a:spcBef>
                <a:spcPct val="0"/>
              </a:spcBef>
              <a:spcAft>
                <a:spcPct val="0"/>
              </a:spcAft>
            </a:pPr>
            <a:r>
              <a:rPr lang="it-IT" sz="1200" dirty="0" err="1">
                <a:solidFill>
                  <a:srgbClr val="0000FF"/>
                </a:solidFill>
                <a:latin typeface="Arial" panose="020B0604020202020204" pitchFamily="34" charset="0"/>
                <a:cs typeface="Arial" panose="020B0604020202020204" pitchFamily="34" charset="0"/>
              </a:rPr>
              <a:t>Imaging</a:t>
            </a:r>
            <a:r>
              <a:rPr lang="it-IT" sz="1200" dirty="0">
                <a:solidFill>
                  <a:srgbClr val="0000FF"/>
                </a:solidFill>
                <a:latin typeface="Arial" panose="020B0604020202020204" pitchFamily="34" charset="0"/>
                <a:cs typeface="Arial" panose="020B0604020202020204" pitchFamily="34" charset="0"/>
              </a:rPr>
              <a:t> light </a:t>
            </a:r>
            <a:r>
              <a:rPr lang="it-IT" sz="1200" dirty="0" err="1">
                <a:solidFill>
                  <a:srgbClr val="0000FF"/>
                </a:solidFill>
                <a:latin typeface="Arial" panose="020B0604020202020204" pitchFamily="34" charset="0"/>
                <a:cs typeface="Arial" panose="020B0604020202020204" pitchFamily="34" charset="0"/>
              </a:rPr>
              <a:t>paths</a:t>
            </a:r>
            <a:endParaRPr lang="it-IT" sz="1200" dirty="0">
              <a:solidFill>
                <a:srgbClr val="0000FF"/>
              </a:solidFill>
              <a:latin typeface="Arial" panose="020B0604020202020204" pitchFamily="34" charset="0"/>
              <a:cs typeface="Arial" panose="020B0604020202020204" pitchFamily="34" charset="0"/>
            </a:endParaRPr>
          </a:p>
        </p:txBody>
      </p:sp>
      <p:sp>
        <p:nvSpPr>
          <p:cNvPr id="8" name="CasellaDiTesto 7"/>
          <p:cNvSpPr txBox="1"/>
          <p:nvPr/>
        </p:nvSpPr>
        <p:spPr>
          <a:xfrm>
            <a:off x="6444208" y="3645024"/>
            <a:ext cx="792088" cy="246221"/>
          </a:xfrm>
          <a:prstGeom prst="rect">
            <a:avLst/>
          </a:prstGeom>
          <a:noFill/>
        </p:spPr>
        <p:txBody>
          <a:bodyPr wrap="square" rtlCol="0">
            <a:spAutoFit/>
          </a:bodyPr>
          <a:lstStyle/>
          <a:p>
            <a:pPr eaLnBrk="0" fontAlgn="base" hangingPunct="0">
              <a:spcBef>
                <a:spcPct val="0"/>
              </a:spcBef>
              <a:spcAft>
                <a:spcPct val="0"/>
              </a:spcAft>
            </a:pPr>
            <a:r>
              <a:rPr lang="it-IT" sz="1000" dirty="0">
                <a:solidFill>
                  <a:srgbClr val="000000"/>
                </a:solidFill>
                <a:latin typeface="Arial" panose="020B0604020202020204" pitchFamily="34" charset="0"/>
                <a:cs typeface="Arial" panose="020B0604020202020204" pitchFamily="34" charset="0"/>
              </a:rPr>
              <a:t>specimen</a:t>
            </a:r>
          </a:p>
        </p:txBody>
      </p:sp>
      <p:sp>
        <p:nvSpPr>
          <p:cNvPr id="9" name="CasellaDiTesto 8"/>
          <p:cNvSpPr txBox="1"/>
          <p:nvPr/>
        </p:nvSpPr>
        <p:spPr>
          <a:xfrm>
            <a:off x="8355197" y="2965729"/>
            <a:ext cx="792088" cy="246221"/>
          </a:xfrm>
          <a:prstGeom prst="rect">
            <a:avLst/>
          </a:prstGeom>
          <a:solidFill>
            <a:schemeClr val="bg1"/>
          </a:solidFill>
        </p:spPr>
        <p:txBody>
          <a:bodyPr wrap="square" rtlCol="0">
            <a:spAutoFit/>
          </a:bodyPr>
          <a:lstStyle/>
          <a:p>
            <a:pPr eaLnBrk="0" fontAlgn="base" hangingPunct="0">
              <a:spcBef>
                <a:spcPct val="0"/>
              </a:spcBef>
              <a:spcAft>
                <a:spcPct val="0"/>
              </a:spcAft>
            </a:pPr>
            <a:r>
              <a:rPr lang="it-IT" sz="1000" dirty="0">
                <a:solidFill>
                  <a:srgbClr val="FF0000"/>
                </a:solidFill>
                <a:latin typeface="Arial" panose="020B0604020202020204" pitchFamily="34" charset="0"/>
                <a:cs typeface="Arial" panose="020B0604020202020204" pitchFamily="34" charset="0"/>
              </a:rPr>
              <a:t>specimen</a:t>
            </a:r>
          </a:p>
        </p:txBody>
      </p:sp>
      <p:sp>
        <p:nvSpPr>
          <p:cNvPr id="10" name="CasellaDiTesto 9"/>
          <p:cNvSpPr txBox="1"/>
          <p:nvPr/>
        </p:nvSpPr>
        <p:spPr>
          <a:xfrm>
            <a:off x="4367039" y="2956806"/>
            <a:ext cx="792088" cy="246221"/>
          </a:xfrm>
          <a:prstGeom prst="rect">
            <a:avLst/>
          </a:prstGeom>
          <a:solidFill>
            <a:schemeClr val="bg1"/>
          </a:solidFill>
        </p:spPr>
        <p:txBody>
          <a:bodyPr wrap="square" rtlCol="0">
            <a:spAutoFit/>
          </a:bodyPr>
          <a:lstStyle/>
          <a:p>
            <a:pPr algn="r" eaLnBrk="0" fontAlgn="base" hangingPunct="0">
              <a:spcBef>
                <a:spcPct val="0"/>
              </a:spcBef>
              <a:spcAft>
                <a:spcPct val="0"/>
              </a:spcAft>
            </a:pPr>
            <a:r>
              <a:rPr lang="it-IT" sz="1000" dirty="0">
                <a:solidFill>
                  <a:srgbClr val="FF0000"/>
                </a:solidFill>
                <a:latin typeface="Arial" panose="020B0604020202020204" pitchFamily="34" charset="0"/>
                <a:cs typeface="Arial" panose="020B0604020202020204" pitchFamily="34" charset="0"/>
              </a:rPr>
              <a:t>specimen</a:t>
            </a:r>
          </a:p>
        </p:txBody>
      </p:sp>
      <p:grpSp>
        <p:nvGrpSpPr>
          <p:cNvPr id="14" name="Gruppo 13"/>
          <p:cNvGrpSpPr/>
          <p:nvPr/>
        </p:nvGrpSpPr>
        <p:grpSpPr>
          <a:xfrm>
            <a:off x="3426064" y="2956806"/>
            <a:ext cx="2373168" cy="3708747"/>
            <a:chOff x="3426064" y="2956806"/>
            <a:chExt cx="2373168" cy="3708747"/>
          </a:xfrm>
        </p:grpSpPr>
        <p:sp>
          <p:nvSpPr>
            <p:cNvPr id="11" name="Ovale 10"/>
            <p:cNvSpPr/>
            <p:nvPr/>
          </p:nvSpPr>
          <p:spPr>
            <a:xfrm>
              <a:off x="5295176" y="2956806"/>
              <a:ext cx="504056" cy="365661"/>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sp>
          <p:nvSpPr>
            <p:cNvPr id="12" name="Ovale 11"/>
            <p:cNvSpPr/>
            <p:nvPr/>
          </p:nvSpPr>
          <p:spPr>
            <a:xfrm>
              <a:off x="3426064" y="6251891"/>
              <a:ext cx="504056" cy="365661"/>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sp>
          <p:nvSpPr>
            <p:cNvPr id="13" name="CasellaDiTesto 12"/>
            <p:cNvSpPr txBox="1"/>
            <p:nvPr/>
          </p:nvSpPr>
          <p:spPr>
            <a:xfrm>
              <a:off x="3897835" y="6203888"/>
              <a:ext cx="792088" cy="461665"/>
            </a:xfrm>
            <a:prstGeom prst="rect">
              <a:avLst/>
            </a:prstGeom>
            <a:noFill/>
          </p:spPr>
          <p:txBody>
            <a:bodyPr wrap="square" rtlCol="0">
              <a:spAutoFit/>
            </a:bodyPr>
            <a:lstStyle/>
            <a:p>
              <a:pPr eaLnBrk="0" fontAlgn="base" hangingPunct="0">
                <a:spcBef>
                  <a:spcPct val="0"/>
                </a:spcBef>
                <a:spcAft>
                  <a:spcPct val="0"/>
                </a:spcAft>
              </a:pPr>
              <a:r>
                <a:rPr lang="it-IT" sz="1200" dirty="0" err="1">
                  <a:solidFill>
                    <a:srgbClr val="FF0000"/>
                  </a:solidFill>
                  <a:latin typeface="Arial" panose="020B0604020202020204" pitchFamily="34" charset="0"/>
                  <a:cs typeface="Arial" panose="020B0604020202020204" pitchFamily="34" charset="0"/>
                </a:rPr>
                <a:t>Parallel</a:t>
              </a:r>
              <a:r>
                <a:rPr lang="it-IT" sz="1200" dirty="0">
                  <a:solidFill>
                    <a:srgbClr val="FF0000"/>
                  </a:solidFill>
                  <a:latin typeface="Arial" panose="020B0604020202020204" pitchFamily="34" charset="0"/>
                  <a:cs typeface="Arial" panose="020B0604020202020204" pitchFamily="34" charset="0"/>
                </a:rPr>
                <a:t> </a:t>
              </a:r>
              <a:r>
                <a:rPr lang="it-IT" sz="1200" dirty="0" err="1">
                  <a:solidFill>
                    <a:srgbClr val="FF0000"/>
                  </a:solidFill>
                  <a:latin typeface="Arial" panose="020B0604020202020204" pitchFamily="34" charset="0"/>
                  <a:cs typeface="Arial" panose="020B0604020202020204" pitchFamily="34" charset="0"/>
                </a:rPr>
                <a:t>rays</a:t>
              </a:r>
              <a:endParaRPr lang="it-IT" sz="1200" dirty="0">
                <a:solidFill>
                  <a:srgbClr val="FF0000"/>
                </a:solidFill>
                <a:latin typeface="Arial" panose="020B0604020202020204" pitchFamily="34" charset="0"/>
                <a:cs typeface="Arial" panose="020B0604020202020204" pitchFamily="34" charset="0"/>
              </a:endParaRPr>
            </a:p>
          </p:txBody>
        </p:sp>
      </p:grpSp>
      <p:sp>
        <p:nvSpPr>
          <p:cNvPr id="15" name="Freccia a destra 14"/>
          <p:cNvSpPr/>
          <p:nvPr/>
        </p:nvSpPr>
        <p:spPr>
          <a:xfrm rot="20243278">
            <a:off x="7449296" y="4514965"/>
            <a:ext cx="438097" cy="218047"/>
          </a:xfrm>
          <a:prstGeom prst="rightArrow">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a destra 16"/>
          <p:cNvSpPr/>
          <p:nvPr/>
        </p:nvSpPr>
        <p:spPr>
          <a:xfrm rot="20243278">
            <a:off x="4940079" y="5085807"/>
            <a:ext cx="438097" cy="2180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reccia a destra 17"/>
          <p:cNvSpPr/>
          <p:nvPr/>
        </p:nvSpPr>
        <p:spPr>
          <a:xfrm rot="20243278">
            <a:off x="7449296" y="3094004"/>
            <a:ext cx="438097" cy="218047"/>
          </a:xfrm>
          <a:prstGeom prst="rightArrow">
            <a:avLst/>
          </a:prstGeom>
          <a:solidFill>
            <a:srgbClr val="00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a destra 18"/>
          <p:cNvSpPr/>
          <p:nvPr/>
        </p:nvSpPr>
        <p:spPr>
          <a:xfrm rot="20243278">
            <a:off x="5084028" y="3545035"/>
            <a:ext cx="438097" cy="2180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4924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ext Box 2"/>
          <p:cNvSpPr txBox="1">
            <a:spLocks noChangeArrowheads="1"/>
          </p:cNvSpPr>
          <p:nvPr/>
        </p:nvSpPr>
        <p:spPr bwMode="auto">
          <a:xfrm>
            <a:off x="0" y="0"/>
            <a:ext cx="6262688"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50000"/>
              </a:spcBef>
              <a:spcAft>
                <a:spcPct val="0"/>
              </a:spcAft>
              <a:buFontTx/>
              <a:buNone/>
            </a:pPr>
            <a:r>
              <a:rPr lang="it-IT" altLang="it-IT" sz="4800" dirty="0">
                <a:solidFill>
                  <a:srgbClr val="0000FF"/>
                </a:solidFill>
                <a:latin typeface="Comic Sans MS" panose="030F0702030302020204" pitchFamily="66" charset="0"/>
              </a:rPr>
              <a:t>K</a:t>
            </a:r>
            <a:r>
              <a:rPr lang="en-US" altLang="it-IT" sz="4800" dirty="0">
                <a:solidFill>
                  <a:srgbClr val="0000FF"/>
                </a:solidFill>
                <a:latin typeface="Comic Sans MS" panose="030F0702030302020204" pitchFamily="66" charset="0"/>
              </a:rPr>
              <a:t>ö</a:t>
            </a:r>
            <a:r>
              <a:rPr lang="it-IT" altLang="it-IT" sz="4800" dirty="0" err="1">
                <a:solidFill>
                  <a:srgbClr val="0000FF"/>
                </a:solidFill>
                <a:latin typeface="Comic Sans MS" panose="030F0702030302020204" pitchFamily="66" charset="0"/>
              </a:rPr>
              <a:t>hler</a:t>
            </a:r>
            <a:r>
              <a:rPr lang="it-IT" altLang="it-IT" sz="4800" dirty="0">
                <a:solidFill>
                  <a:srgbClr val="0000FF"/>
                </a:solidFill>
                <a:latin typeface="Comic Sans MS" panose="030F0702030302020204" pitchFamily="66" charset="0"/>
              </a:rPr>
              <a:t> </a:t>
            </a:r>
            <a:r>
              <a:rPr lang="it-IT" altLang="it-IT" sz="4800" dirty="0" err="1" smtClean="0">
                <a:solidFill>
                  <a:srgbClr val="0000FF"/>
                </a:solidFill>
                <a:latin typeface="Comic Sans MS" panose="030F0702030302020204" pitchFamily="66" charset="0"/>
              </a:rPr>
              <a:t>lighting</a:t>
            </a:r>
            <a:r>
              <a:rPr lang="it-IT" altLang="it-IT" sz="4800" dirty="0" smtClean="0">
                <a:solidFill>
                  <a:srgbClr val="0000FF"/>
                </a:solidFill>
                <a:latin typeface="Comic Sans MS" panose="030F0702030302020204" pitchFamily="66" charset="0"/>
              </a:rPr>
              <a:t> </a:t>
            </a:r>
            <a:r>
              <a:rPr lang="it-IT" altLang="it-IT" sz="4800" dirty="0">
                <a:solidFill>
                  <a:srgbClr val="0000FF"/>
                </a:solidFill>
                <a:latin typeface="Comic Sans MS" panose="030F0702030302020204" pitchFamily="66" charset="0"/>
              </a:rPr>
              <a:t>p</a:t>
            </a:r>
            <a:r>
              <a:rPr lang="it-IT" altLang="it-IT" sz="4800" dirty="0" smtClean="0">
                <a:solidFill>
                  <a:srgbClr val="0000FF"/>
                </a:solidFill>
                <a:latin typeface="Comic Sans MS" panose="030F0702030302020204" pitchFamily="66" charset="0"/>
              </a:rPr>
              <a:t>rocedure</a:t>
            </a:r>
            <a:r>
              <a:rPr lang="it-IT" altLang="it-IT" sz="4800" dirty="0" smtClean="0">
                <a:solidFill>
                  <a:srgbClr val="B2B2B2"/>
                </a:solidFill>
                <a:latin typeface="Comic Sans MS" panose="030F0702030302020204" pitchFamily="66" charset="0"/>
              </a:rPr>
              <a:t> </a:t>
            </a:r>
            <a:endParaRPr lang="it-IT" altLang="it-IT" sz="4800" dirty="0">
              <a:solidFill>
                <a:srgbClr val="B2B2B2"/>
              </a:solidFill>
              <a:latin typeface="Comic Sans MS" panose="030F0702030302020204" pitchFamily="66" charset="0"/>
            </a:endParaRPr>
          </a:p>
        </p:txBody>
      </p:sp>
      <p:sp>
        <p:nvSpPr>
          <p:cNvPr id="242691" name="Text Box 3"/>
          <p:cNvSpPr txBox="1">
            <a:spLocks noChangeArrowheads="1"/>
          </p:cNvSpPr>
          <p:nvPr/>
        </p:nvSpPr>
        <p:spPr bwMode="auto">
          <a:xfrm>
            <a:off x="58738" y="1628775"/>
            <a:ext cx="9085262"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1200">
                <a:solidFill>
                  <a:schemeClr val="tx1"/>
                </a:solidFill>
                <a:latin typeface="Times New Roman" panose="02020603050405020304" pitchFamily="18" charset="0"/>
              </a:defRPr>
            </a:lvl1pPr>
            <a:lvl2pPr marL="914400" indent="-457200">
              <a:defRPr sz="1200">
                <a:solidFill>
                  <a:schemeClr val="tx1"/>
                </a:solidFill>
                <a:latin typeface="Times New Roman" panose="02020603050405020304" pitchFamily="18" charset="0"/>
              </a:defRPr>
            </a:lvl2pPr>
            <a:lvl3pPr marL="1371600" indent="-457200">
              <a:defRPr sz="1200">
                <a:solidFill>
                  <a:schemeClr val="tx1"/>
                </a:solidFill>
                <a:latin typeface="Times New Roman" panose="02020603050405020304" pitchFamily="18" charset="0"/>
              </a:defRPr>
            </a:lvl3pPr>
            <a:lvl4pPr marL="1828800" indent="-457200">
              <a:defRPr sz="1200">
                <a:solidFill>
                  <a:schemeClr val="tx1"/>
                </a:solidFill>
                <a:latin typeface="Times New Roman" panose="02020603050405020304" pitchFamily="18" charset="0"/>
              </a:defRPr>
            </a:lvl4pPr>
            <a:lvl5pPr marL="2286000" indent="-457200">
              <a:defRPr sz="1200">
                <a:solidFill>
                  <a:schemeClr val="tx1"/>
                </a:solidFill>
                <a:latin typeface="Times New Roman" panose="02020603050405020304" pitchFamily="18" charset="0"/>
              </a:defRPr>
            </a:lvl5pPr>
            <a:lvl6pPr marL="2743200" indent="-457200" eaLnBrk="0" fontAlgn="base" hangingPunct="0">
              <a:spcBef>
                <a:spcPct val="0"/>
              </a:spcBef>
              <a:spcAft>
                <a:spcPct val="0"/>
              </a:spcAft>
              <a:defRPr sz="1200">
                <a:solidFill>
                  <a:schemeClr val="tx1"/>
                </a:solidFill>
                <a:latin typeface="Times New Roman" panose="02020603050405020304" pitchFamily="18" charset="0"/>
              </a:defRPr>
            </a:lvl6pPr>
            <a:lvl7pPr marL="3200400" indent="-457200" eaLnBrk="0" fontAlgn="base" hangingPunct="0">
              <a:spcBef>
                <a:spcPct val="0"/>
              </a:spcBef>
              <a:spcAft>
                <a:spcPct val="0"/>
              </a:spcAft>
              <a:defRPr sz="1200">
                <a:solidFill>
                  <a:schemeClr val="tx1"/>
                </a:solidFill>
                <a:latin typeface="Times New Roman" panose="02020603050405020304" pitchFamily="18" charset="0"/>
              </a:defRPr>
            </a:lvl7pPr>
            <a:lvl8pPr marL="3657600" indent="-457200" eaLnBrk="0" fontAlgn="base" hangingPunct="0">
              <a:spcBef>
                <a:spcPct val="0"/>
              </a:spcBef>
              <a:spcAft>
                <a:spcPct val="0"/>
              </a:spcAft>
              <a:defRPr sz="1200">
                <a:solidFill>
                  <a:schemeClr val="tx1"/>
                </a:solidFill>
                <a:latin typeface="Times New Roman" panose="02020603050405020304" pitchFamily="18" charset="0"/>
              </a:defRPr>
            </a:lvl8pPr>
            <a:lvl9pPr marL="4114800" indent="-457200" eaLnBrk="0" fontAlgn="base" hangingPunct="0">
              <a:spcBef>
                <a:spcPct val="0"/>
              </a:spcBef>
              <a:spcAft>
                <a:spcPct val="0"/>
              </a:spcAft>
              <a:defRPr sz="1200">
                <a:solidFill>
                  <a:schemeClr val="tx1"/>
                </a:solidFill>
                <a:latin typeface="Times New Roman" panose="02020603050405020304" pitchFamily="18" charset="0"/>
              </a:defRPr>
            </a:lvl9pPr>
          </a:lstStyle>
          <a:p>
            <a:pPr eaLnBrk="0" fontAlgn="base" hangingPunct="0">
              <a:spcBef>
                <a:spcPct val="50000"/>
              </a:spcBef>
              <a:spcAft>
                <a:spcPct val="0"/>
              </a:spcAft>
              <a:buFontTx/>
              <a:buAutoNum type="arabicPeriod"/>
              <a:defRPr/>
            </a:pPr>
            <a:r>
              <a:rPr lang="it-IT" altLang="it-IT" sz="2000" dirty="0" err="1" smtClean="0">
                <a:solidFill>
                  <a:srgbClr val="000000"/>
                </a:solidFill>
                <a:latin typeface="Arial" panose="020B0604020202020204" pitchFamily="34" charset="0"/>
                <a:cs typeface="Arial" panose="020B0604020202020204" pitchFamily="34" charset="0"/>
              </a:rPr>
              <a:t>Chose</a:t>
            </a:r>
            <a:r>
              <a:rPr lang="it-IT" altLang="it-IT" sz="2000" dirty="0" smtClean="0">
                <a:solidFill>
                  <a:srgbClr val="000000"/>
                </a:solidFill>
                <a:latin typeface="Arial" panose="020B0604020202020204" pitchFamily="34" charset="0"/>
                <a:cs typeface="Arial" panose="020B0604020202020204" pitchFamily="34" charset="0"/>
              </a:rPr>
              <a:t> </a:t>
            </a:r>
            <a:r>
              <a:rPr lang="it-IT" altLang="it-IT" sz="2000" dirty="0" err="1" smtClean="0">
                <a:solidFill>
                  <a:srgbClr val="000000"/>
                </a:solidFill>
                <a:latin typeface="Arial" panose="020B0604020202020204" pitchFamily="34" charset="0"/>
                <a:cs typeface="Arial" panose="020B0604020202020204" pitchFamily="34" charset="0"/>
              </a:rPr>
              <a:t>objective</a:t>
            </a:r>
            <a:r>
              <a:rPr lang="it-IT" altLang="it-IT" sz="2000" dirty="0" smtClean="0">
                <a:solidFill>
                  <a:srgbClr val="000000"/>
                </a:solidFill>
                <a:latin typeface="Arial" panose="020B0604020202020204" pitchFamily="34" charset="0"/>
                <a:cs typeface="Arial" panose="020B0604020202020204" pitchFamily="34" charset="0"/>
              </a:rPr>
              <a:t> and put the specimen on focus</a:t>
            </a:r>
          </a:p>
          <a:p>
            <a:pPr eaLnBrk="0" fontAlgn="base" hangingPunct="0">
              <a:spcBef>
                <a:spcPct val="50000"/>
              </a:spcBef>
              <a:spcAft>
                <a:spcPct val="0"/>
              </a:spcAft>
              <a:buFontTx/>
              <a:buAutoNum type="arabicPeriod"/>
              <a:defRPr/>
            </a:pPr>
            <a:r>
              <a:rPr lang="it-IT" altLang="it-IT" sz="2000" dirty="0" smtClean="0">
                <a:solidFill>
                  <a:srgbClr val="000000"/>
                </a:solidFill>
                <a:latin typeface="Arial" panose="020B0604020202020204" pitchFamily="34" charset="0"/>
                <a:cs typeface="Arial" panose="020B0604020202020204" pitchFamily="34" charset="0"/>
              </a:rPr>
              <a:t>Close to 2/3 the field diaphragm, </a:t>
            </a:r>
            <a:r>
              <a:rPr lang="it-IT" altLang="it-IT" sz="2000" dirty="0" err="1" smtClean="0">
                <a:solidFill>
                  <a:srgbClr val="000000"/>
                </a:solidFill>
                <a:latin typeface="Arial" panose="020B0604020202020204" pitchFamily="34" charset="0"/>
                <a:cs typeface="Arial" panose="020B0604020202020204" pitchFamily="34" charset="0"/>
              </a:rPr>
              <a:t>visualizing</a:t>
            </a:r>
            <a:r>
              <a:rPr lang="it-IT" altLang="it-IT" sz="2000" dirty="0" smtClean="0">
                <a:solidFill>
                  <a:srgbClr val="000000"/>
                </a:solidFill>
                <a:latin typeface="Arial" panose="020B0604020202020204" pitchFamily="34" charset="0"/>
                <a:cs typeface="Arial" panose="020B0604020202020204" pitchFamily="34" charset="0"/>
              </a:rPr>
              <a:t> </a:t>
            </a:r>
            <a:r>
              <a:rPr lang="it-IT" altLang="it-IT" sz="2000" dirty="0" err="1" smtClean="0">
                <a:solidFill>
                  <a:srgbClr val="000000"/>
                </a:solidFill>
                <a:latin typeface="Arial" panose="020B0604020202020204" pitchFamily="34" charset="0"/>
                <a:cs typeface="Arial" panose="020B0604020202020204" pitchFamily="34" charset="0"/>
              </a:rPr>
              <a:t>them</a:t>
            </a:r>
            <a:r>
              <a:rPr lang="it-IT" altLang="it-IT" sz="2000" dirty="0" smtClean="0">
                <a:solidFill>
                  <a:srgbClr val="000000"/>
                </a:solidFill>
                <a:latin typeface="Arial" panose="020B0604020202020204" pitchFamily="34" charset="0"/>
                <a:cs typeface="Arial" panose="020B0604020202020204" pitchFamily="34" charset="0"/>
              </a:rPr>
              <a:t> in the </a:t>
            </a:r>
            <a:r>
              <a:rPr lang="it-IT" altLang="it-IT" sz="2000" dirty="0" err="1" smtClean="0">
                <a:solidFill>
                  <a:srgbClr val="000000"/>
                </a:solidFill>
                <a:latin typeface="Arial" panose="020B0604020202020204" pitchFamily="34" charset="0"/>
                <a:cs typeface="Arial" panose="020B0604020202020204" pitchFamily="34" charset="0"/>
              </a:rPr>
              <a:t>visual</a:t>
            </a:r>
            <a:r>
              <a:rPr lang="it-IT" altLang="it-IT" sz="2000" dirty="0" smtClean="0">
                <a:solidFill>
                  <a:srgbClr val="000000"/>
                </a:solidFill>
                <a:latin typeface="Arial" panose="020B0604020202020204" pitchFamily="34" charset="0"/>
                <a:cs typeface="Arial" panose="020B0604020202020204" pitchFamily="34" charset="0"/>
              </a:rPr>
              <a:t> field</a:t>
            </a:r>
          </a:p>
          <a:p>
            <a:pPr eaLnBrk="0" fontAlgn="base" hangingPunct="0">
              <a:spcBef>
                <a:spcPct val="50000"/>
              </a:spcBef>
              <a:spcAft>
                <a:spcPct val="0"/>
              </a:spcAft>
              <a:buFontTx/>
              <a:buAutoNum type="arabicPeriod"/>
              <a:defRPr/>
            </a:pPr>
            <a:r>
              <a:rPr lang="it-IT" altLang="it-IT" sz="2000" dirty="0" smtClean="0">
                <a:solidFill>
                  <a:srgbClr val="000000"/>
                </a:solidFill>
                <a:latin typeface="Arial" panose="020B0604020202020204" pitchFamily="34" charset="0"/>
                <a:cs typeface="Arial" panose="020B0604020202020204" pitchFamily="34" charset="0"/>
              </a:rPr>
              <a:t>Raise and lower the condenser until the image of the field diaphragm (a poligonal figure…) is on focus </a:t>
            </a:r>
            <a:r>
              <a:rPr lang="it-IT" altLang="it-IT" sz="2000" u="sng" dirty="0" smtClean="0">
                <a:solidFill>
                  <a:srgbClr val="000000"/>
                </a:solidFill>
                <a:latin typeface="Arial" panose="020B0604020202020204" pitchFamily="34" charset="0"/>
                <a:cs typeface="Arial" panose="020B0604020202020204" pitchFamily="34" charset="0"/>
              </a:rPr>
              <a:t>with the specimen</a:t>
            </a:r>
          </a:p>
          <a:p>
            <a:pPr eaLnBrk="0" fontAlgn="base" hangingPunct="0">
              <a:spcBef>
                <a:spcPct val="50000"/>
              </a:spcBef>
              <a:spcAft>
                <a:spcPct val="0"/>
              </a:spcAft>
              <a:buFontTx/>
              <a:buAutoNum type="arabicPeriod"/>
              <a:defRPr/>
            </a:pPr>
            <a:r>
              <a:rPr lang="it-IT" altLang="it-IT" sz="2000" dirty="0" smtClean="0">
                <a:solidFill>
                  <a:srgbClr val="000000"/>
                </a:solidFill>
                <a:latin typeface="Arial" panose="020B0604020202020204" pitchFamily="34" charset="0"/>
                <a:cs typeface="Arial" panose="020B0604020202020204" pitchFamily="34" charset="0"/>
              </a:rPr>
              <a:t> Center the </a:t>
            </a:r>
            <a:r>
              <a:rPr lang="it-IT" altLang="it-IT" sz="2000" dirty="0" err="1" smtClean="0">
                <a:solidFill>
                  <a:srgbClr val="000000"/>
                </a:solidFill>
                <a:latin typeface="Arial" panose="020B0604020202020204" pitchFamily="34" charset="0"/>
                <a:cs typeface="Arial" panose="020B0604020202020204" pitchFamily="34" charset="0"/>
              </a:rPr>
              <a:t>polygonal</a:t>
            </a:r>
            <a:r>
              <a:rPr lang="it-IT" altLang="it-IT" sz="2000" dirty="0" smtClean="0">
                <a:solidFill>
                  <a:srgbClr val="000000"/>
                </a:solidFill>
                <a:latin typeface="Arial" panose="020B0604020202020204" pitchFamily="34" charset="0"/>
                <a:cs typeface="Arial" panose="020B0604020202020204" pitchFamily="34" charset="0"/>
              </a:rPr>
              <a:t> image (the condenser </a:t>
            </a:r>
            <a:r>
              <a:rPr lang="it-IT" altLang="it-IT" sz="2000" dirty="0" err="1" smtClean="0">
                <a:solidFill>
                  <a:srgbClr val="000000"/>
                </a:solidFill>
                <a:latin typeface="Arial" panose="020B0604020202020204" pitchFamily="34" charset="0"/>
                <a:cs typeface="Arial" panose="020B0604020202020204" pitchFamily="34" charset="0"/>
              </a:rPr>
              <a:t>indeed</a:t>
            </a:r>
            <a:r>
              <a:rPr lang="it-IT" altLang="it-IT" sz="2000" dirty="0" smtClean="0">
                <a:solidFill>
                  <a:srgbClr val="000000"/>
                </a:solidFill>
                <a:latin typeface="Arial" panose="020B0604020202020204" pitchFamily="34" charset="0"/>
                <a:cs typeface="Arial" panose="020B0604020202020204" pitchFamily="34" charset="0"/>
              </a:rPr>
              <a:t>) </a:t>
            </a:r>
            <a:r>
              <a:rPr lang="it-IT" altLang="it-IT" sz="2000" dirty="0" err="1" smtClean="0">
                <a:solidFill>
                  <a:srgbClr val="000000"/>
                </a:solidFill>
                <a:latin typeface="Arial" panose="020B0604020202020204" pitchFamily="34" charset="0"/>
                <a:cs typeface="Arial" panose="020B0604020202020204" pitchFamily="34" charset="0"/>
              </a:rPr>
              <a:t>respect</a:t>
            </a:r>
            <a:r>
              <a:rPr lang="it-IT" altLang="it-IT" sz="2000" dirty="0" smtClean="0">
                <a:solidFill>
                  <a:srgbClr val="000000"/>
                </a:solidFill>
                <a:latin typeface="Arial" panose="020B0604020202020204" pitchFamily="34" charset="0"/>
                <a:cs typeface="Arial" panose="020B0604020202020204" pitchFamily="34" charset="0"/>
              </a:rPr>
              <a:t> to the </a:t>
            </a:r>
            <a:r>
              <a:rPr lang="it-IT" altLang="it-IT" sz="2000" dirty="0" err="1" smtClean="0">
                <a:solidFill>
                  <a:srgbClr val="000000"/>
                </a:solidFill>
                <a:latin typeface="Arial" panose="020B0604020202020204" pitchFamily="34" charset="0"/>
                <a:cs typeface="Arial" panose="020B0604020202020204" pitchFamily="34" charset="0"/>
              </a:rPr>
              <a:t>visual</a:t>
            </a:r>
            <a:r>
              <a:rPr lang="it-IT" altLang="it-IT" sz="2000" dirty="0" smtClean="0">
                <a:solidFill>
                  <a:srgbClr val="000000"/>
                </a:solidFill>
                <a:latin typeface="Arial" panose="020B0604020202020204" pitchFamily="34" charset="0"/>
                <a:cs typeface="Arial" panose="020B0604020202020204" pitchFamily="34" charset="0"/>
              </a:rPr>
              <a:t> field (with the </a:t>
            </a:r>
            <a:r>
              <a:rPr lang="it-IT" altLang="it-IT" sz="2000" dirty="0" err="1" smtClean="0">
                <a:solidFill>
                  <a:srgbClr val="000000"/>
                </a:solidFill>
                <a:latin typeface="Arial" panose="020B0604020202020204" pitchFamily="34" charset="0"/>
                <a:cs typeface="Arial" panose="020B0604020202020204" pitchFamily="34" charset="0"/>
              </a:rPr>
              <a:t>aid</a:t>
            </a:r>
            <a:r>
              <a:rPr lang="it-IT" altLang="it-IT" sz="2000" dirty="0" smtClean="0">
                <a:solidFill>
                  <a:srgbClr val="000000"/>
                </a:solidFill>
                <a:latin typeface="Arial" panose="020B0604020202020204" pitchFamily="34" charset="0"/>
                <a:cs typeface="Arial" panose="020B0604020202020204" pitchFamily="34" charset="0"/>
              </a:rPr>
              <a:t> of the </a:t>
            </a:r>
            <a:r>
              <a:rPr lang="it-IT" altLang="it-IT" sz="2000" dirty="0" err="1" smtClean="0">
                <a:solidFill>
                  <a:srgbClr val="000000"/>
                </a:solidFill>
                <a:latin typeface="Arial" panose="020B0604020202020204" pitchFamily="34" charset="0"/>
                <a:cs typeface="Arial" panose="020B0604020202020204" pitchFamily="34" charset="0"/>
              </a:rPr>
              <a:t>central</a:t>
            </a:r>
            <a:r>
              <a:rPr lang="it-IT" altLang="it-IT" sz="2000" dirty="0" smtClean="0">
                <a:solidFill>
                  <a:srgbClr val="000000"/>
                </a:solidFill>
                <a:latin typeface="Arial" panose="020B0604020202020204" pitchFamily="34" charset="0"/>
                <a:cs typeface="Arial" panose="020B0604020202020204" pitchFamily="34" charset="0"/>
              </a:rPr>
              <a:t> cross) </a:t>
            </a:r>
            <a:r>
              <a:rPr lang="it-IT" altLang="it-IT" sz="2000" dirty="0" err="1" smtClean="0">
                <a:solidFill>
                  <a:srgbClr val="000000"/>
                </a:solidFill>
                <a:latin typeface="Arial" panose="020B0604020202020204" pitchFamily="34" charset="0"/>
                <a:cs typeface="Arial" panose="020B0604020202020204" pitchFamily="34" charset="0"/>
              </a:rPr>
              <a:t>using</a:t>
            </a:r>
            <a:r>
              <a:rPr lang="it-IT" altLang="it-IT" sz="2000" dirty="0" smtClean="0">
                <a:solidFill>
                  <a:srgbClr val="000000"/>
                </a:solidFill>
                <a:latin typeface="Arial" panose="020B0604020202020204" pitchFamily="34" charset="0"/>
                <a:cs typeface="Arial" panose="020B0604020202020204" pitchFamily="34" charset="0"/>
              </a:rPr>
              <a:t> the </a:t>
            </a:r>
            <a:r>
              <a:rPr lang="it-IT" altLang="it-IT" sz="2000" dirty="0" err="1" smtClean="0">
                <a:solidFill>
                  <a:srgbClr val="000000"/>
                </a:solidFill>
                <a:latin typeface="Arial" panose="020B0604020202020204" pitchFamily="34" charset="0"/>
                <a:cs typeface="Arial" panose="020B0604020202020204" pitchFamily="34" charset="0"/>
              </a:rPr>
              <a:t>screws</a:t>
            </a:r>
            <a:r>
              <a:rPr lang="it-IT" altLang="it-IT" sz="2000" dirty="0" smtClean="0">
                <a:solidFill>
                  <a:srgbClr val="000000"/>
                </a:solidFill>
                <a:latin typeface="Arial" panose="020B0604020202020204" pitchFamily="34" charset="0"/>
                <a:cs typeface="Arial" panose="020B0604020202020204" pitchFamily="34" charset="0"/>
              </a:rPr>
              <a:t> under the stage. The image of the field diaphragm </a:t>
            </a:r>
            <a:r>
              <a:rPr lang="it-IT" altLang="it-IT" sz="2000" dirty="0" err="1" smtClean="0">
                <a:solidFill>
                  <a:srgbClr val="000000"/>
                </a:solidFill>
                <a:latin typeface="Arial" panose="020B0604020202020204" pitchFamily="34" charset="0"/>
                <a:cs typeface="Arial" panose="020B0604020202020204" pitchFamily="34" charset="0"/>
              </a:rPr>
              <a:t>will</a:t>
            </a:r>
            <a:r>
              <a:rPr lang="it-IT" altLang="it-IT" sz="2000" dirty="0" smtClean="0">
                <a:solidFill>
                  <a:srgbClr val="000000"/>
                </a:solidFill>
                <a:latin typeface="Arial" panose="020B0604020202020204" pitchFamily="34" charset="0"/>
                <a:cs typeface="Arial" panose="020B0604020202020204" pitchFamily="34" charset="0"/>
              </a:rPr>
              <a:t> be </a:t>
            </a:r>
            <a:r>
              <a:rPr lang="it-IT" altLang="it-IT" sz="2000" dirty="0" err="1" smtClean="0">
                <a:solidFill>
                  <a:srgbClr val="000000"/>
                </a:solidFill>
                <a:latin typeface="Arial" panose="020B0604020202020204" pitchFamily="34" charset="0"/>
                <a:cs typeface="Arial" panose="020B0604020202020204" pitchFamily="34" charset="0"/>
              </a:rPr>
              <a:t>centered</a:t>
            </a:r>
            <a:r>
              <a:rPr lang="it-IT" altLang="it-IT" sz="2000" dirty="0" smtClean="0">
                <a:solidFill>
                  <a:srgbClr val="000000"/>
                </a:solidFill>
                <a:latin typeface="Arial" panose="020B0604020202020204" pitchFamily="34" charset="0"/>
                <a:cs typeface="Arial" panose="020B0604020202020204" pitchFamily="34" charset="0"/>
              </a:rPr>
              <a:t> </a:t>
            </a:r>
          </a:p>
          <a:p>
            <a:pPr eaLnBrk="0" fontAlgn="base" hangingPunct="0">
              <a:spcBef>
                <a:spcPct val="50000"/>
              </a:spcBef>
              <a:spcAft>
                <a:spcPct val="0"/>
              </a:spcAft>
              <a:buFontTx/>
              <a:buAutoNum type="arabicPeriod"/>
              <a:defRPr/>
            </a:pPr>
            <a:r>
              <a:rPr lang="it-IT" altLang="it-IT" sz="2000" dirty="0" err="1" smtClean="0">
                <a:solidFill>
                  <a:srgbClr val="000000"/>
                </a:solidFill>
                <a:latin typeface="Arial" panose="020B0604020202020204" pitchFamily="34" charset="0"/>
                <a:cs typeface="Arial" panose="020B0604020202020204" pitchFamily="34" charset="0"/>
              </a:rPr>
              <a:t>Verify</a:t>
            </a:r>
            <a:r>
              <a:rPr lang="it-IT" altLang="it-IT" sz="2000" dirty="0" smtClean="0">
                <a:solidFill>
                  <a:srgbClr val="000000"/>
                </a:solidFill>
                <a:latin typeface="Arial" panose="020B0604020202020204" pitchFamily="34" charset="0"/>
                <a:cs typeface="Arial" panose="020B0604020202020204" pitchFamily="34" charset="0"/>
              </a:rPr>
              <a:t> </a:t>
            </a:r>
            <a:r>
              <a:rPr lang="it-IT" altLang="it-IT" sz="2000" dirty="0" err="1" smtClean="0">
                <a:solidFill>
                  <a:srgbClr val="000000"/>
                </a:solidFill>
                <a:latin typeface="Arial" panose="020B0604020202020204" pitchFamily="34" charset="0"/>
                <a:cs typeface="Arial" panose="020B0604020202020204" pitchFamily="34" charset="0"/>
              </a:rPr>
              <a:t>that</a:t>
            </a:r>
            <a:r>
              <a:rPr lang="it-IT" altLang="it-IT" sz="2000" dirty="0" smtClean="0">
                <a:solidFill>
                  <a:srgbClr val="000000"/>
                </a:solidFill>
                <a:latin typeface="Arial" panose="020B0604020202020204" pitchFamily="34" charset="0"/>
                <a:cs typeface="Arial" panose="020B0604020202020204" pitchFamily="34" charset="0"/>
              </a:rPr>
              <a:t> </a:t>
            </a:r>
            <a:r>
              <a:rPr lang="it-IT" altLang="it-IT" sz="2000" dirty="0" err="1" smtClean="0">
                <a:solidFill>
                  <a:srgbClr val="000000"/>
                </a:solidFill>
                <a:latin typeface="Arial" panose="020B0604020202020204" pitchFamily="34" charset="0"/>
                <a:cs typeface="Arial" panose="020B0604020202020204" pitchFamily="34" charset="0"/>
              </a:rPr>
              <a:t>both</a:t>
            </a:r>
            <a:r>
              <a:rPr lang="it-IT" altLang="it-IT" sz="2000" dirty="0" smtClean="0">
                <a:solidFill>
                  <a:srgbClr val="000000"/>
                </a:solidFill>
                <a:latin typeface="Arial" panose="020B0604020202020204" pitchFamily="34" charset="0"/>
                <a:cs typeface="Arial" panose="020B0604020202020204" pitchFamily="34" charset="0"/>
              </a:rPr>
              <a:t> specimen and image of field diaphragm are </a:t>
            </a:r>
            <a:r>
              <a:rPr lang="it-IT" altLang="it-IT" sz="2000" dirty="0" err="1" smtClean="0">
                <a:solidFill>
                  <a:srgbClr val="000000"/>
                </a:solidFill>
                <a:latin typeface="Arial" panose="020B0604020202020204" pitchFamily="34" charset="0"/>
                <a:cs typeface="Arial" panose="020B0604020202020204" pitchFamily="34" charset="0"/>
              </a:rPr>
              <a:t>simultaneously</a:t>
            </a:r>
            <a:r>
              <a:rPr lang="it-IT" altLang="it-IT" sz="2000" dirty="0" smtClean="0">
                <a:solidFill>
                  <a:srgbClr val="000000"/>
                </a:solidFill>
                <a:latin typeface="Arial" panose="020B0604020202020204" pitchFamily="34" charset="0"/>
                <a:cs typeface="Arial" panose="020B0604020202020204" pitchFamily="34" charset="0"/>
              </a:rPr>
              <a:t> on focus and </a:t>
            </a:r>
            <a:r>
              <a:rPr lang="it-IT" altLang="it-IT" sz="2000" dirty="0" err="1" smtClean="0">
                <a:solidFill>
                  <a:srgbClr val="000000"/>
                </a:solidFill>
                <a:latin typeface="Arial" panose="020B0604020202020204" pitchFamily="34" charset="0"/>
                <a:cs typeface="Arial" panose="020B0604020202020204" pitchFamily="34" charset="0"/>
              </a:rPr>
              <a:t>centered</a:t>
            </a:r>
            <a:endParaRPr lang="it-IT" altLang="it-IT" sz="2000" dirty="0" smtClean="0">
              <a:solidFill>
                <a:srgbClr val="000000"/>
              </a:solidFill>
              <a:latin typeface="Arial" panose="020B0604020202020204" pitchFamily="34" charset="0"/>
              <a:cs typeface="Arial" panose="020B0604020202020204" pitchFamily="34" charset="0"/>
            </a:endParaRPr>
          </a:p>
          <a:p>
            <a:pPr eaLnBrk="0" fontAlgn="base" hangingPunct="0">
              <a:spcBef>
                <a:spcPct val="50000"/>
              </a:spcBef>
              <a:spcAft>
                <a:spcPct val="0"/>
              </a:spcAft>
              <a:buFontTx/>
              <a:buAutoNum type="arabicPeriod"/>
              <a:defRPr/>
            </a:pPr>
            <a:r>
              <a:rPr lang="it-IT" altLang="it-IT" sz="2000" dirty="0" smtClean="0">
                <a:solidFill>
                  <a:srgbClr val="FF0000"/>
                </a:solidFill>
                <a:latin typeface="Arial" panose="020B0604020202020204" pitchFamily="34" charset="0"/>
                <a:cs typeface="Arial" panose="020B0604020202020204" pitchFamily="34" charset="0"/>
              </a:rPr>
              <a:t>RE-OPEN the field </a:t>
            </a:r>
            <a:r>
              <a:rPr lang="it-IT" altLang="it-IT" sz="2000" dirty="0" err="1" smtClean="0">
                <a:solidFill>
                  <a:srgbClr val="FF0000"/>
                </a:solidFill>
                <a:latin typeface="Arial" panose="020B0604020202020204" pitchFamily="34" charset="0"/>
                <a:cs typeface="Arial" panose="020B0604020202020204" pitchFamily="34" charset="0"/>
              </a:rPr>
              <a:t>diafragm</a:t>
            </a:r>
            <a:r>
              <a:rPr lang="it-IT" altLang="it-IT" sz="2000" dirty="0" smtClean="0">
                <a:solidFill>
                  <a:srgbClr val="FF0000"/>
                </a:solidFill>
                <a:latin typeface="Arial" panose="020B0604020202020204" pitchFamily="34" charset="0"/>
                <a:cs typeface="Arial" panose="020B0604020202020204" pitchFamily="34" charset="0"/>
              </a:rPr>
              <a:t> ONLY UNTIL ITS IMAGE DISAPPEAR from the </a:t>
            </a:r>
            <a:r>
              <a:rPr lang="it-IT" altLang="it-IT" sz="2000" dirty="0" err="1" smtClean="0">
                <a:solidFill>
                  <a:srgbClr val="FF0000"/>
                </a:solidFill>
                <a:latin typeface="Arial" panose="020B0604020202020204" pitchFamily="34" charset="0"/>
                <a:cs typeface="Arial" panose="020B0604020202020204" pitchFamily="34" charset="0"/>
              </a:rPr>
              <a:t>visual</a:t>
            </a:r>
            <a:r>
              <a:rPr lang="it-IT" altLang="it-IT" sz="2000" dirty="0" smtClean="0">
                <a:solidFill>
                  <a:srgbClr val="FF0000"/>
                </a:solidFill>
                <a:latin typeface="Arial" panose="020B0604020202020204" pitchFamily="34" charset="0"/>
                <a:cs typeface="Arial" panose="020B0604020202020204" pitchFamily="34" charset="0"/>
              </a:rPr>
              <a:t> field (in </a:t>
            </a:r>
            <a:r>
              <a:rPr lang="it-IT" altLang="it-IT" sz="2000" dirty="0" err="1" smtClean="0">
                <a:solidFill>
                  <a:srgbClr val="FF0000"/>
                </a:solidFill>
                <a:latin typeface="Arial" panose="020B0604020202020204" pitchFamily="34" charset="0"/>
                <a:cs typeface="Arial" panose="020B0604020202020204" pitchFamily="34" charset="0"/>
              </a:rPr>
              <a:t>order</a:t>
            </a:r>
            <a:r>
              <a:rPr lang="it-IT" altLang="it-IT" sz="2000" dirty="0" smtClean="0">
                <a:solidFill>
                  <a:srgbClr val="FF0000"/>
                </a:solidFill>
                <a:latin typeface="Arial" panose="020B0604020202020204" pitchFamily="34" charset="0"/>
                <a:cs typeface="Arial" panose="020B0604020202020204" pitchFamily="34" charset="0"/>
              </a:rPr>
              <a:t> to </a:t>
            </a:r>
            <a:r>
              <a:rPr lang="it-IT" altLang="it-IT" sz="2000" dirty="0" err="1" smtClean="0">
                <a:solidFill>
                  <a:srgbClr val="FF0000"/>
                </a:solidFill>
                <a:latin typeface="Arial" panose="020B0604020202020204" pitchFamily="34" charset="0"/>
                <a:cs typeface="Arial" panose="020B0604020202020204" pitchFamily="34" charset="0"/>
              </a:rPr>
              <a:t>prevent</a:t>
            </a:r>
            <a:r>
              <a:rPr lang="it-IT" altLang="it-IT" sz="2000" dirty="0" smtClean="0">
                <a:solidFill>
                  <a:srgbClr val="FF0000"/>
                </a:solidFill>
                <a:latin typeface="Arial" panose="020B0604020202020204" pitchFamily="34" charset="0"/>
                <a:cs typeface="Arial" panose="020B0604020202020204" pitchFamily="34" charset="0"/>
              </a:rPr>
              <a:t> </a:t>
            </a:r>
            <a:r>
              <a:rPr lang="it-IT" altLang="it-IT" sz="2000" dirty="0" err="1" smtClean="0">
                <a:solidFill>
                  <a:srgbClr val="FF0000"/>
                </a:solidFill>
                <a:latin typeface="Arial" panose="020B0604020202020204" pitchFamily="34" charset="0"/>
                <a:cs typeface="Arial" panose="020B0604020202020204" pitchFamily="34" charset="0"/>
              </a:rPr>
              <a:t>straylights</a:t>
            </a:r>
            <a:r>
              <a:rPr lang="it-IT" altLang="it-IT" sz="2000" dirty="0" smtClean="0">
                <a:solidFill>
                  <a:srgbClr val="FF0000"/>
                </a:solidFill>
                <a:latin typeface="Arial" panose="020B0604020202020204" pitchFamily="34" charset="0"/>
                <a:cs typeface="Arial" panose="020B0604020202020204" pitchFamily="34" charset="0"/>
              </a:rPr>
              <a:t>). </a:t>
            </a:r>
          </a:p>
          <a:p>
            <a:pPr eaLnBrk="0" fontAlgn="base" hangingPunct="0">
              <a:spcBef>
                <a:spcPct val="50000"/>
              </a:spcBef>
              <a:spcAft>
                <a:spcPct val="0"/>
              </a:spcAft>
              <a:buFontTx/>
              <a:buAutoNum type="arabicPeriod"/>
              <a:defRPr/>
            </a:pPr>
            <a:r>
              <a:rPr lang="it-IT" altLang="it-IT" sz="2400" u="sng" dirty="0" err="1"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Remind</a:t>
            </a:r>
            <a:r>
              <a:rPr lang="it-IT" altLang="it-IT" sz="2400" u="sng" dirty="0"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 !!! </a:t>
            </a:r>
            <a:r>
              <a:rPr lang="it-IT" altLang="it-IT" sz="2400" u="sng" dirty="0" err="1"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Repeat</a:t>
            </a:r>
            <a:r>
              <a:rPr lang="it-IT" altLang="it-IT" sz="2400" u="sng" dirty="0"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 the procedure </a:t>
            </a:r>
            <a:r>
              <a:rPr lang="it-IT" altLang="it-IT" sz="2400" u="sng" dirty="0" err="1"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each</a:t>
            </a:r>
            <a:r>
              <a:rPr lang="it-IT" altLang="it-IT" sz="2400" u="sng" dirty="0"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 time </a:t>
            </a:r>
            <a:r>
              <a:rPr lang="it-IT" altLang="it-IT" sz="2400" u="sng" dirty="0" err="1"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you</a:t>
            </a:r>
            <a:r>
              <a:rPr lang="it-IT" altLang="it-IT" sz="2400" u="sng" dirty="0"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it-IT" altLang="it-IT" sz="2400" u="sng" dirty="0" err="1"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change</a:t>
            </a:r>
            <a:r>
              <a:rPr lang="it-IT" altLang="it-IT" sz="2400" u="sng" dirty="0"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it-IT" altLang="it-IT" sz="2400" u="sng" dirty="0" err="1"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objective</a:t>
            </a:r>
            <a:r>
              <a:rPr lang="it-IT" altLang="it-IT" sz="2400" u="sng" dirty="0"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 !! </a:t>
            </a:r>
            <a:r>
              <a:rPr lang="it-IT" altLang="it-IT" sz="1600" u="sng" dirty="0"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a:t>
            </a:r>
            <a:r>
              <a:rPr lang="it-IT" altLang="it-IT" sz="1600" u="sng" dirty="0" err="1"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it</a:t>
            </a:r>
            <a:r>
              <a:rPr lang="it-IT" altLang="it-IT" sz="1600" u="sng" dirty="0"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it-IT" altLang="it-IT" sz="1600" u="sng" dirty="0" err="1"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takes</a:t>
            </a:r>
            <a:r>
              <a:rPr lang="it-IT" altLang="it-IT" sz="1600" u="sng" dirty="0"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it-IT" altLang="it-IT" sz="1600" u="sng" dirty="0" err="1"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only</a:t>
            </a:r>
            <a:r>
              <a:rPr lang="it-IT" altLang="it-IT" sz="1600" u="sng" dirty="0"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 15 </a:t>
            </a:r>
            <a:r>
              <a:rPr lang="it-IT" altLang="it-IT" sz="1600" u="sng" dirty="0" err="1"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seconds</a:t>
            </a:r>
            <a:r>
              <a:rPr lang="it-IT" altLang="it-IT" sz="1600" u="sng" dirty="0" smtClean="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a:t>
            </a:r>
          </a:p>
        </p:txBody>
      </p:sp>
      <p:pic>
        <p:nvPicPr>
          <p:cNvPr id="126980" name="Picture 4" descr="August_Koeh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6025" y="0"/>
            <a:ext cx="184626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941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1" nodeType="afterEffect">
                                  <p:stCondLst>
                                    <p:cond delay="0"/>
                                  </p:stCondLst>
                                  <p:childTnLst>
                                    <p:set>
                                      <p:cBhvr>
                                        <p:cTn id="6" dur="1" fill="hold">
                                          <p:stCondLst>
                                            <p:cond delay="0"/>
                                          </p:stCondLst>
                                        </p:cTn>
                                        <p:tgtEl>
                                          <p:spTgt spid="242690"/>
                                        </p:tgtEl>
                                        <p:attrNameLst>
                                          <p:attrName>style.visibility</p:attrName>
                                        </p:attrNameLst>
                                      </p:cBhvr>
                                      <p:to>
                                        <p:strVal val="visible"/>
                                      </p:to>
                                    </p:set>
                                    <p:anim calcmode="lin" valueType="num">
                                      <p:cBhvr additive="base">
                                        <p:cTn id="7" dur="500" fill="hold"/>
                                        <p:tgtEl>
                                          <p:spTgt spid="242690"/>
                                        </p:tgtEl>
                                        <p:attrNameLst>
                                          <p:attrName>ppt_x</p:attrName>
                                        </p:attrNameLst>
                                      </p:cBhvr>
                                      <p:tavLst>
                                        <p:tav tm="0">
                                          <p:val>
                                            <p:strVal val="#ppt_x"/>
                                          </p:val>
                                        </p:tav>
                                        <p:tav tm="100000">
                                          <p:val>
                                            <p:strVal val="#ppt_x"/>
                                          </p:val>
                                        </p:tav>
                                      </p:tavLst>
                                    </p:anim>
                                    <p:anim calcmode="lin" valueType="num">
                                      <p:cBhvr additive="base">
                                        <p:cTn id="8" dur="500" fill="hold"/>
                                        <p:tgtEl>
                                          <p:spTgt spid="24269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6" presetClass="emph" presetSubtype="0" fill="hold" grpId="0" nodeType="afterEffect">
                                  <p:stCondLst>
                                    <p:cond delay="0"/>
                                  </p:stCondLst>
                                  <p:childTnLst>
                                    <p:animScale>
                                      <p:cBhvr>
                                        <p:cTn id="11" dur="2000" fill="hold"/>
                                        <p:tgtEl>
                                          <p:spTgt spid="24269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0" grpId="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C2FFF0"/>
        </a:solidFill>
        <a:effectLst/>
      </p:bgPr>
    </p:bg>
    <p:spTree>
      <p:nvGrpSpPr>
        <p:cNvPr id="1" name=""/>
        <p:cNvGrpSpPr/>
        <p:nvPr/>
      </p:nvGrpSpPr>
      <p:grpSpPr>
        <a:xfrm>
          <a:off x="0" y="0"/>
          <a:ext cx="0" cy="0"/>
          <a:chOff x="0" y="0"/>
          <a:chExt cx="0" cy="0"/>
        </a:xfrm>
      </p:grpSpPr>
      <p:sp>
        <p:nvSpPr>
          <p:cNvPr id="130050" name="Text Box 4"/>
          <p:cNvSpPr txBox="1">
            <a:spLocks noChangeArrowheads="1"/>
          </p:cNvSpPr>
          <p:nvPr/>
        </p:nvSpPr>
        <p:spPr bwMode="auto">
          <a:xfrm>
            <a:off x="468313" y="1628775"/>
            <a:ext cx="8280400"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FontTx/>
              <a:buNone/>
            </a:pPr>
            <a:r>
              <a:rPr lang="it-IT" altLang="it-IT" sz="6600" dirty="0">
                <a:solidFill>
                  <a:srgbClr val="000000"/>
                </a:solidFill>
                <a:latin typeface="Arial" panose="020B0604020202020204" pitchFamily="34" charset="0"/>
                <a:cs typeface="Arial" panose="020B0604020202020204" pitchFamily="34" charset="0"/>
              </a:rPr>
              <a:t>SPECIAL MICROSCOPICAL TECHNIQUES</a:t>
            </a:r>
          </a:p>
        </p:txBody>
      </p:sp>
    </p:spTree>
    <p:extLst>
      <p:ext uri="{BB962C8B-B14F-4D97-AF65-F5344CB8AC3E}">
        <p14:creationId xmlns:p14="http://schemas.microsoft.com/office/powerpoint/2010/main" val="218395395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C2FFF0"/>
        </a:solidFill>
        <a:effectLst/>
      </p:bgPr>
    </p:bg>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0" y="1023938"/>
            <a:ext cx="9144000" cy="308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FontTx/>
              <a:buNone/>
            </a:pPr>
            <a:r>
              <a:rPr lang="it-IT" altLang="it-IT" sz="2800" dirty="0">
                <a:solidFill>
                  <a:srgbClr val="000000"/>
                </a:solidFill>
                <a:latin typeface="Arial" panose="020B0604020202020204" pitchFamily="34" charset="0"/>
                <a:cs typeface="Arial" panose="020B0604020202020204" pitchFamily="34" charset="0"/>
              </a:rPr>
              <a:t>WEB Interactive TUTORIAL</a:t>
            </a:r>
          </a:p>
          <a:p>
            <a:pPr fontAlgn="base">
              <a:spcBef>
                <a:spcPct val="50000"/>
              </a:spcBef>
              <a:spcAft>
                <a:spcPct val="0"/>
              </a:spcAft>
              <a:buFontTx/>
              <a:buNone/>
            </a:pPr>
            <a:endParaRPr lang="it-IT" altLang="it-IT" sz="2800" dirty="0">
              <a:solidFill>
                <a:srgbClr val="000000"/>
              </a:solidFill>
              <a:latin typeface="Arial" panose="020B0604020202020204" pitchFamily="34" charset="0"/>
              <a:cs typeface="Arial" panose="020B0604020202020204" pitchFamily="34" charset="0"/>
            </a:endParaRPr>
          </a:p>
          <a:p>
            <a:pPr fontAlgn="base">
              <a:spcBef>
                <a:spcPct val="50000"/>
              </a:spcBef>
              <a:spcAft>
                <a:spcPct val="0"/>
              </a:spcAft>
              <a:buFontTx/>
              <a:buNone/>
            </a:pPr>
            <a:r>
              <a:rPr lang="it-IT" altLang="it-IT" sz="2800" dirty="0">
                <a:solidFill>
                  <a:srgbClr val="FF0000"/>
                </a:solidFill>
                <a:latin typeface="Arial" panose="020B0604020202020204" pitchFamily="34" charset="0"/>
                <a:cs typeface="Arial" panose="020B0604020202020204" pitchFamily="34" charset="0"/>
              </a:rPr>
              <a:t>Zeiss:</a:t>
            </a:r>
            <a:r>
              <a:rPr lang="it-IT" altLang="it-IT" sz="2800" dirty="0">
                <a:solidFill>
                  <a:srgbClr val="000000"/>
                </a:solidFill>
                <a:latin typeface="Arial" panose="020B0604020202020204" pitchFamily="34" charset="0"/>
                <a:cs typeface="Arial" panose="020B0604020202020204" pitchFamily="34" charset="0"/>
              </a:rPr>
              <a:t> </a:t>
            </a:r>
            <a:r>
              <a:rPr lang="it-IT" altLang="it-IT" sz="2300" dirty="0">
                <a:solidFill>
                  <a:srgbClr val="000000"/>
                </a:solidFill>
                <a:latin typeface="Arial" panose="020B0604020202020204" pitchFamily="34" charset="0"/>
                <a:cs typeface="Arial" panose="020B0604020202020204" pitchFamily="34" charset="0"/>
              </a:rPr>
              <a:t>http://zeiss-campus.magnet.fsu.edu/tutorials/index.html</a:t>
            </a:r>
          </a:p>
          <a:p>
            <a:pPr fontAlgn="base">
              <a:spcBef>
                <a:spcPct val="50000"/>
              </a:spcBef>
              <a:spcAft>
                <a:spcPct val="0"/>
              </a:spcAft>
              <a:buFontTx/>
              <a:buNone/>
            </a:pPr>
            <a:r>
              <a:rPr lang="it-IT" altLang="it-IT" sz="2800" dirty="0">
                <a:solidFill>
                  <a:srgbClr val="FF0000"/>
                </a:solidFill>
                <a:latin typeface="Arial" panose="020B0604020202020204" pitchFamily="34" charset="0"/>
                <a:cs typeface="Arial" panose="020B0604020202020204" pitchFamily="34" charset="0"/>
              </a:rPr>
              <a:t>Olympus:</a:t>
            </a:r>
            <a:r>
              <a:rPr lang="it-IT" altLang="it-IT" sz="2800" dirty="0">
                <a:solidFill>
                  <a:srgbClr val="000000"/>
                </a:solidFill>
                <a:latin typeface="Arial" panose="020B0604020202020204" pitchFamily="34" charset="0"/>
                <a:cs typeface="Arial" panose="020B0604020202020204" pitchFamily="34" charset="0"/>
              </a:rPr>
              <a:t> </a:t>
            </a:r>
            <a:r>
              <a:rPr lang="it-IT" altLang="it-IT" sz="2300" dirty="0">
                <a:solidFill>
                  <a:srgbClr val="000000"/>
                </a:solidFill>
                <a:latin typeface="Arial" panose="020B0604020202020204" pitchFamily="34" charset="0"/>
                <a:cs typeface="Arial" panose="020B0604020202020204" pitchFamily="34" charset="0"/>
              </a:rPr>
              <a:t>http://www.olympusmicro.com</a:t>
            </a:r>
          </a:p>
          <a:p>
            <a:pPr fontAlgn="base">
              <a:spcBef>
                <a:spcPct val="50000"/>
              </a:spcBef>
              <a:spcAft>
                <a:spcPct val="0"/>
              </a:spcAft>
              <a:buFontTx/>
              <a:buNone/>
            </a:pPr>
            <a:r>
              <a:rPr lang="it-IT" altLang="it-IT" sz="2800" dirty="0">
                <a:solidFill>
                  <a:srgbClr val="FF0000"/>
                </a:solidFill>
                <a:latin typeface="Arial" panose="020B0604020202020204" pitchFamily="34" charset="0"/>
                <a:cs typeface="Arial" panose="020B0604020202020204" pitchFamily="34" charset="0"/>
              </a:rPr>
              <a:t>Nikon:</a:t>
            </a:r>
            <a:r>
              <a:rPr lang="it-IT" altLang="it-IT" sz="2800" dirty="0">
                <a:solidFill>
                  <a:srgbClr val="000000"/>
                </a:solidFill>
                <a:latin typeface="Arial" panose="020B0604020202020204" pitchFamily="34" charset="0"/>
                <a:cs typeface="Arial" panose="020B0604020202020204" pitchFamily="34" charset="0"/>
              </a:rPr>
              <a:t> </a:t>
            </a:r>
            <a:r>
              <a:rPr lang="it-IT" altLang="it-IT" sz="2300" dirty="0">
                <a:solidFill>
                  <a:srgbClr val="000000"/>
                </a:solidFill>
                <a:latin typeface="Arial" panose="020B0604020202020204" pitchFamily="34" charset="0"/>
                <a:cs typeface="Arial" panose="020B0604020202020204" pitchFamily="34" charset="0"/>
              </a:rPr>
              <a:t>http://www.microscopyu.com</a:t>
            </a:r>
          </a:p>
        </p:txBody>
      </p:sp>
    </p:spTree>
    <p:extLst>
      <p:ext uri="{BB962C8B-B14F-4D97-AF65-F5344CB8AC3E}">
        <p14:creationId xmlns:p14="http://schemas.microsoft.com/office/powerpoint/2010/main" val="107896596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C2FFF0"/>
        </a:solidFill>
        <a:effectLst/>
      </p:bgPr>
    </p:bg>
    <p:spTree>
      <p:nvGrpSpPr>
        <p:cNvPr id="1" name=""/>
        <p:cNvGrpSpPr/>
        <p:nvPr/>
      </p:nvGrpSpPr>
      <p:grpSpPr>
        <a:xfrm>
          <a:off x="0" y="0"/>
          <a:ext cx="0" cy="0"/>
          <a:chOff x="0" y="0"/>
          <a:chExt cx="0" cy="0"/>
        </a:xfrm>
      </p:grpSpPr>
      <p:sp>
        <p:nvSpPr>
          <p:cNvPr id="218116" name="Rectangle 4"/>
          <p:cNvSpPr>
            <a:spLocks noChangeArrowheads="1"/>
          </p:cNvSpPr>
          <p:nvPr/>
        </p:nvSpPr>
        <p:spPr bwMode="auto">
          <a:xfrm>
            <a:off x="0" y="333375"/>
            <a:ext cx="9144000" cy="6137065"/>
          </a:xfrm>
          <a:prstGeom prst="rect">
            <a:avLst/>
          </a:prstGeom>
          <a:noFill/>
          <a:ln w="9525">
            <a:noFill/>
            <a:miter lim="800000"/>
            <a:headEnd/>
            <a:tailEnd/>
          </a:ln>
          <a:effectLst/>
        </p:spPr>
        <p:txBody>
          <a:bodyPr>
            <a:spAutoFit/>
          </a:bodyPr>
          <a:lstStyle>
            <a:lvl1pPr marL="457200" indent="-457200">
              <a:defRPr sz="1200">
                <a:solidFill>
                  <a:schemeClr val="tx1"/>
                </a:solidFill>
                <a:latin typeface="Times New Roman" panose="02020603050405020304" pitchFamily="18" charset="0"/>
              </a:defRPr>
            </a:lvl1pPr>
            <a:lvl2pPr marL="742950" indent="-285750">
              <a:defRPr sz="1200">
                <a:solidFill>
                  <a:schemeClr val="tx1"/>
                </a:solidFill>
                <a:latin typeface="Times New Roman" panose="02020603050405020304" pitchFamily="18" charset="0"/>
              </a:defRPr>
            </a:lvl2pPr>
            <a:lvl3pPr marL="1143000" indent="-228600">
              <a:defRPr sz="1200">
                <a:solidFill>
                  <a:schemeClr val="tx1"/>
                </a:solidFill>
                <a:latin typeface="Times New Roman" panose="02020603050405020304" pitchFamily="18" charset="0"/>
              </a:defRPr>
            </a:lvl3pPr>
            <a:lvl4pPr marL="1600200" indent="-228600">
              <a:defRPr sz="1200">
                <a:solidFill>
                  <a:schemeClr val="tx1"/>
                </a:solidFill>
                <a:latin typeface="Times New Roman" panose="02020603050405020304" pitchFamily="18" charset="0"/>
              </a:defRPr>
            </a:lvl4pPr>
            <a:lvl5pPr marL="2057400" indent="-228600">
              <a:defRPr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defRPr>
            </a:lvl9pPr>
          </a:lstStyle>
          <a:p>
            <a:pPr fontAlgn="base">
              <a:lnSpc>
                <a:spcPct val="60000"/>
              </a:lnSpc>
              <a:spcBef>
                <a:spcPct val="50000"/>
              </a:spcBef>
              <a:spcAft>
                <a:spcPct val="0"/>
              </a:spcAft>
              <a:buFont typeface="Wingdings" panose="05000000000000000000" pitchFamily="2" charset="2"/>
              <a:buNone/>
              <a:defRPr/>
            </a:pPr>
            <a:r>
              <a:rPr lang="it-IT" sz="2400" dirty="0" err="1" smtClean="0">
                <a:effectLst>
                  <a:outerShdw blurRad="38100" dist="38100" dir="2700000" algn="tl">
                    <a:srgbClr val="C0C0C0"/>
                  </a:outerShdw>
                </a:effectLst>
                <a:latin typeface="Arial" panose="020B0604020202020204" pitchFamily="34" charset="0"/>
                <a:cs typeface="Arial" panose="020B0604020202020204" pitchFamily="34" charset="0"/>
              </a:rPr>
              <a:t>You</a:t>
            </a:r>
            <a:r>
              <a:rPr lang="it-IT" sz="2400" dirty="0" smtClean="0">
                <a:effectLst>
                  <a:outerShdw blurRad="38100" dist="38100" dir="2700000" algn="tl">
                    <a:srgbClr val="C0C0C0"/>
                  </a:outerShdw>
                </a:effectLst>
                <a:latin typeface="Arial" panose="020B0604020202020204" pitchFamily="34" charset="0"/>
                <a:cs typeface="Arial" panose="020B0604020202020204" pitchFamily="34" charset="0"/>
              </a:rPr>
              <a:t> can use Optical </a:t>
            </a:r>
            <a:r>
              <a:rPr lang="it-IT" sz="2400" dirty="0" err="1" smtClean="0">
                <a:effectLst>
                  <a:outerShdw blurRad="38100" dist="38100" dir="2700000" algn="tl">
                    <a:srgbClr val="C0C0C0"/>
                  </a:outerShdw>
                </a:effectLst>
                <a:latin typeface="Arial" panose="020B0604020202020204" pitchFamily="34" charset="0"/>
                <a:cs typeface="Arial" panose="020B0604020202020204" pitchFamily="34" charset="0"/>
              </a:rPr>
              <a:t>Microscopes</a:t>
            </a:r>
            <a:r>
              <a:rPr lang="it-IT" sz="2400" dirty="0" smtClean="0">
                <a:effectLst>
                  <a:outerShdw blurRad="38100" dist="38100" dir="2700000" algn="tl">
                    <a:srgbClr val="C0C0C0"/>
                  </a:outerShdw>
                </a:effectLst>
                <a:latin typeface="Arial" panose="020B0604020202020204" pitchFamily="34" charset="0"/>
                <a:cs typeface="Arial" panose="020B0604020202020204" pitchFamily="34" charset="0"/>
              </a:rPr>
              <a:t> for </a:t>
            </a:r>
            <a:r>
              <a:rPr lang="it-IT" sz="2400" dirty="0" err="1" smtClean="0">
                <a:effectLst>
                  <a:outerShdw blurRad="38100" dist="38100" dir="2700000" algn="tl">
                    <a:srgbClr val="C0C0C0"/>
                  </a:outerShdw>
                </a:effectLst>
                <a:latin typeface="Arial" panose="020B0604020202020204" pitchFamily="34" charset="0"/>
                <a:cs typeface="Arial" panose="020B0604020202020204" pitchFamily="34" charset="0"/>
              </a:rPr>
              <a:t>different</a:t>
            </a:r>
            <a:r>
              <a:rPr lang="it-IT" sz="2400" dirty="0" smtClean="0">
                <a:effectLst>
                  <a:outerShdw blurRad="38100" dist="38100" dir="2700000" algn="tl">
                    <a:srgbClr val="C0C0C0"/>
                  </a:outerShdw>
                </a:effectLst>
                <a:latin typeface="Arial" panose="020B0604020202020204" pitchFamily="34" charset="0"/>
                <a:cs typeface="Arial" panose="020B0604020202020204" pitchFamily="34" charset="0"/>
              </a:rPr>
              <a:t> </a:t>
            </a:r>
            <a:r>
              <a:rPr lang="it-IT" sz="2400" dirty="0" err="1" smtClean="0">
                <a:effectLst>
                  <a:outerShdw blurRad="38100" dist="38100" dir="2700000" algn="tl">
                    <a:srgbClr val="C0C0C0"/>
                  </a:outerShdw>
                </a:effectLst>
                <a:latin typeface="Arial" panose="020B0604020202020204" pitchFamily="34" charset="0"/>
                <a:cs typeface="Arial" panose="020B0604020202020204" pitchFamily="34" charset="0"/>
              </a:rPr>
              <a:t>applications</a:t>
            </a:r>
            <a:r>
              <a:rPr lang="it-IT"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a:t>
            </a:r>
          </a:p>
          <a:p>
            <a:pPr fontAlgn="base">
              <a:lnSpc>
                <a:spcPct val="60000"/>
              </a:lnSpc>
              <a:spcBef>
                <a:spcPct val="50000"/>
              </a:spcBef>
              <a:spcAft>
                <a:spcPct val="0"/>
              </a:spcAft>
              <a:buFont typeface="Wingdings" panose="05000000000000000000" pitchFamily="2" charset="2"/>
              <a:buNone/>
              <a:defRPr/>
            </a:pPr>
            <a:endParaRPr lang="it-IT"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endParaRPr>
          </a:p>
          <a:p>
            <a:pPr fontAlgn="base">
              <a:lnSpc>
                <a:spcPct val="60000"/>
              </a:lnSpc>
              <a:spcBef>
                <a:spcPct val="50000"/>
              </a:spcBef>
              <a:spcAft>
                <a:spcPct val="0"/>
              </a:spcAft>
              <a:buFont typeface="Wingdings" panose="05000000000000000000" pitchFamily="2" charset="2"/>
              <a:buChar char="§"/>
              <a:defRPr/>
            </a:pPr>
            <a:r>
              <a:rPr lang="it-IT" sz="2400" dirty="0" err="1"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Brightfield</a:t>
            </a:r>
            <a:r>
              <a:rPr lang="it-IT" sz="2400" dirty="0"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it-IT" sz="2400" dirty="0" err="1"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Microscopy</a:t>
            </a:r>
            <a:endParaRPr lang="it-IT" sz="2400" dirty="0"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endParaRPr>
          </a:p>
          <a:p>
            <a:pPr fontAlgn="base">
              <a:lnSpc>
                <a:spcPct val="60000"/>
              </a:lnSpc>
              <a:spcBef>
                <a:spcPct val="50000"/>
              </a:spcBef>
              <a:spcAft>
                <a:spcPct val="0"/>
              </a:spcAft>
              <a:buFont typeface="Wingdings" panose="05000000000000000000" pitchFamily="2" charset="2"/>
              <a:buChar char="§"/>
              <a:defRPr/>
            </a:pPr>
            <a:endParaRPr lang="it-IT"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endParaRPr>
          </a:p>
          <a:p>
            <a:pPr fontAlgn="base">
              <a:lnSpc>
                <a:spcPct val="60000"/>
              </a:lnSpc>
              <a:spcBef>
                <a:spcPct val="50000"/>
              </a:spcBef>
              <a:spcAft>
                <a:spcPct val="0"/>
              </a:spcAft>
              <a:buFont typeface="Wingdings" panose="05000000000000000000" pitchFamily="2" charset="2"/>
              <a:buChar char="§"/>
              <a:defRPr/>
            </a:pPr>
            <a:r>
              <a:rPr lang="it-IT" sz="2400" dirty="0" err="1"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Darkfield</a:t>
            </a:r>
            <a:r>
              <a:rPr lang="it-IT"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it-IT" sz="2400" dirty="0" err="1"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Microscopy</a:t>
            </a:r>
            <a:endParaRPr lang="it-IT"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endParaRPr>
          </a:p>
          <a:p>
            <a:pPr fontAlgn="base">
              <a:lnSpc>
                <a:spcPct val="60000"/>
              </a:lnSpc>
              <a:spcBef>
                <a:spcPct val="50000"/>
              </a:spcBef>
              <a:spcAft>
                <a:spcPct val="0"/>
              </a:spcAft>
              <a:buFont typeface="Wingdings" panose="05000000000000000000" pitchFamily="2" charset="2"/>
              <a:buChar char="§"/>
              <a:defRPr/>
            </a:pPr>
            <a:endParaRPr lang="it-IT"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endParaRPr>
          </a:p>
          <a:p>
            <a:pPr fontAlgn="base">
              <a:lnSpc>
                <a:spcPct val="60000"/>
              </a:lnSpc>
              <a:spcBef>
                <a:spcPct val="50000"/>
              </a:spcBef>
              <a:spcAft>
                <a:spcPct val="0"/>
              </a:spcAft>
              <a:buFont typeface="Wingdings" panose="05000000000000000000" pitchFamily="2" charset="2"/>
              <a:buChar char="§"/>
              <a:defRPr/>
            </a:pPr>
            <a:r>
              <a:rPr lang="it-IT" sz="2400" dirty="0" err="1"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Phase</a:t>
            </a:r>
            <a:r>
              <a:rPr lang="it-IT" sz="2400" dirty="0"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it-IT" sz="2400" dirty="0" err="1"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Contrast</a:t>
            </a:r>
            <a:r>
              <a:rPr lang="it-IT" sz="2400" dirty="0"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it-IT" sz="2400" dirty="0" err="1"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Microscopy</a:t>
            </a:r>
            <a:endParaRPr lang="it-IT" sz="2400" dirty="0"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endParaRPr>
          </a:p>
          <a:p>
            <a:pPr fontAlgn="base">
              <a:lnSpc>
                <a:spcPct val="60000"/>
              </a:lnSpc>
              <a:spcBef>
                <a:spcPct val="50000"/>
              </a:spcBef>
              <a:spcAft>
                <a:spcPct val="0"/>
              </a:spcAft>
              <a:buFont typeface="Wingdings" panose="05000000000000000000" pitchFamily="2" charset="2"/>
              <a:buChar char="§"/>
              <a:defRPr/>
            </a:pPr>
            <a:endParaRPr lang="it-IT" sz="2400" dirty="0"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endParaRPr>
          </a:p>
          <a:p>
            <a:pPr fontAlgn="base">
              <a:lnSpc>
                <a:spcPct val="60000"/>
              </a:lnSpc>
              <a:spcBef>
                <a:spcPct val="50000"/>
              </a:spcBef>
              <a:spcAft>
                <a:spcPct val="0"/>
              </a:spcAft>
              <a:buFont typeface="Wingdings" panose="05000000000000000000" pitchFamily="2" charset="2"/>
              <a:buChar char="§"/>
              <a:defRPr/>
            </a:pPr>
            <a:r>
              <a:rPr lang="it-IT" sz="2400" dirty="0" err="1"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DifferentialInterference</a:t>
            </a:r>
            <a:r>
              <a:rPr lang="it-IT" sz="2400" dirty="0"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it-IT" sz="2400" dirty="0" err="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C</a:t>
            </a:r>
            <a:r>
              <a:rPr lang="it-IT" sz="2400" dirty="0" err="1"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ontrast</a:t>
            </a:r>
            <a:r>
              <a:rPr lang="it-IT" sz="2400" dirty="0"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it-IT" sz="2400" dirty="0" err="1"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Microscopy</a:t>
            </a:r>
            <a:r>
              <a:rPr lang="it-IT" sz="2400" dirty="0"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(DIC)</a:t>
            </a:r>
          </a:p>
          <a:p>
            <a:pPr fontAlgn="base">
              <a:lnSpc>
                <a:spcPct val="60000"/>
              </a:lnSpc>
              <a:spcBef>
                <a:spcPct val="50000"/>
              </a:spcBef>
              <a:spcAft>
                <a:spcPct val="0"/>
              </a:spcAft>
              <a:buFont typeface="Wingdings" panose="05000000000000000000" pitchFamily="2" charset="2"/>
              <a:buChar char="§"/>
              <a:defRPr/>
            </a:pPr>
            <a:endParaRPr lang="it-IT"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endParaRPr>
          </a:p>
          <a:p>
            <a:pPr fontAlgn="base">
              <a:lnSpc>
                <a:spcPct val="60000"/>
              </a:lnSpc>
              <a:spcBef>
                <a:spcPct val="50000"/>
              </a:spcBef>
              <a:spcAft>
                <a:spcPct val="0"/>
              </a:spcAft>
              <a:buFont typeface="Wingdings" panose="05000000000000000000" pitchFamily="2" charset="2"/>
              <a:buChar char="§"/>
              <a:defRPr/>
            </a:pPr>
            <a:r>
              <a:rPr lang="it-IT" sz="2400" dirty="0" err="1"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Polarized</a:t>
            </a:r>
            <a:r>
              <a:rPr lang="it-IT"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 Light </a:t>
            </a:r>
            <a:r>
              <a:rPr lang="it-IT" sz="2400" dirty="0" err="1"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Microscopy</a:t>
            </a:r>
            <a:endParaRPr lang="it-IT"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endParaRPr>
          </a:p>
          <a:p>
            <a:pPr fontAlgn="base">
              <a:lnSpc>
                <a:spcPct val="60000"/>
              </a:lnSpc>
              <a:spcBef>
                <a:spcPct val="50000"/>
              </a:spcBef>
              <a:spcAft>
                <a:spcPct val="0"/>
              </a:spcAft>
              <a:buFont typeface="Wingdings" panose="05000000000000000000" pitchFamily="2" charset="2"/>
              <a:buChar char="§"/>
              <a:defRPr/>
            </a:pPr>
            <a:endParaRPr lang="it-IT"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endParaRPr>
          </a:p>
          <a:p>
            <a:pPr fontAlgn="base">
              <a:lnSpc>
                <a:spcPct val="60000"/>
              </a:lnSpc>
              <a:spcBef>
                <a:spcPct val="50000"/>
              </a:spcBef>
              <a:spcAft>
                <a:spcPct val="0"/>
              </a:spcAft>
              <a:buFont typeface="Wingdings" panose="05000000000000000000" pitchFamily="2" charset="2"/>
              <a:buChar char="§"/>
              <a:defRPr/>
            </a:pPr>
            <a:r>
              <a:rPr lang="it-IT" sz="2400" dirty="0" err="1"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Fluorescence</a:t>
            </a:r>
            <a:r>
              <a:rPr lang="it-IT"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it-IT" sz="2400" dirty="0" err="1"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Microscopy</a:t>
            </a:r>
            <a:r>
              <a:rPr lang="it-IT"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a:t>
            </a:r>
          </a:p>
          <a:p>
            <a:pPr fontAlgn="base">
              <a:lnSpc>
                <a:spcPct val="60000"/>
              </a:lnSpc>
              <a:spcBef>
                <a:spcPct val="50000"/>
              </a:spcBef>
              <a:spcAft>
                <a:spcPct val="0"/>
              </a:spcAft>
              <a:buFont typeface="Wingdings" panose="05000000000000000000" pitchFamily="2" charset="2"/>
              <a:buChar char="§"/>
              <a:defRPr/>
            </a:pPr>
            <a:r>
              <a:rPr lang="it-IT" sz="2400" dirty="0" err="1"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Confocal</a:t>
            </a:r>
            <a:r>
              <a:rPr lang="it-IT"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it-IT" sz="2400" dirty="0" err="1"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rPr>
              <a:t>Microscopy</a:t>
            </a:r>
            <a:endParaRPr lang="it-IT" sz="2400" dirty="0" smtClean="0">
              <a:solidFill>
                <a:srgbClr val="3333CC"/>
              </a:solidFill>
              <a:effectLst>
                <a:outerShdw blurRad="38100" dist="38100" dir="2700000" algn="tl">
                  <a:srgbClr val="C0C0C0"/>
                </a:outerShdw>
              </a:effectLst>
              <a:latin typeface="Arial" panose="020B0604020202020204" pitchFamily="34" charset="0"/>
              <a:cs typeface="Arial" panose="020B0604020202020204" pitchFamily="34" charset="0"/>
            </a:endParaRPr>
          </a:p>
          <a:p>
            <a:pPr fontAlgn="base">
              <a:lnSpc>
                <a:spcPct val="60000"/>
              </a:lnSpc>
              <a:spcBef>
                <a:spcPct val="50000"/>
              </a:spcBef>
              <a:spcAft>
                <a:spcPct val="0"/>
              </a:spcAft>
              <a:buFont typeface="Wingdings" panose="05000000000000000000" pitchFamily="2" charset="2"/>
              <a:buChar char="§"/>
              <a:defRPr/>
            </a:pPr>
            <a:r>
              <a:rPr lang="it-IT" sz="3200" dirty="0" smtClean="0">
                <a:solidFill>
                  <a:srgbClr val="3333CC"/>
                </a:solidFill>
                <a:effectLst>
                  <a:outerShdw blurRad="38100" dist="38100" dir="2700000" algn="tl">
                    <a:srgbClr val="C0C0C0"/>
                  </a:outerShdw>
                </a:effectLst>
                <a:latin typeface="Comic Sans MS" panose="030F0702030302020204" pitchFamily="66" charset="0"/>
              </a:rPr>
              <a:t>……</a:t>
            </a:r>
          </a:p>
        </p:txBody>
      </p:sp>
      <p:sp>
        <p:nvSpPr>
          <p:cNvPr id="2" name="CasellaDiTesto 1"/>
          <p:cNvSpPr txBox="1"/>
          <p:nvPr/>
        </p:nvSpPr>
        <p:spPr>
          <a:xfrm>
            <a:off x="5705335" y="1610989"/>
            <a:ext cx="3035062" cy="1200329"/>
          </a:xfrm>
          <a:prstGeom prst="rect">
            <a:avLst/>
          </a:prstGeom>
          <a:noFill/>
          <a:ln>
            <a:solidFill>
              <a:schemeClr val="tx1"/>
            </a:solidFill>
          </a:ln>
        </p:spPr>
        <p:txBody>
          <a:bodyPr wrap="square" rtlCol="0">
            <a:spAutoFit/>
          </a:bodyPr>
          <a:lstStyle/>
          <a:p>
            <a:pPr algn="ctr"/>
            <a:r>
              <a:rPr lang="it-IT" sz="2400" dirty="0" err="1" smtClean="0">
                <a:latin typeface="Arial" panose="020B0604020202020204" pitchFamily="34" charset="0"/>
                <a:cs typeface="Arial" panose="020B0604020202020204" pitchFamily="34" charset="0"/>
              </a:rPr>
              <a:t>Only</a:t>
            </a:r>
            <a:r>
              <a:rPr lang="it-IT" sz="2400" dirty="0" smtClean="0">
                <a:latin typeface="Arial" panose="020B0604020202020204" pitchFamily="34" charset="0"/>
                <a:cs typeface="Arial" panose="020B0604020202020204" pitchFamily="34" charset="0"/>
              </a:rPr>
              <a:t> with NEW </a:t>
            </a:r>
            <a:r>
              <a:rPr lang="it-IT" sz="2400" dirty="0" err="1" smtClean="0">
                <a:latin typeface="Arial" panose="020B0604020202020204" pitchFamily="34" charset="0"/>
                <a:cs typeface="Arial" panose="020B0604020202020204" pitchFamily="34" charset="0"/>
              </a:rPr>
              <a:t>microscope</a:t>
            </a:r>
            <a:r>
              <a:rPr lang="it-IT" sz="2400" dirty="0" smtClean="0">
                <a:latin typeface="Arial" panose="020B0604020202020204" pitchFamily="34" charset="0"/>
                <a:cs typeface="Arial" panose="020B0604020202020204" pitchFamily="34" charset="0"/>
              </a:rPr>
              <a:t> </a:t>
            </a:r>
            <a:r>
              <a:rPr lang="it-IT" sz="2400" dirty="0">
                <a:latin typeface="Arial" panose="020B0604020202020204" pitchFamily="34" charset="0"/>
                <a:cs typeface="Arial" panose="020B0604020202020204" pitchFamily="34" charset="0"/>
              </a:rPr>
              <a:t>’</a:t>
            </a:r>
            <a:r>
              <a:rPr lang="it-IT" sz="2400" dirty="0" smtClean="0">
                <a:latin typeface="Arial" panose="020B0604020202020204" pitchFamily="34" charset="0"/>
                <a:cs typeface="Arial" panose="020B0604020202020204" pitchFamily="34" charset="0"/>
              </a:rPr>
              <a:t>’</a:t>
            </a:r>
            <a:r>
              <a:rPr lang="it-IT" sz="2400" dirty="0" err="1" smtClean="0">
                <a:latin typeface="Arial" panose="020B0604020202020204" pitchFamily="34" charset="0"/>
                <a:cs typeface="Arial" panose="020B0604020202020204" pitchFamily="34" charset="0"/>
              </a:rPr>
              <a:t>corrected</a:t>
            </a:r>
            <a:r>
              <a:rPr lang="it-IT" sz="2400" dirty="0" smtClean="0">
                <a:latin typeface="Arial" panose="020B0604020202020204" pitchFamily="34" charset="0"/>
                <a:cs typeface="Arial" panose="020B0604020202020204" pitchFamily="34" charset="0"/>
              </a:rPr>
              <a:t> to </a:t>
            </a:r>
            <a:r>
              <a:rPr lang="it-IT" sz="2400" dirty="0" err="1" smtClean="0">
                <a:latin typeface="Arial" panose="020B0604020202020204" pitchFamily="34" charset="0"/>
                <a:cs typeface="Arial" panose="020B0604020202020204" pitchFamily="34" charset="0"/>
              </a:rPr>
              <a:t>infinity</a:t>
            </a:r>
            <a:r>
              <a:rPr lang="it-IT" sz="2400" dirty="0" smtClean="0">
                <a:latin typeface="Arial" panose="020B0604020202020204" pitchFamily="34" charset="0"/>
                <a:cs typeface="Arial" panose="020B0604020202020204" pitchFamily="34" charset="0"/>
              </a:rPr>
              <a:t>’’</a:t>
            </a:r>
            <a:endParaRPr lang="it-IT"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598009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C2FFF0"/>
        </a:solidFill>
        <a:effectLst/>
      </p:bgPr>
    </p:bg>
    <p:spTree>
      <p:nvGrpSpPr>
        <p:cNvPr id="1" name=""/>
        <p:cNvGrpSpPr/>
        <p:nvPr/>
      </p:nvGrpSpPr>
      <p:grpSpPr>
        <a:xfrm>
          <a:off x="0" y="0"/>
          <a:ext cx="0" cy="0"/>
          <a:chOff x="0" y="0"/>
          <a:chExt cx="0" cy="0"/>
        </a:xfrm>
      </p:grpSpPr>
      <p:grpSp>
        <p:nvGrpSpPr>
          <p:cNvPr id="27" name="Gruppo 26"/>
          <p:cNvGrpSpPr/>
          <p:nvPr/>
        </p:nvGrpSpPr>
        <p:grpSpPr>
          <a:xfrm>
            <a:off x="0" y="0"/>
            <a:ext cx="5767754" cy="6858000"/>
            <a:chOff x="0" y="0"/>
            <a:chExt cx="5767754" cy="6858000"/>
          </a:xfrm>
        </p:grpSpPr>
        <p:grpSp>
          <p:nvGrpSpPr>
            <p:cNvPr id="26" name="Gruppo 25"/>
            <p:cNvGrpSpPr/>
            <p:nvPr/>
          </p:nvGrpSpPr>
          <p:grpSpPr>
            <a:xfrm>
              <a:off x="0" y="0"/>
              <a:ext cx="5767754" cy="6858000"/>
              <a:chOff x="0" y="0"/>
              <a:chExt cx="5767754" cy="6858000"/>
            </a:xfrm>
          </p:grpSpPr>
          <p:pic>
            <p:nvPicPr>
              <p:cNvPr id="11" name="Immagin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67754" cy="6858000"/>
              </a:xfrm>
              <a:prstGeom prst="rect">
                <a:avLst/>
              </a:prstGeom>
            </p:spPr>
          </p:pic>
          <p:cxnSp>
            <p:nvCxnSpPr>
              <p:cNvPr id="5" name="Connettore 1 4"/>
              <p:cNvCxnSpPr/>
              <p:nvPr/>
            </p:nvCxnSpPr>
            <p:spPr>
              <a:xfrm flipH="1" flipV="1">
                <a:off x="1341734" y="2904024"/>
                <a:ext cx="2147835" cy="13785"/>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3486502" y="2853439"/>
                <a:ext cx="0" cy="11947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1347129" y="2844396"/>
                <a:ext cx="0" cy="11947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flipH="1">
                <a:off x="838941" y="6066773"/>
                <a:ext cx="97422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1813169" y="6007038"/>
                <a:ext cx="0" cy="11947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844335" y="6007145"/>
                <a:ext cx="0" cy="11947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 name="CasellaDiTesto 5"/>
            <p:cNvSpPr txBox="1"/>
            <p:nvPr/>
          </p:nvSpPr>
          <p:spPr>
            <a:xfrm>
              <a:off x="1664677" y="2641078"/>
              <a:ext cx="1543115" cy="276999"/>
            </a:xfrm>
            <a:prstGeom prst="rect">
              <a:avLst/>
            </a:prstGeom>
            <a:noFill/>
          </p:spPr>
          <p:txBody>
            <a:bodyPr wrap="none" rtlCol="0">
              <a:spAutoFit/>
            </a:bodyPr>
            <a:lstStyle/>
            <a:p>
              <a:r>
                <a:rPr lang="it-IT" sz="1200" dirty="0" smtClean="0">
                  <a:solidFill>
                    <a:srgbClr val="7030A0"/>
                  </a:solidFill>
                  <a:latin typeface="Arial" panose="020B0604020202020204" pitchFamily="34" charset="0"/>
                  <a:cs typeface="Arial" panose="020B0604020202020204" pitchFamily="34" charset="0"/>
                </a:rPr>
                <a:t>Tube </a:t>
              </a:r>
              <a:r>
                <a:rPr lang="it-IT" sz="1200" dirty="0" err="1" smtClean="0">
                  <a:solidFill>
                    <a:srgbClr val="7030A0"/>
                  </a:solidFill>
                  <a:latin typeface="Arial" panose="020B0604020202020204" pitchFamily="34" charset="0"/>
                  <a:cs typeface="Arial" panose="020B0604020202020204" pitchFamily="34" charset="0"/>
                </a:rPr>
                <a:t>lenght</a:t>
              </a:r>
              <a:r>
                <a:rPr lang="it-IT" sz="1200" dirty="0" smtClean="0">
                  <a:solidFill>
                    <a:srgbClr val="7030A0"/>
                  </a:solidFill>
                  <a:latin typeface="Arial" panose="020B0604020202020204" pitchFamily="34" charset="0"/>
                  <a:cs typeface="Arial" panose="020B0604020202020204" pitchFamily="34" charset="0"/>
                </a:rPr>
                <a:t> 160mm</a:t>
              </a:r>
              <a:endParaRPr lang="it-IT" sz="1200" dirty="0">
                <a:solidFill>
                  <a:srgbClr val="7030A0"/>
                </a:solidFill>
                <a:latin typeface="Arial" panose="020B0604020202020204" pitchFamily="34" charset="0"/>
                <a:cs typeface="Arial" panose="020B0604020202020204" pitchFamily="34" charset="0"/>
              </a:endParaRPr>
            </a:p>
          </p:txBody>
        </p:sp>
      </p:grpSp>
      <p:sp>
        <p:nvSpPr>
          <p:cNvPr id="23" name="Freccia in giù 22"/>
          <p:cNvSpPr/>
          <p:nvPr/>
        </p:nvSpPr>
        <p:spPr>
          <a:xfrm>
            <a:off x="1164232" y="4689684"/>
            <a:ext cx="355003" cy="392654"/>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3123" name="Text Box 5"/>
          <p:cNvSpPr txBox="1">
            <a:spLocks noChangeArrowheads="1"/>
          </p:cNvSpPr>
          <p:nvPr/>
        </p:nvSpPr>
        <p:spPr bwMode="auto">
          <a:xfrm>
            <a:off x="5370210" y="0"/>
            <a:ext cx="3773790" cy="6740307"/>
          </a:xfrm>
          <a:prstGeom prst="rect">
            <a:avLst/>
          </a:prstGeom>
          <a:solidFill>
            <a:schemeClr val="accent1">
              <a:lumMod val="20000"/>
              <a:lumOff val="80000"/>
            </a:schemeClr>
          </a:solid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lnSpc>
                <a:spcPct val="150000"/>
              </a:lnSpc>
              <a:spcBef>
                <a:spcPct val="0"/>
              </a:spcBef>
              <a:spcAft>
                <a:spcPct val="0"/>
              </a:spcAft>
              <a:buFontTx/>
              <a:buNone/>
            </a:pPr>
            <a:r>
              <a:rPr lang="it-IT" altLang="it-IT" sz="2000" b="1" dirty="0" smtClean="0">
                <a:solidFill>
                  <a:srgbClr val="000000"/>
                </a:solidFill>
                <a:latin typeface="Arial" panose="020B0604020202020204" pitchFamily="34" charset="0"/>
                <a:cs typeface="Arial" panose="020B0604020202020204" pitchFamily="34" charset="0"/>
              </a:rPr>
              <a:t>OLD</a:t>
            </a:r>
            <a:r>
              <a:rPr lang="it-IT" altLang="it-IT" sz="2000" dirty="0" smtClean="0">
                <a:solidFill>
                  <a:srgbClr val="000000"/>
                </a:solidFill>
                <a:latin typeface="Arial" panose="020B0604020202020204" pitchFamily="34" charset="0"/>
                <a:cs typeface="Arial" panose="020B0604020202020204" pitchFamily="34" charset="0"/>
              </a:rPr>
              <a:t> </a:t>
            </a:r>
            <a:r>
              <a:rPr lang="it-IT" altLang="it-IT" sz="2000" dirty="0" err="1" smtClean="0">
                <a:solidFill>
                  <a:srgbClr val="000000"/>
                </a:solidFill>
                <a:latin typeface="Arial" panose="020B0604020202020204" pitchFamily="34" charset="0"/>
                <a:cs typeface="Arial" panose="020B0604020202020204" pitchFamily="34" charset="0"/>
              </a:rPr>
              <a:t>microscopes</a:t>
            </a:r>
            <a:r>
              <a:rPr lang="it-IT" altLang="it-IT" sz="2000" dirty="0" smtClean="0">
                <a:solidFill>
                  <a:srgbClr val="000000"/>
                </a:solidFill>
                <a:latin typeface="Arial" panose="020B0604020202020204" pitchFamily="34" charset="0"/>
                <a:cs typeface="Arial" panose="020B0604020202020204" pitchFamily="34" charset="0"/>
              </a:rPr>
              <a:t> </a:t>
            </a:r>
          </a:p>
          <a:p>
            <a:pPr fontAlgn="base">
              <a:lnSpc>
                <a:spcPct val="150000"/>
              </a:lnSpc>
              <a:spcBef>
                <a:spcPct val="0"/>
              </a:spcBef>
              <a:spcAft>
                <a:spcPct val="0"/>
              </a:spcAft>
              <a:buFontTx/>
              <a:buNone/>
            </a:pPr>
            <a:r>
              <a:rPr lang="it-IT" altLang="it-IT" sz="2000" dirty="0" err="1">
                <a:solidFill>
                  <a:srgbClr val="000000"/>
                </a:solidFill>
                <a:latin typeface="Arial" panose="020B0604020202020204" pitchFamily="34" charset="0"/>
                <a:cs typeface="Arial" panose="020B0604020202020204" pitchFamily="34" charset="0"/>
              </a:rPr>
              <a:t>a</a:t>
            </a:r>
            <a:r>
              <a:rPr lang="it-IT" altLang="it-IT" sz="2000" dirty="0" err="1" smtClean="0">
                <a:solidFill>
                  <a:srgbClr val="000000"/>
                </a:solidFill>
                <a:latin typeface="Arial" panose="020B0604020202020204" pitchFamily="34" charset="0"/>
                <a:cs typeface="Arial" panose="020B0604020202020204" pitchFamily="34" charset="0"/>
              </a:rPr>
              <a:t>rchitectures</a:t>
            </a:r>
            <a:r>
              <a:rPr lang="it-IT" altLang="it-IT" sz="2000" dirty="0" smtClean="0">
                <a:solidFill>
                  <a:srgbClr val="000000"/>
                </a:solidFill>
                <a:latin typeface="Arial" panose="020B0604020202020204" pitchFamily="34" charset="0"/>
                <a:cs typeface="Arial" panose="020B0604020202020204" pitchFamily="34" charset="0"/>
              </a:rPr>
              <a:t> </a:t>
            </a:r>
            <a:r>
              <a:rPr lang="it-IT" altLang="it-IT" sz="2000" dirty="0" err="1" smtClean="0">
                <a:solidFill>
                  <a:srgbClr val="000000"/>
                </a:solidFill>
                <a:latin typeface="Arial" panose="020B0604020202020204" pitchFamily="34" charset="0"/>
                <a:cs typeface="Arial" panose="020B0604020202020204" pitchFamily="34" charset="0"/>
              </a:rPr>
              <a:t>were</a:t>
            </a:r>
            <a:r>
              <a:rPr lang="it-IT" altLang="it-IT" sz="2000" dirty="0" smtClean="0">
                <a:solidFill>
                  <a:srgbClr val="000000"/>
                </a:solidFill>
                <a:latin typeface="Arial" panose="020B0604020202020204" pitchFamily="34" charset="0"/>
                <a:cs typeface="Arial" panose="020B0604020202020204" pitchFamily="34" charset="0"/>
              </a:rPr>
              <a:t> </a:t>
            </a:r>
            <a:r>
              <a:rPr lang="it-IT" altLang="it-IT" sz="2000" dirty="0" err="1" smtClean="0">
                <a:solidFill>
                  <a:srgbClr val="000000"/>
                </a:solidFill>
                <a:latin typeface="Arial" panose="020B0604020202020204" pitchFamily="34" charset="0"/>
                <a:cs typeface="Arial" panose="020B0604020202020204" pitchFamily="34" charset="0"/>
              </a:rPr>
              <a:t>based</a:t>
            </a:r>
            <a:endParaRPr lang="it-IT" altLang="it-IT" sz="2000" dirty="0" smtClean="0">
              <a:solidFill>
                <a:srgbClr val="000000"/>
              </a:solidFill>
              <a:latin typeface="Arial" panose="020B0604020202020204" pitchFamily="34" charset="0"/>
              <a:cs typeface="Arial" panose="020B0604020202020204" pitchFamily="34" charset="0"/>
            </a:endParaRPr>
          </a:p>
          <a:p>
            <a:pPr fontAlgn="base">
              <a:lnSpc>
                <a:spcPct val="150000"/>
              </a:lnSpc>
              <a:spcBef>
                <a:spcPct val="0"/>
              </a:spcBef>
              <a:spcAft>
                <a:spcPct val="0"/>
              </a:spcAft>
              <a:buFontTx/>
              <a:buNone/>
            </a:pPr>
            <a:r>
              <a:rPr lang="it-IT" altLang="it-IT" sz="2000" dirty="0" smtClean="0">
                <a:solidFill>
                  <a:srgbClr val="000000"/>
                </a:solidFill>
                <a:latin typeface="Arial" panose="020B0604020202020204" pitchFamily="34" charset="0"/>
                <a:cs typeface="Arial" panose="020B0604020202020204" pitchFamily="34" charset="0"/>
              </a:rPr>
              <a:t>on the “</a:t>
            </a:r>
            <a:r>
              <a:rPr lang="it-IT" altLang="it-IT" sz="2000" dirty="0" smtClean="0">
                <a:solidFill>
                  <a:srgbClr val="9900CC"/>
                </a:solidFill>
                <a:latin typeface="Arial" panose="020B0604020202020204" pitchFamily="34" charset="0"/>
                <a:cs typeface="Arial" panose="020B0604020202020204" pitchFamily="34" charset="0"/>
              </a:rPr>
              <a:t>tube of </a:t>
            </a:r>
            <a:r>
              <a:rPr lang="it-IT" altLang="it-IT" sz="2000" dirty="0">
                <a:solidFill>
                  <a:srgbClr val="9900CC"/>
                </a:solidFill>
                <a:latin typeface="Arial" panose="020B0604020202020204" pitchFamily="34" charset="0"/>
                <a:cs typeface="Arial" panose="020B0604020202020204" pitchFamily="34" charset="0"/>
              </a:rPr>
              <a:t>finite </a:t>
            </a:r>
            <a:r>
              <a:rPr lang="it-IT" altLang="it-IT" sz="2000" dirty="0" err="1" smtClean="0">
                <a:solidFill>
                  <a:srgbClr val="9900CC"/>
                </a:solidFill>
                <a:latin typeface="Arial" panose="020B0604020202020204" pitchFamily="34" charset="0"/>
                <a:cs typeface="Arial" panose="020B0604020202020204" pitchFamily="34" charset="0"/>
              </a:rPr>
              <a:t>length</a:t>
            </a:r>
            <a:endParaRPr lang="it-IT" altLang="it-IT" sz="2000" dirty="0" smtClean="0">
              <a:solidFill>
                <a:srgbClr val="9900CC"/>
              </a:solidFill>
              <a:latin typeface="Arial" panose="020B0604020202020204" pitchFamily="34" charset="0"/>
              <a:cs typeface="Arial" panose="020B0604020202020204" pitchFamily="34" charset="0"/>
            </a:endParaRPr>
          </a:p>
          <a:p>
            <a:pPr fontAlgn="base">
              <a:lnSpc>
                <a:spcPct val="150000"/>
              </a:lnSpc>
              <a:spcBef>
                <a:spcPct val="0"/>
              </a:spcBef>
              <a:spcAft>
                <a:spcPct val="0"/>
              </a:spcAft>
              <a:buFontTx/>
              <a:buNone/>
            </a:pPr>
            <a:r>
              <a:rPr lang="it-IT" altLang="it-IT" sz="2000" dirty="0" smtClean="0">
                <a:solidFill>
                  <a:srgbClr val="9900CC"/>
                </a:solidFill>
                <a:latin typeface="Arial" panose="020B0604020202020204" pitchFamily="34" charset="0"/>
                <a:cs typeface="Arial" panose="020B0604020202020204" pitchFamily="34" charset="0"/>
              </a:rPr>
              <a:t>(= 160mm)”</a:t>
            </a:r>
          </a:p>
          <a:p>
            <a:pPr fontAlgn="base">
              <a:lnSpc>
                <a:spcPct val="150000"/>
              </a:lnSpc>
              <a:spcBef>
                <a:spcPct val="0"/>
              </a:spcBef>
              <a:spcAft>
                <a:spcPct val="0"/>
              </a:spcAft>
              <a:buFontTx/>
              <a:buNone/>
            </a:pPr>
            <a:endParaRPr lang="it-IT" altLang="it-IT" sz="800" dirty="0" smtClean="0">
              <a:solidFill>
                <a:srgbClr val="000000"/>
              </a:solidFill>
              <a:latin typeface="Arial" panose="020B0604020202020204" pitchFamily="34" charset="0"/>
              <a:cs typeface="Arial" panose="020B0604020202020204" pitchFamily="34" charset="0"/>
            </a:endParaRPr>
          </a:p>
          <a:p>
            <a:pPr fontAlgn="base">
              <a:lnSpc>
                <a:spcPct val="150000"/>
              </a:lnSpc>
              <a:spcBef>
                <a:spcPct val="0"/>
              </a:spcBef>
              <a:spcAft>
                <a:spcPct val="0"/>
              </a:spcAft>
              <a:buFontTx/>
              <a:buNone/>
            </a:pPr>
            <a:r>
              <a:rPr lang="it-IT" altLang="it-IT" sz="2000" dirty="0" smtClean="0">
                <a:solidFill>
                  <a:srgbClr val="0000FF"/>
                </a:solidFill>
                <a:latin typeface="Arial" panose="020B0604020202020204" pitchFamily="34" charset="0"/>
                <a:cs typeface="Arial" panose="020B0604020202020204" pitchFamily="34" charset="0"/>
              </a:rPr>
              <a:t>In </a:t>
            </a:r>
            <a:r>
              <a:rPr lang="it-IT" altLang="it-IT" sz="2000" b="1" dirty="0" smtClean="0">
                <a:solidFill>
                  <a:srgbClr val="0000FF"/>
                </a:solidFill>
                <a:latin typeface="Arial" panose="020B0604020202020204" pitchFamily="34" charset="0"/>
                <a:cs typeface="Arial" panose="020B0604020202020204" pitchFamily="34" charset="0"/>
              </a:rPr>
              <a:t>NEW</a:t>
            </a:r>
            <a:r>
              <a:rPr lang="it-IT" altLang="it-IT" sz="2000" dirty="0" smtClean="0">
                <a:solidFill>
                  <a:srgbClr val="0000FF"/>
                </a:solidFill>
                <a:latin typeface="Arial" panose="020B0604020202020204" pitchFamily="34" charset="0"/>
                <a:cs typeface="Arial" panose="020B0604020202020204" pitchFamily="34" charset="0"/>
              </a:rPr>
              <a:t> </a:t>
            </a:r>
            <a:r>
              <a:rPr lang="it-IT" altLang="it-IT" sz="2000" dirty="0" err="1" smtClean="0">
                <a:solidFill>
                  <a:srgbClr val="0000FF"/>
                </a:solidFill>
                <a:latin typeface="Arial" panose="020B0604020202020204" pitchFamily="34" charset="0"/>
                <a:cs typeface="Arial" panose="020B0604020202020204" pitchFamily="34" charset="0"/>
              </a:rPr>
              <a:t>microscopes</a:t>
            </a:r>
            <a:r>
              <a:rPr lang="it-IT" altLang="it-IT" sz="2000" dirty="0" smtClean="0">
                <a:solidFill>
                  <a:srgbClr val="0000FF"/>
                </a:solidFill>
                <a:latin typeface="Arial" panose="020B0604020202020204" pitchFamily="34" charset="0"/>
                <a:cs typeface="Arial" panose="020B0604020202020204" pitchFamily="34" charset="0"/>
              </a:rPr>
              <a:t> the</a:t>
            </a:r>
          </a:p>
          <a:p>
            <a:pPr fontAlgn="base">
              <a:lnSpc>
                <a:spcPct val="150000"/>
              </a:lnSpc>
              <a:spcBef>
                <a:spcPct val="0"/>
              </a:spcBef>
              <a:spcAft>
                <a:spcPct val="0"/>
              </a:spcAft>
              <a:buFontTx/>
              <a:buNone/>
            </a:pPr>
            <a:r>
              <a:rPr lang="it-IT" altLang="it-IT" sz="2000" dirty="0" err="1" smtClean="0">
                <a:solidFill>
                  <a:srgbClr val="0000FF"/>
                </a:solidFill>
                <a:latin typeface="Arial" panose="020B0604020202020204" pitchFamily="34" charset="0"/>
                <a:cs typeface="Arial" panose="020B0604020202020204" pitchFamily="34" charset="0"/>
              </a:rPr>
              <a:t>scheme</a:t>
            </a:r>
            <a:r>
              <a:rPr lang="it-IT" altLang="it-IT" sz="2000" dirty="0" smtClean="0">
                <a:solidFill>
                  <a:srgbClr val="0000FF"/>
                </a:solidFill>
                <a:latin typeface="Arial" panose="020B0604020202020204" pitchFamily="34" charset="0"/>
                <a:cs typeface="Arial" panose="020B0604020202020204" pitchFamily="34" charset="0"/>
              </a:rPr>
              <a:t> </a:t>
            </a:r>
            <a:r>
              <a:rPr lang="it-IT" altLang="it-IT" sz="2000" dirty="0" err="1" smtClean="0">
                <a:solidFill>
                  <a:srgbClr val="0000FF"/>
                </a:solidFill>
                <a:latin typeface="Arial" panose="020B0604020202020204" pitchFamily="34" charset="0"/>
                <a:cs typeface="Arial" panose="020B0604020202020204" pitchFamily="34" charset="0"/>
              </a:rPr>
              <a:t>was</a:t>
            </a:r>
            <a:r>
              <a:rPr lang="it-IT" altLang="it-IT" sz="2000" dirty="0" smtClean="0">
                <a:solidFill>
                  <a:srgbClr val="0000FF"/>
                </a:solidFill>
                <a:latin typeface="Arial" panose="020B0604020202020204" pitchFamily="34" charset="0"/>
                <a:cs typeface="Arial" panose="020B0604020202020204" pitchFamily="34" charset="0"/>
              </a:rPr>
              <a:t> </a:t>
            </a:r>
            <a:r>
              <a:rPr lang="it-IT" altLang="it-IT" sz="2000" dirty="0" err="1" smtClean="0">
                <a:solidFill>
                  <a:srgbClr val="0000FF"/>
                </a:solidFill>
                <a:latin typeface="Arial" panose="020B0604020202020204" pitchFamily="34" charset="0"/>
                <a:cs typeface="Arial" panose="020B0604020202020204" pitchFamily="34" charset="0"/>
              </a:rPr>
              <a:t>modificated</a:t>
            </a:r>
            <a:r>
              <a:rPr lang="it-IT" altLang="it-IT" sz="2000" dirty="0" smtClean="0">
                <a:solidFill>
                  <a:srgbClr val="0000FF"/>
                </a:solidFill>
                <a:latin typeface="Arial" panose="020B0604020202020204" pitchFamily="34" charset="0"/>
                <a:cs typeface="Arial" panose="020B0604020202020204" pitchFamily="34" charset="0"/>
              </a:rPr>
              <a:t> </a:t>
            </a:r>
          </a:p>
          <a:p>
            <a:pPr fontAlgn="base">
              <a:lnSpc>
                <a:spcPct val="150000"/>
              </a:lnSpc>
              <a:spcBef>
                <a:spcPct val="0"/>
              </a:spcBef>
              <a:spcAft>
                <a:spcPct val="0"/>
              </a:spcAft>
              <a:buFontTx/>
              <a:buNone/>
            </a:pPr>
            <a:r>
              <a:rPr lang="it-IT" altLang="it-IT" sz="2000" dirty="0" err="1">
                <a:solidFill>
                  <a:srgbClr val="0000FF"/>
                </a:solidFill>
                <a:latin typeface="Arial" panose="020B0604020202020204" pitchFamily="34" charset="0"/>
                <a:cs typeface="Arial" panose="020B0604020202020204" pitchFamily="34" charset="0"/>
              </a:rPr>
              <a:t>i</a:t>
            </a:r>
            <a:r>
              <a:rPr lang="it-IT" altLang="it-IT" sz="2000" dirty="0" err="1" smtClean="0">
                <a:solidFill>
                  <a:srgbClr val="0000FF"/>
                </a:solidFill>
                <a:latin typeface="Arial" panose="020B0604020202020204" pitchFamily="34" charset="0"/>
                <a:cs typeface="Arial" panose="020B0604020202020204" pitchFamily="34" charset="0"/>
              </a:rPr>
              <a:t>ntroducing</a:t>
            </a:r>
            <a:r>
              <a:rPr lang="it-IT" altLang="it-IT" sz="2000" dirty="0" smtClean="0">
                <a:solidFill>
                  <a:srgbClr val="0000FF"/>
                </a:solidFill>
                <a:latin typeface="Arial" panose="020B0604020202020204" pitchFamily="34" charset="0"/>
                <a:cs typeface="Arial" panose="020B0604020202020204" pitchFamily="34" charset="0"/>
              </a:rPr>
              <a:t> </a:t>
            </a:r>
            <a:r>
              <a:rPr lang="it-IT" altLang="it-IT" sz="2000" b="1" u="sng" dirty="0" smtClean="0">
                <a:solidFill>
                  <a:srgbClr val="0000FF"/>
                </a:solidFill>
                <a:latin typeface="Arial" panose="020B0604020202020204" pitchFamily="34" charset="0"/>
                <a:cs typeface="Arial" panose="020B0604020202020204" pitchFamily="34" charset="0"/>
              </a:rPr>
              <a:t>special </a:t>
            </a:r>
            <a:r>
              <a:rPr lang="it-IT" altLang="it-IT" sz="2000" b="1" u="sng" dirty="0" err="1" smtClean="0">
                <a:solidFill>
                  <a:srgbClr val="0000FF"/>
                </a:solidFill>
                <a:latin typeface="Arial" panose="020B0604020202020204" pitchFamily="34" charset="0"/>
                <a:cs typeface="Arial" panose="020B0604020202020204" pitchFamily="34" charset="0"/>
              </a:rPr>
              <a:t>objectives</a:t>
            </a:r>
            <a:r>
              <a:rPr lang="it-IT" altLang="it-IT" sz="2000" dirty="0" smtClean="0">
                <a:solidFill>
                  <a:srgbClr val="0000FF"/>
                </a:solidFill>
                <a:latin typeface="Arial" panose="020B0604020202020204" pitchFamily="34" charset="0"/>
                <a:cs typeface="Arial" panose="020B0604020202020204" pitchFamily="34" charset="0"/>
              </a:rPr>
              <a:t> </a:t>
            </a:r>
          </a:p>
          <a:p>
            <a:pPr fontAlgn="base">
              <a:lnSpc>
                <a:spcPct val="150000"/>
              </a:lnSpc>
              <a:spcBef>
                <a:spcPct val="0"/>
              </a:spcBef>
              <a:spcAft>
                <a:spcPct val="0"/>
              </a:spcAft>
              <a:buFontTx/>
              <a:buNone/>
            </a:pPr>
            <a:r>
              <a:rPr lang="it-IT" altLang="it-IT" sz="2000" dirty="0" smtClean="0">
                <a:solidFill>
                  <a:srgbClr val="0000FF"/>
                </a:solidFill>
                <a:latin typeface="Arial" panose="020B0604020202020204" pitchFamily="34" charset="0"/>
                <a:cs typeface="Arial" panose="020B0604020202020204" pitchFamily="34" charset="0"/>
              </a:rPr>
              <a:t>and a </a:t>
            </a:r>
            <a:r>
              <a:rPr lang="it-IT" altLang="it-IT" sz="2000" dirty="0">
                <a:solidFill>
                  <a:srgbClr val="0000FF"/>
                </a:solidFill>
                <a:latin typeface="Arial" panose="020B0604020202020204" pitchFamily="34" charset="0"/>
                <a:cs typeface="Arial" panose="020B0604020202020204" pitchFamily="34" charset="0"/>
              </a:rPr>
              <a:t>’</a:t>
            </a:r>
            <a:r>
              <a:rPr lang="it-IT" altLang="it-IT" sz="2000" b="1" dirty="0" smtClean="0">
                <a:solidFill>
                  <a:srgbClr val="0000FF"/>
                </a:solidFill>
                <a:latin typeface="Arial" panose="020B0604020202020204" pitchFamily="34" charset="0"/>
                <a:cs typeface="Arial" panose="020B0604020202020204" pitchFamily="34" charset="0"/>
              </a:rPr>
              <a:t>’</a:t>
            </a:r>
            <a:r>
              <a:rPr lang="it-IT" altLang="it-IT" sz="2000" b="1" u="sng" dirty="0" smtClean="0">
                <a:solidFill>
                  <a:srgbClr val="0000FF"/>
                </a:solidFill>
                <a:latin typeface="Arial" panose="020B0604020202020204" pitchFamily="34" charset="0"/>
                <a:cs typeface="Arial" panose="020B0604020202020204" pitchFamily="34" charset="0"/>
              </a:rPr>
              <a:t>TUBE LENS</a:t>
            </a:r>
            <a:r>
              <a:rPr lang="it-IT" altLang="it-IT" sz="2000" dirty="0" smtClean="0">
                <a:solidFill>
                  <a:srgbClr val="0000FF"/>
                </a:solidFill>
                <a:latin typeface="Arial" panose="020B0604020202020204" pitchFamily="34" charset="0"/>
                <a:cs typeface="Arial" panose="020B0604020202020204" pitchFamily="34" charset="0"/>
              </a:rPr>
              <a:t>’’, with</a:t>
            </a:r>
          </a:p>
          <a:p>
            <a:pPr fontAlgn="base">
              <a:lnSpc>
                <a:spcPct val="150000"/>
              </a:lnSpc>
              <a:spcBef>
                <a:spcPct val="0"/>
              </a:spcBef>
              <a:spcAft>
                <a:spcPct val="0"/>
              </a:spcAft>
              <a:buFontTx/>
              <a:buNone/>
            </a:pPr>
            <a:r>
              <a:rPr lang="it-IT" altLang="it-IT" sz="2000" b="1" dirty="0" err="1" smtClean="0">
                <a:solidFill>
                  <a:srgbClr val="0000FF"/>
                </a:solidFill>
                <a:latin typeface="Arial" panose="020B0604020202020204" pitchFamily="34" charset="0"/>
                <a:cs typeface="Arial" panose="020B0604020202020204" pitchFamily="34" charset="0"/>
              </a:rPr>
              <a:t>parallel</a:t>
            </a:r>
            <a:r>
              <a:rPr lang="it-IT" altLang="it-IT" sz="2000" b="1" dirty="0" smtClean="0">
                <a:solidFill>
                  <a:srgbClr val="0000FF"/>
                </a:solidFill>
                <a:latin typeface="Arial" panose="020B0604020202020204" pitchFamily="34" charset="0"/>
                <a:cs typeface="Arial" panose="020B0604020202020204" pitchFamily="34" charset="0"/>
              </a:rPr>
              <a:t> </a:t>
            </a:r>
            <a:r>
              <a:rPr lang="it-IT" altLang="it-IT" sz="2000" b="1" dirty="0" err="1" smtClean="0">
                <a:solidFill>
                  <a:srgbClr val="0000FF"/>
                </a:solidFill>
                <a:latin typeface="Arial" panose="020B0604020202020204" pitchFamily="34" charset="0"/>
                <a:cs typeface="Arial" panose="020B0604020202020204" pitchFamily="34" charset="0"/>
              </a:rPr>
              <a:t>raylights</a:t>
            </a:r>
            <a:r>
              <a:rPr lang="it-IT" altLang="it-IT" sz="2000" b="1" dirty="0" smtClean="0">
                <a:solidFill>
                  <a:srgbClr val="0000FF"/>
                </a:solidFill>
                <a:latin typeface="Arial" panose="020B0604020202020204" pitchFamily="34" charset="0"/>
                <a:cs typeface="Arial" panose="020B0604020202020204" pitchFamily="34" charset="0"/>
              </a:rPr>
              <a:t> </a:t>
            </a:r>
            <a:r>
              <a:rPr lang="it-IT" altLang="it-IT" sz="2000" dirty="0" smtClean="0">
                <a:solidFill>
                  <a:srgbClr val="0000FF"/>
                </a:solidFill>
                <a:latin typeface="Arial" panose="020B0604020202020204" pitchFamily="34" charset="0"/>
                <a:cs typeface="Arial" panose="020B0604020202020204" pitchFamily="34" charset="0"/>
              </a:rPr>
              <a:t>in </a:t>
            </a:r>
            <a:r>
              <a:rPr lang="it-IT" altLang="it-IT" sz="2000" dirty="0" err="1" smtClean="0">
                <a:solidFill>
                  <a:srgbClr val="0000FF"/>
                </a:solidFill>
                <a:latin typeface="Arial" panose="020B0604020202020204" pitchFamily="34" charset="0"/>
                <a:cs typeface="Arial" panose="020B0604020202020204" pitchFamily="34" charset="0"/>
              </a:rPr>
              <a:t>between</a:t>
            </a:r>
            <a:r>
              <a:rPr lang="it-IT" altLang="it-IT" sz="2000" dirty="0" smtClean="0">
                <a:solidFill>
                  <a:srgbClr val="0000FF"/>
                </a:solidFill>
                <a:latin typeface="Arial" panose="020B0604020202020204" pitchFamily="34" charset="0"/>
                <a:cs typeface="Arial" panose="020B0604020202020204" pitchFamily="34" charset="0"/>
              </a:rPr>
              <a:t>.</a:t>
            </a:r>
          </a:p>
          <a:p>
            <a:pPr fontAlgn="base">
              <a:lnSpc>
                <a:spcPct val="150000"/>
              </a:lnSpc>
              <a:spcBef>
                <a:spcPct val="0"/>
              </a:spcBef>
              <a:spcAft>
                <a:spcPct val="0"/>
              </a:spcAft>
              <a:buFontTx/>
              <a:buNone/>
            </a:pPr>
            <a:r>
              <a:rPr lang="it-IT" altLang="it-IT" sz="2000" dirty="0" err="1" smtClean="0">
                <a:solidFill>
                  <a:srgbClr val="0000FF"/>
                </a:solidFill>
                <a:latin typeface="Arial" panose="020B0604020202020204" pitchFamily="34" charset="0"/>
                <a:cs typeface="Arial" panose="020B0604020202020204" pitchFamily="34" charset="0"/>
              </a:rPr>
              <a:t>This</a:t>
            </a:r>
            <a:r>
              <a:rPr lang="it-IT" altLang="it-IT" sz="2000" dirty="0" smtClean="0">
                <a:solidFill>
                  <a:srgbClr val="0000FF"/>
                </a:solidFill>
                <a:latin typeface="Arial" panose="020B0604020202020204" pitchFamily="34" charset="0"/>
                <a:cs typeface="Arial" panose="020B0604020202020204" pitchFamily="34" charset="0"/>
              </a:rPr>
              <a:t> is a </a:t>
            </a:r>
            <a:r>
              <a:rPr lang="it-IT" altLang="it-IT" sz="2000" b="1" dirty="0" smtClean="0">
                <a:solidFill>
                  <a:srgbClr val="FF0000"/>
                </a:solidFill>
                <a:latin typeface="Arial" panose="020B0604020202020204" pitchFamily="34" charset="0"/>
                <a:cs typeface="Arial" panose="020B0604020202020204" pitchFamily="34" charset="0"/>
              </a:rPr>
              <a:t>“</a:t>
            </a:r>
            <a:r>
              <a:rPr lang="it-IT" altLang="it-IT" sz="2000" b="1" dirty="0" err="1">
                <a:solidFill>
                  <a:srgbClr val="FF0000"/>
                </a:solidFill>
                <a:latin typeface="Arial" panose="020B0604020202020204" pitchFamily="34" charset="0"/>
                <a:cs typeface="Arial" panose="020B0604020202020204" pitchFamily="34" charset="0"/>
              </a:rPr>
              <a:t>correct</a:t>
            </a:r>
            <a:r>
              <a:rPr lang="it-IT" altLang="it-IT" sz="2000" b="1" dirty="0">
                <a:solidFill>
                  <a:srgbClr val="FF0000"/>
                </a:solidFill>
                <a:latin typeface="Arial" panose="020B0604020202020204" pitchFamily="34" charset="0"/>
                <a:cs typeface="Arial" panose="020B0604020202020204" pitchFamily="34" charset="0"/>
              </a:rPr>
              <a:t> to </a:t>
            </a:r>
          </a:p>
          <a:p>
            <a:pPr fontAlgn="base">
              <a:lnSpc>
                <a:spcPct val="150000"/>
              </a:lnSpc>
              <a:spcBef>
                <a:spcPct val="0"/>
              </a:spcBef>
              <a:spcAft>
                <a:spcPct val="0"/>
              </a:spcAft>
              <a:buFontTx/>
              <a:buNone/>
            </a:pPr>
            <a:r>
              <a:rPr lang="it-IT" altLang="it-IT" sz="2000" b="1" dirty="0" err="1">
                <a:solidFill>
                  <a:srgbClr val="FF0000"/>
                </a:solidFill>
                <a:latin typeface="Arial" panose="020B0604020202020204" pitchFamily="34" charset="0"/>
                <a:cs typeface="Arial" panose="020B0604020202020204" pitchFamily="34" charset="0"/>
              </a:rPr>
              <a:t>Infinity</a:t>
            </a:r>
            <a:r>
              <a:rPr lang="it-IT" altLang="it-IT" sz="2000" b="1" dirty="0">
                <a:solidFill>
                  <a:srgbClr val="FF0000"/>
                </a:solidFill>
                <a:latin typeface="Arial" panose="020B0604020202020204" pitchFamily="34" charset="0"/>
                <a:cs typeface="Arial" panose="020B0604020202020204" pitchFamily="34" charset="0"/>
              </a:rPr>
              <a:t>” </a:t>
            </a:r>
            <a:r>
              <a:rPr lang="it-IT" altLang="it-IT" sz="2000" b="1" dirty="0" err="1">
                <a:solidFill>
                  <a:srgbClr val="FF0000"/>
                </a:solidFill>
                <a:latin typeface="Arial" panose="020B0604020202020204" pitchFamily="34" charset="0"/>
                <a:cs typeface="Arial" panose="020B0604020202020204" pitchFamily="34" charset="0"/>
              </a:rPr>
              <a:t>scheme</a:t>
            </a:r>
            <a:r>
              <a:rPr lang="it-IT" altLang="it-IT" sz="2000" dirty="0">
                <a:solidFill>
                  <a:srgbClr val="000000"/>
                </a:solidFill>
                <a:latin typeface="Arial" panose="020B0604020202020204" pitchFamily="34" charset="0"/>
                <a:cs typeface="Arial" panose="020B0604020202020204" pitchFamily="34" charset="0"/>
              </a:rPr>
              <a:t>. </a:t>
            </a:r>
            <a:r>
              <a:rPr lang="it-IT" altLang="it-IT" sz="2000" dirty="0" smtClean="0">
                <a:solidFill>
                  <a:srgbClr val="0000FF"/>
                </a:solidFill>
                <a:latin typeface="Arial" panose="020B0604020202020204" pitchFamily="34" charset="0"/>
                <a:cs typeface="Arial" panose="020B0604020202020204" pitchFamily="34" charset="0"/>
              </a:rPr>
              <a:t>In </a:t>
            </a:r>
            <a:r>
              <a:rPr lang="it-IT" altLang="it-IT" sz="2000" dirty="0" err="1" smtClean="0">
                <a:solidFill>
                  <a:srgbClr val="0000FF"/>
                </a:solidFill>
                <a:latin typeface="Arial" panose="020B0604020202020204" pitchFamily="34" charset="0"/>
                <a:cs typeface="Arial" panose="020B0604020202020204" pitchFamily="34" charset="0"/>
              </a:rPr>
              <a:t>this</a:t>
            </a:r>
            <a:r>
              <a:rPr lang="it-IT" altLang="it-IT" sz="2000" dirty="0" smtClean="0">
                <a:solidFill>
                  <a:srgbClr val="0000FF"/>
                </a:solidFill>
                <a:latin typeface="Arial" panose="020B0604020202020204" pitchFamily="34" charset="0"/>
                <a:cs typeface="Arial" panose="020B0604020202020204" pitchFamily="34" charset="0"/>
              </a:rPr>
              <a:t> </a:t>
            </a:r>
            <a:r>
              <a:rPr lang="it-IT" altLang="it-IT" sz="2000" dirty="0" err="1" smtClean="0">
                <a:solidFill>
                  <a:srgbClr val="0000FF"/>
                </a:solidFill>
                <a:latin typeface="Arial" panose="020B0604020202020204" pitchFamily="34" charset="0"/>
                <a:cs typeface="Arial" panose="020B0604020202020204" pitchFamily="34" charset="0"/>
              </a:rPr>
              <a:t>space</a:t>
            </a:r>
            <a:endParaRPr lang="it-IT" altLang="it-IT" sz="2000" dirty="0">
              <a:solidFill>
                <a:srgbClr val="0000FF"/>
              </a:solidFill>
              <a:latin typeface="Arial" panose="020B0604020202020204" pitchFamily="34" charset="0"/>
              <a:cs typeface="Arial" panose="020B0604020202020204" pitchFamily="34" charset="0"/>
            </a:endParaRPr>
          </a:p>
          <a:p>
            <a:pPr fontAlgn="base">
              <a:lnSpc>
                <a:spcPct val="150000"/>
              </a:lnSpc>
              <a:spcBef>
                <a:spcPct val="0"/>
              </a:spcBef>
              <a:spcAft>
                <a:spcPct val="0"/>
              </a:spcAft>
              <a:buFontTx/>
              <a:buNone/>
            </a:pPr>
            <a:r>
              <a:rPr lang="it-IT" altLang="it-IT" sz="2000" b="1" dirty="0" err="1"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a:t>
            </a:r>
            <a:r>
              <a:rPr lang="it-IT" altLang="it-IT" sz="2000" b="1"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can </a:t>
            </a:r>
            <a:r>
              <a:rPr lang="it-IT" altLang="it-IT" sz="2000" b="1" dirty="0" err="1"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insert</a:t>
            </a:r>
            <a:r>
              <a:rPr lang="it-IT" altLang="it-IT" sz="2000" b="1"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altLang="it-IT" sz="2000" b="1" dirty="0" err="1"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additional</a:t>
            </a:r>
            <a:endParaRPr lang="it-IT" altLang="it-IT" sz="2000" b="1"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base">
              <a:lnSpc>
                <a:spcPct val="150000"/>
              </a:lnSpc>
              <a:spcBef>
                <a:spcPct val="0"/>
              </a:spcBef>
              <a:spcAft>
                <a:spcPct val="0"/>
              </a:spcAft>
              <a:buFontTx/>
              <a:buNone/>
            </a:pPr>
            <a:r>
              <a:rPr lang="it-IT" altLang="it-IT" sz="2000" b="1" dirty="0" err="1">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a:t>
            </a:r>
            <a:r>
              <a:rPr lang="it-IT" altLang="it-IT" sz="2000" b="1" dirty="0" err="1"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ptical</a:t>
            </a:r>
            <a:r>
              <a:rPr lang="it-IT" altLang="it-IT" sz="2000" b="1"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altLang="it-IT" sz="2000" b="1" dirty="0" err="1"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elements</a:t>
            </a:r>
            <a:r>
              <a:rPr lang="it-IT" altLang="it-IT" sz="2000" b="1"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to </a:t>
            </a:r>
            <a:r>
              <a:rPr lang="it-IT" altLang="it-IT" sz="2000" b="1" dirty="0" err="1"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improve</a:t>
            </a:r>
            <a:endParaRPr lang="it-IT" altLang="it-IT" sz="20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base">
              <a:lnSpc>
                <a:spcPct val="150000"/>
              </a:lnSpc>
              <a:spcBef>
                <a:spcPct val="0"/>
              </a:spcBef>
              <a:spcAft>
                <a:spcPct val="0"/>
              </a:spcAft>
              <a:buFontTx/>
              <a:buNone/>
            </a:pPr>
            <a:r>
              <a:rPr lang="it-IT" altLang="it-IT" sz="2000" b="1" dirty="0" err="1">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quality</a:t>
            </a:r>
            <a:r>
              <a:rPr lang="it-IT" altLang="it-IT" sz="20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of the image.</a:t>
            </a:r>
          </a:p>
        </p:txBody>
      </p:sp>
    </p:spTree>
    <p:extLst>
      <p:ext uri="{BB962C8B-B14F-4D97-AF65-F5344CB8AC3E}">
        <p14:creationId xmlns:p14="http://schemas.microsoft.com/office/powerpoint/2010/main" val="54573958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C2FFF0"/>
        </a:solidFill>
        <a:effectLst/>
      </p:bgPr>
    </p:bg>
    <p:spTree>
      <p:nvGrpSpPr>
        <p:cNvPr id="1" name=""/>
        <p:cNvGrpSpPr/>
        <p:nvPr/>
      </p:nvGrpSpPr>
      <p:grpSpPr>
        <a:xfrm>
          <a:off x="0" y="0"/>
          <a:ext cx="0" cy="0"/>
          <a:chOff x="0" y="0"/>
          <a:chExt cx="0" cy="0"/>
        </a:xfrm>
      </p:grpSpPr>
      <p:sp>
        <p:nvSpPr>
          <p:cNvPr id="134147" name="TextBox 1"/>
          <p:cNvSpPr txBox="1">
            <a:spLocks noChangeArrowheads="1"/>
          </p:cNvSpPr>
          <p:nvPr/>
        </p:nvSpPr>
        <p:spPr bwMode="auto">
          <a:xfrm>
            <a:off x="1538288" y="333375"/>
            <a:ext cx="299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41427">
            <a:spAutoFit/>
          </a:bodyPr>
          <a:lstStyle>
            <a:lvl1pPr defTabSz="828675">
              <a:spcBef>
                <a:spcPct val="20000"/>
              </a:spcBef>
              <a:buChar char="•"/>
              <a:defRPr sz="3200">
                <a:solidFill>
                  <a:schemeClr val="tx1"/>
                </a:solidFill>
                <a:latin typeface="Times New Roman" panose="02020603050405020304" pitchFamily="18" charset="0"/>
              </a:defRPr>
            </a:lvl1pPr>
            <a:lvl2pPr marL="673100" indent="-258763" defTabSz="828675">
              <a:spcBef>
                <a:spcPct val="20000"/>
              </a:spcBef>
              <a:buChar char="–"/>
              <a:defRPr sz="2800">
                <a:solidFill>
                  <a:schemeClr val="tx1"/>
                </a:solidFill>
                <a:latin typeface="Times New Roman" panose="02020603050405020304" pitchFamily="18" charset="0"/>
              </a:defRPr>
            </a:lvl2pPr>
            <a:lvl3pPr marL="1035050" indent="-206375" defTabSz="828675">
              <a:spcBef>
                <a:spcPct val="20000"/>
              </a:spcBef>
              <a:buChar char="•"/>
              <a:defRPr sz="2400">
                <a:solidFill>
                  <a:schemeClr val="tx1"/>
                </a:solidFill>
                <a:latin typeface="Times New Roman" panose="02020603050405020304" pitchFamily="18" charset="0"/>
              </a:defRPr>
            </a:lvl3pPr>
            <a:lvl4pPr marL="1449388" indent="-206375" defTabSz="828675">
              <a:spcBef>
                <a:spcPct val="20000"/>
              </a:spcBef>
              <a:buChar char="–"/>
              <a:defRPr sz="2000">
                <a:solidFill>
                  <a:schemeClr val="tx1"/>
                </a:solidFill>
                <a:latin typeface="Times New Roman" panose="02020603050405020304" pitchFamily="18" charset="0"/>
              </a:defRPr>
            </a:lvl4pPr>
            <a:lvl5pPr marL="1863725" indent="-206375" defTabSz="828675">
              <a:spcBef>
                <a:spcPct val="20000"/>
              </a:spcBef>
              <a:buChar char="»"/>
              <a:defRPr sz="2000">
                <a:solidFill>
                  <a:schemeClr val="tx1"/>
                </a:solidFill>
                <a:latin typeface="Times New Roman" panose="02020603050405020304" pitchFamily="18" charset="0"/>
              </a:defRPr>
            </a:lvl5pPr>
            <a:lvl6pPr marL="23209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7781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2353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6925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lnSpc>
                <a:spcPts val="2625"/>
              </a:lnSpc>
              <a:spcBef>
                <a:spcPct val="0"/>
              </a:spcBef>
              <a:spcAft>
                <a:spcPct val="0"/>
              </a:spcAft>
              <a:buFontTx/>
              <a:buNone/>
            </a:pPr>
            <a:r>
              <a:rPr lang="en-US" altLang="zh-CN" sz="2900" b="1" dirty="0">
                <a:solidFill>
                  <a:srgbClr val="0000FF"/>
                </a:solidFill>
                <a:latin typeface="Arial" panose="020B0604020202020204" pitchFamily="34" charset="0"/>
                <a:ea typeface="宋体" panose="02010600030101010101" pitchFamily="2" charset="-122"/>
                <a:cs typeface="Arial" panose="020B0604020202020204" pitchFamily="34" charset="0"/>
              </a:rPr>
              <a:t>Bright</a:t>
            </a:r>
            <a:r>
              <a:rPr lang="en-US" altLang="zh-CN" sz="2900" dirty="0">
                <a:solidFill>
                  <a:srgbClr val="0000FF"/>
                </a:solidFill>
                <a:latin typeface="Arial" panose="020B0604020202020204" pitchFamily="34" charset="0"/>
                <a:ea typeface="宋体" panose="02010600030101010101" pitchFamily="2" charset="-122"/>
                <a:cs typeface="Arial" panose="020B0604020202020204" pitchFamily="34" charset="0"/>
              </a:rPr>
              <a:t>  </a:t>
            </a:r>
            <a:r>
              <a:rPr lang="en-US" altLang="zh-CN" sz="2900" b="1" dirty="0">
                <a:solidFill>
                  <a:srgbClr val="0000FF"/>
                </a:solidFill>
                <a:latin typeface="Arial" panose="020B0604020202020204" pitchFamily="34" charset="0"/>
                <a:ea typeface="宋体" panose="02010600030101010101" pitchFamily="2" charset="-122"/>
                <a:cs typeface="Arial" panose="020B0604020202020204" pitchFamily="34" charset="0"/>
              </a:rPr>
              <a:t>Field,</a:t>
            </a:r>
            <a:r>
              <a:rPr lang="en-US" altLang="zh-CN" sz="2900" dirty="0">
                <a:solidFill>
                  <a:srgbClr val="0000FF"/>
                </a:solidFill>
                <a:latin typeface="Arial" panose="020B0604020202020204" pitchFamily="34" charset="0"/>
                <a:ea typeface="宋体" panose="02010600030101010101" pitchFamily="2" charset="-122"/>
                <a:cs typeface="Arial" panose="020B0604020202020204" pitchFamily="34" charset="0"/>
              </a:rPr>
              <a:t>  </a:t>
            </a:r>
            <a:r>
              <a:rPr lang="en-US" altLang="zh-CN" sz="2900" b="1" dirty="0">
                <a:solidFill>
                  <a:srgbClr val="0000FF"/>
                </a:solidFill>
                <a:latin typeface="Arial" panose="020B0604020202020204" pitchFamily="34" charset="0"/>
                <a:ea typeface="宋体" panose="02010600030101010101" pitchFamily="2" charset="-122"/>
                <a:cs typeface="Arial" panose="020B0604020202020204" pitchFamily="34" charset="0"/>
              </a:rPr>
              <a:t>BF</a:t>
            </a:r>
            <a:endParaRPr lang="en-US" altLang="zh-CN" sz="2900" b="1" dirty="0">
              <a:solidFill>
                <a:srgbClr val="000000"/>
              </a:solidFill>
              <a:latin typeface="Arial" panose="020B0604020202020204" pitchFamily="34" charset="0"/>
              <a:ea typeface="宋体" panose="02010600030101010101" pitchFamily="2" charset="-122"/>
              <a:cs typeface="Arial" panose="020B0604020202020204" pitchFamily="34" charset="0"/>
            </a:endParaRPr>
          </a:p>
        </p:txBody>
      </p:sp>
      <p:sp>
        <p:nvSpPr>
          <p:cNvPr id="134148" name="TextBox 1"/>
          <p:cNvSpPr txBox="1">
            <a:spLocks noChangeArrowheads="1"/>
          </p:cNvSpPr>
          <p:nvPr/>
        </p:nvSpPr>
        <p:spPr bwMode="auto">
          <a:xfrm>
            <a:off x="283159" y="1544820"/>
            <a:ext cx="8647610" cy="331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41427">
            <a:spAutoFit/>
          </a:bodyPr>
          <a:lstStyle>
            <a:lvl1pPr defTabSz="828675">
              <a:spcBef>
                <a:spcPct val="20000"/>
              </a:spcBef>
              <a:buChar char="•"/>
              <a:defRPr sz="3200">
                <a:solidFill>
                  <a:schemeClr val="tx1"/>
                </a:solidFill>
                <a:latin typeface="Times New Roman" panose="02020603050405020304" pitchFamily="18" charset="0"/>
              </a:defRPr>
            </a:lvl1pPr>
            <a:lvl2pPr marL="673100" indent="-258763" defTabSz="828675">
              <a:spcBef>
                <a:spcPct val="20000"/>
              </a:spcBef>
              <a:buChar char="–"/>
              <a:defRPr sz="2800">
                <a:solidFill>
                  <a:schemeClr val="tx1"/>
                </a:solidFill>
                <a:latin typeface="Times New Roman" panose="02020603050405020304" pitchFamily="18" charset="0"/>
              </a:defRPr>
            </a:lvl2pPr>
            <a:lvl3pPr marL="1035050" indent="-206375" defTabSz="828675">
              <a:spcBef>
                <a:spcPct val="20000"/>
              </a:spcBef>
              <a:buChar char="•"/>
              <a:defRPr sz="2400">
                <a:solidFill>
                  <a:schemeClr val="tx1"/>
                </a:solidFill>
                <a:latin typeface="Times New Roman" panose="02020603050405020304" pitchFamily="18" charset="0"/>
              </a:defRPr>
            </a:lvl3pPr>
            <a:lvl4pPr marL="1449388" indent="-206375" defTabSz="828675">
              <a:spcBef>
                <a:spcPct val="20000"/>
              </a:spcBef>
              <a:buChar char="–"/>
              <a:defRPr sz="2000">
                <a:solidFill>
                  <a:schemeClr val="tx1"/>
                </a:solidFill>
                <a:latin typeface="Times New Roman" panose="02020603050405020304" pitchFamily="18" charset="0"/>
              </a:defRPr>
            </a:lvl4pPr>
            <a:lvl5pPr marL="1863725" indent="-206375" defTabSz="828675">
              <a:spcBef>
                <a:spcPct val="20000"/>
              </a:spcBef>
              <a:buChar char="»"/>
              <a:defRPr sz="2000">
                <a:solidFill>
                  <a:schemeClr val="tx1"/>
                </a:solidFill>
                <a:latin typeface="Times New Roman" panose="02020603050405020304" pitchFamily="18" charset="0"/>
              </a:defRPr>
            </a:lvl5pPr>
            <a:lvl6pPr marL="23209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7781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2353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692525" indent="-206375" defTabSz="82867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lnSpc>
                <a:spcPct val="150000"/>
              </a:lnSpc>
              <a:spcBef>
                <a:spcPct val="0"/>
              </a:spcBef>
              <a:spcAft>
                <a:spcPct val="0"/>
              </a:spcAft>
            </a:pPr>
            <a:r>
              <a:rPr lang="it-IT" altLang="zh-CN" sz="2200" dirty="0">
                <a:solidFill>
                  <a:srgbClr val="000000"/>
                </a:solidFill>
                <a:latin typeface="Comic Sans MS" panose="030F0702030302020204" pitchFamily="66" charset="0"/>
                <a:ea typeface="宋体" panose="02010600030101010101" pitchFamily="2" charset="-122"/>
                <a:cs typeface="Times New Roman" panose="02020603050405020304" pitchFamily="18" charset="0"/>
              </a:rPr>
              <a:t> </a:t>
            </a:r>
            <a:r>
              <a:rPr lang="it-IT" altLang="zh-CN" sz="2200" dirty="0" err="1">
                <a:solidFill>
                  <a:srgbClr val="000000"/>
                </a:solidFill>
                <a:latin typeface="Arial" panose="020B0604020202020204" pitchFamily="34" charset="0"/>
                <a:ea typeface="宋体" panose="02010600030101010101" pitchFamily="2" charset="-122"/>
                <a:cs typeface="Arial" panose="020B0604020202020204" pitchFamily="34" charset="0"/>
              </a:rPr>
              <a:t>It’s</a:t>
            </a:r>
            <a:r>
              <a:rPr lang="it-IT"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 the “common“ </a:t>
            </a:r>
            <a:r>
              <a:rPr lang="it-IT" altLang="zh-CN" sz="2200" dirty="0" err="1">
                <a:solidFill>
                  <a:srgbClr val="000000"/>
                </a:solidFill>
                <a:latin typeface="Arial" panose="020B0604020202020204" pitchFamily="34" charset="0"/>
                <a:ea typeface="宋体" panose="02010600030101010101" pitchFamily="2" charset="-122"/>
                <a:cs typeface="Arial" panose="020B0604020202020204" pitchFamily="34" charset="0"/>
              </a:rPr>
              <a:t>technique</a:t>
            </a:r>
            <a:r>
              <a:rPr lang="it-IT"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 the objective </a:t>
            </a:r>
            <a:r>
              <a:rPr lang="it-IT" altLang="zh-CN" sz="2200" dirty="0" err="1">
                <a:solidFill>
                  <a:srgbClr val="000000"/>
                </a:solidFill>
                <a:latin typeface="Arial" panose="020B0604020202020204" pitchFamily="34" charset="0"/>
                <a:ea typeface="宋体" panose="02010600030101010101" pitchFamily="2" charset="-122"/>
                <a:cs typeface="Arial" panose="020B0604020202020204" pitchFamily="34" charset="0"/>
              </a:rPr>
              <a:t>collects</a:t>
            </a:r>
            <a:r>
              <a:rPr lang="it-IT"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 </a:t>
            </a:r>
            <a:r>
              <a:rPr lang="it-IT" altLang="zh-CN" sz="2200" dirty="0" err="1">
                <a:solidFill>
                  <a:srgbClr val="000000"/>
                </a:solidFill>
                <a:latin typeface="Arial" panose="020B0604020202020204" pitchFamily="34" charset="0"/>
                <a:ea typeface="宋体" panose="02010600030101010101" pitchFamily="2" charset="-122"/>
                <a:cs typeface="Arial" panose="020B0604020202020204" pitchFamily="34" charset="0"/>
              </a:rPr>
              <a:t>all</a:t>
            </a:r>
            <a:r>
              <a:rPr lang="it-IT"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 the light </a:t>
            </a:r>
            <a:r>
              <a:rPr lang="it-IT" altLang="zh-CN" sz="2200" dirty="0" err="1">
                <a:solidFill>
                  <a:srgbClr val="000000"/>
                </a:solidFill>
                <a:latin typeface="Arial" panose="020B0604020202020204" pitchFamily="34" charset="0"/>
                <a:ea typeface="宋体" panose="02010600030101010101" pitchFamily="2" charset="-122"/>
                <a:cs typeface="Arial" panose="020B0604020202020204" pitchFamily="34" charset="0"/>
              </a:rPr>
              <a:t>that</a:t>
            </a:r>
            <a:r>
              <a:rPr lang="it-IT"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 is </a:t>
            </a:r>
            <a:r>
              <a:rPr lang="it-IT" altLang="zh-CN" sz="2200" dirty="0" err="1">
                <a:solidFill>
                  <a:srgbClr val="000000"/>
                </a:solidFill>
                <a:latin typeface="Arial" panose="020B0604020202020204" pitchFamily="34" charset="0"/>
                <a:ea typeface="宋体" panose="02010600030101010101" pitchFamily="2" charset="-122"/>
                <a:cs typeface="Arial" panose="020B0604020202020204" pitchFamily="34" charset="0"/>
              </a:rPr>
              <a:t>transmitted</a:t>
            </a:r>
            <a:r>
              <a:rPr lang="it-IT"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 or </a:t>
            </a:r>
            <a:r>
              <a:rPr lang="it-IT" altLang="zh-CN" sz="2200" dirty="0" err="1" smtClean="0">
                <a:solidFill>
                  <a:srgbClr val="000000"/>
                </a:solidFill>
                <a:latin typeface="Arial" panose="020B0604020202020204" pitchFamily="34" charset="0"/>
                <a:ea typeface="宋体" panose="02010600030101010101" pitchFamily="2" charset="-122"/>
                <a:cs typeface="Arial" panose="020B0604020202020204" pitchFamily="34" charset="0"/>
              </a:rPr>
              <a:t>diffracted</a:t>
            </a:r>
            <a:r>
              <a:rPr lang="it-IT" altLang="zh-CN" sz="2200" dirty="0" smtClean="0">
                <a:solidFill>
                  <a:srgbClr val="000000"/>
                </a:solidFill>
                <a:latin typeface="Arial" panose="020B0604020202020204" pitchFamily="34" charset="0"/>
                <a:ea typeface="宋体" panose="02010600030101010101" pitchFamily="2" charset="-122"/>
                <a:cs typeface="Arial" panose="020B0604020202020204" pitchFamily="34" charset="0"/>
              </a:rPr>
              <a:t> by </a:t>
            </a:r>
            <a:r>
              <a:rPr lang="it-IT"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the sample.</a:t>
            </a:r>
            <a:endParaRPr lang="en-US" altLang="zh-CN" sz="22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ct val="150000"/>
              </a:lnSpc>
              <a:spcBef>
                <a:spcPct val="0"/>
              </a:spcBef>
              <a:spcAft>
                <a:spcPct val="0"/>
              </a:spcAft>
              <a:buFontTx/>
              <a:buNone/>
            </a:pPr>
            <a:endParaRPr lang="en-US" altLang="zh-CN" sz="1100" dirty="0" smtClean="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ct val="150000"/>
              </a:lnSpc>
              <a:spcBef>
                <a:spcPct val="0"/>
              </a:spcBef>
              <a:spcAft>
                <a:spcPct val="0"/>
              </a:spcAft>
              <a:buFontTx/>
              <a:buNone/>
            </a:pPr>
            <a:endParaRPr lang="en-US" altLang="zh-CN" sz="11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ct val="150000"/>
              </a:lnSpc>
              <a:spcBef>
                <a:spcPct val="0"/>
              </a:spcBef>
              <a:spcAft>
                <a:spcPct val="0"/>
              </a:spcAft>
            </a:pPr>
            <a:r>
              <a:rPr lang="en-US"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 </a:t>
            </a:r>
            <a:r>
              <a:rPr lang="it-IT" altLang="zh-CN" sz="2200" dirty="0" err="1">
                <a:solidFill>
                  <a:srgbClr val="000000"/>
                </a:solidFill>
                <a:latin typeface="Arial" panose="020B0604020202020204" pitchFamily="34" charset="0"/>
                <a:ea typeface="宋体" panose="02010600030101010101" pitchFamily="2" charset="-122"/>
                <a:cs typeface="Arial" panose="020B0604020202020204" pitchFamily="34" charset="0"/>
              </a:rPr>
              <a:t>It’s</a:t>
            </a:r>
            <a:r>
              <a:rPr lang="it-IT"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 </a:t>
            </a:r>
            <a:r>
              <a:rPr lang="it-IT" altLang="zh-CN" sz="2200" dirty="0" err="1">
                <a:solidFill>
                  <a:srgbClr val="000000"/>
                </a:solidFill>
                <a:latin typeface="Arial" panose="020B0604020202020204" pitchFamily="34" charset="0"/>
                <a:ea typeface="宋体" panose="02010600030101010101" pitchFamily="2" charset="-122"/>
                <a:cs typeface="Arial" panose="020B0604020202020204" pitchFamily="34" charset="0"/>
              </a:rPr>
              <a:t>based</a:t>
            </a:r>
            <a:r>
              <a:rPr lang="it-IT"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 on the </a:t>
            </a:r>
            <a:r>
              <a:rPr lang="it-IT" altLang="zh-CN" sz="2200" dirty="0" err="1">
                <a:solidFill>
                  <a:srgbClr val="000000"/>
                </a:solidFill>
                <a:latin typeface="Arial" panose="020B0604020202020204" pitchFamily="34" charset="0"/>
                <a:ea typeface="宋体" panose="02010600030101010101" pitchFamily="2" charset="-122"/>
                <a:cs typeface="Arial" panose="020B0604020202020204" pitchFamily="34" charset="0"/>
              </a:rPr>
              <a:t>greater</a:t>
            </a:r>
            <a:r>
              <a:rPr lang="it-IT"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 or </a:t>
            </a:r>
            <a:r>
              <a:rPr lang="it-IT" altLang="zh-CN" sz="2200" dirty="0" err="1">
                <a:solidFill>
                  <a:srgbClr val="000000"/>
                </a:solidFill>
                <a:latin typeface="Arial" panose="020B0604020202020204" pitchFamily="34" charset="0"/>
                <a:ea typeface="宋体" panose="02010600030101010101" pitchFamily="2" charset="-122"/>
                <a:cs typeface="Arial" panose="020B0604020202020204" pitchFamily="34" charset="0"/>
              </a:rPr>
              <a:t>lesser</a:t>
            </a:r>
            <a:r>
              <a:rPr lang="it-IT"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 </a:t>
            </a:r>
            <a:r>
              <a:rPr lang="it-IT" altLang="zh-CN" sz="2200" dirty="0" err="1">
                <a:solidFill>
                  <a:srgbClr val="000000"/>
                </a:solidFill>
                <a:latin typeface="Arial" panose="020B0604020202020204" pitchFamily="34" charset="0"/>
                <a:ea typeface="宋体" panose="02010600030101010101" pitchFamily="2" charset="-122"/>
                <a:cs typeface="Arial" panose="020B0604020202020204" pitchFamily="34" charset="0"/>
              </a:rPr>
              <a:t>absorption</a:t>
            </a:r>
            <a:r>
              <a:rPr lang="it-IT"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 of light (or some </a:t>
            </a:r>
            <a:r>
              <a:rPr lang="it-IT" altLang="zh-CN" sz="2200" dirty="0" err="1">
                <a:solidFill>
                  <a:srgbClr val="000000"/>
                </a:solidFill>
                <a:latin typeface="Arial" panose="020B0604020202020204" pitchFamily="34" charset="0"/>
                <a:ea typeface="宋体" panose="02010600030101010101" pitchFamily="2" charset="-122"/>
                <a:cs typeface="Arial" panose="020B0604020202020204" pitchFamily="34" charset="0"/>
              </a:rPr>
              <a:t>wavelengths</a:t>
            </a:r>
            <a:r>
              <a:rPr lang="it-IT"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 from </a:t>
            </a:r>
            <a:r>
              <a:rPr lang="it-IT" altLang="zh-CN" sz="2200" dirty="0" err="1">
                <a:solidFill>
                  <a:srgbClr val="000000"/>
                </a:solidFill>
                <a:latin typeface="Arial" panose="020B0604020202020204" pitchFamily="34" charset="0"/>
                <a:ea typeface="宋体" panose="02010600030101010101" pitchFamily="2" charset="-122"/>
                <a:cs typeface="Arial" panose="020B0604020202020204" pitchFamily="34" charset="0"/>
              </a:rPr>
              <a:t>different</a:t>
            </a:r>
            <a:r>
              <a:rPr lang="it-IT"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 </a:t>
            </a:r>
            <a:r>
              <a:rPr lang="it-IT" altLang="zh-CN" sz="2200" dirty="0" err="1">
                <a:solidFill>
                  <a:srgbClr val="000000"/>
                </a:solidFill>
                <a:latin typeface="Arial" panose="020B0604020202020204" pitchFamily="34" charset="0"/>
                <a:ea typeface="宋体" panose="02010600030101010101" pitchFamily="2" charset="-122"/>
                <a:cs typeface="Arial" panose="020B0604020202020204" pitchFamily="34" charset="0"/>
              </a:rPr>
              <a:t>areas</a:t>
            </a:r>
            <a:r>
              <a:rPr lang="it-IT"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 of the </a:t>
            </a:r>
            <a:r>
              <a:rPr lang="it-IT" altLang="zh-CN" sz="2200" dirty="0" smtClean="0">
                <a:solidFill>
                  <a:srgbClr val="000000"/>
                </a:solidFill>
                <a:latin typeface="Arial" panose="020B0604020202020204" pitchFamily="34" charset="0"/>
                <a:ea typeface="宋体" panose="02010600030101010101" pitchFamily="2" charset="-122"/>
                <a:cs typeface="Arial" panose="020B0604020202020204" pitchFamily="34" charset="0"/>
              </a:rPr>
              <a:t>sample, </a:t>
            </a:r>
            <a:r>
              <a:rPr lang="it-IT" altLang="zh-CN" sz="2200" dirty="0" err="1">
                <a:solidFill>
                  <a:srgbClr val="000000"/>
                </a:solidFill>
                <a:latin typeface="Arial" panose="020B0604020202020204" pitchFamily="34" charset="0"/>
                <a:ea typeface="宋体" panose="02010600030101010101" pitchFamily="2" charset="-122"/>
                <a:cs typeface="Arial" panose="020B0604020202020204" pitchFamily="34" charset="0"/>
              </a:rPr>
              <a:t>which</a:t>
            </a:r>
            <a:r>
              <a:rPr lang="it-IT"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 </a:t>
            </a:r>
            <a:r>
              <a:rPr lang="it-IT" altLang="zh-CN" sz="2200" dirty="0" smtClean="0">
                <a:solidFill>
                  <a:srgbClr val="000000"/>
                </a:solidFill>
                <a:latin typeface="Arial" panose="020B0604020202020204" pitchFamily="34" charset="0"/>
                <a:ea typeface="宋体" panose="02010600030101010101" pitchFamily="2" charset="-122"/>
                <a:cs typeface="Arial" panose="020B0604020202020204" pitchFamily="34" charset="0"/>
              </a:rPr>
              <a:t>are </a:t>
            </a:r>
            <a:r>
              <a:rPr lang="it-IT"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more or </a:t>
            </a:r>
            <a:r>
              <a:rPr lang="it-IT" altLang="zh-CN" sz="2200" dirty="0" err="1">
                <a:solidFill>
                  <a:srgbClr val="000000"/>
                </a:solidFill>
                <a:latin typeface="Arial" panose="020B0604020202020204" pitchFamily="34" charset="0"/>
                <a:ea typeface="宋体" panose="02010600030101010101" pitchFamily="2" charset="-122"/>
                <a:cs typeface="Arial" panose="020B0604020202020204" pitchFamily="34" charset="0"/>
              </a:rPr>
              <a:t>less</a:t>
            </a:r>
            <a:r>
              <a:rPr lang="it-IT"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 </a:t>
            </a:r>
            <a:r>
              <a:rPr lang="it-IT" altLang="zh-CN" sz="2200" dirty="0" err="1">
                <a:solidFill>
                  <a:srgbClr val="000000"/>
                </a:solidFill>
                <a:latin typeface="Arial" panose="020B0604020202020204" pitchFamily="34" charset="0"/>
                <a:ea typeface="宋体" panose="02010600030101010101" pitchFamily="2" charset="-122"/>
                <a:cs typeface="Arial" panose="020B0604020202020204" pitchFamily="34" charset="0"/>
              </a:rPr>
              <a:t>bright</a:t>
            </a:r>
            <a:r>
              <a:rPr lang="it-IT"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 (or of </a:t>
            </a:r>
            <a:r>
              <a:rPr lang="it-IT" altLang="zh-CN" sz="2200" dirty="0" err="1">
                <a:solidFill>
                  <a:srgbClr val="000000"/>
                </a:solidFill>
                <a:latin typeface="Arial" panose="020B0604020202020204" pitchFamily="34" charset="0"/>
                <a:ea typeface="宋体" panose="02010600030101010101" pitchFamily="2" charset="-122"/>
                <a:cs typeface="Arial" panose="020B0604020202020204" pitchFamily="34" charset="0"/>
              </a:rPr>
              <a:t>different</a:t>
            </a:r>
            <a:r>
              <a:rPr lang="it-IT" altLang="zh-CN" sz="2200" dirty="0">
                <a:solidFill>
                  <a:srgbClr val="000000"/>
                </a:solidFill>
                <a:latin typeface="Arial" panose="020B0604020202020204" pitchFamily="34" charset="0"/>
                <a:ea typeface="宋体" panose="02010600030101010101" pitchFamily="2" charset="-122"/>
                <a:cs typeface="Arial" panose="020B0604020202020204" pitchFamily="34" charset="0"/>
              </a:rPr>
              <a:t> color).</a:t>
            </a:r>
            <a:endParaRPr lang="en-US" altLang="zh-CN" sz="22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fontAlgn="base">
              <a:lnSpc>
                <a:spcPct val="150000"/>
              </a:lnSpc>
              <a:spcBef>
                <a:spcPct val="0"/>
              </a:spcBef>
              <a:spcAft>
                <a:spcPct val="0"/>
              </a:spcAft>
              <a:buFontTx/>
              <a:buNone/>
            </a:pPr>
            <a:endParaRPr lang="en-US" altLang="zh-CN" sz="1000" dirty="0">
              <a:solidFill>
                <a:srgbClr val="000000"/>
              </a:solidFill>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3835365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leeuwenhoek us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40"/>
            <a:ext cx="8633624" cy="66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a:blip r:embed="rId3"/>
          <a:stretch>
            <a:fillRect/>
          </a:stretch>
        </p:blipFill>
        <p:spPr>
          <a:xfrm>
            <a:off x="395536" y="332656"/>
            <a:ext cx="2983607" cy="3888432"/>
          </a:xfrm>
          <a:prstGeom prst="rect">
            <a:avLst/>
          </a:prstGeom>
        </p:spPr>
      </p:pic>
    </p:spTree>
    <p:extLst>
      <p:ext uri="{BB962C8B-B14F-4D97-AF65-F5344CB8AC3E}">
        <p14:creationId xmlns:p14="http://schemas.microsoft.com/office/powerpoint/2010/main" val="4270098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C2FFF0"/>
        </a:solidFill>
        <a:effectLst/>
      </p:bgPr>
    </p:bg>
    <p:spTree>
      <p:nvGrpSpPr>
        <p:cNvPr id="1" name=""/>
        <p:cNvGrpSpPr/>
        <p:nvPr/>
      </p:nvGrpSpPr>
      <p:grpSpPr>
        <a:xfrm>
          <a:off x="0" y="0"/>
          <a:ext cx="0" cy="0"/>
          <a:chOff x="0" y="0"/>
          <a:chExt cx="0" cy="0"/>
        </a:xfrm>
      </p:grpSpPr>
      <p:sp>
        <p:nvSpPr>
          <p:cNvPr id="135170" name="Rectangle 4"/>
          <p:cNvSpPr>
            <a:spLocks noChangeArrowheads="1"/>
          </p:cNvSpPr>
          <p:nvPr/>
        </p:nvSpPr>
        <p:spPr bwMode="auto">
          <a:xfrm>
            <a:off x="1403648" y="1844824"/>
            <a:ext cx="6022803"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it-IT" altLang="it-IT" sz="6600" dirty="0" err="1">
                <a:solidFill>
                  <a:srgbClr val="3333CC"/>
                </a:solidFill>
                <a:latin typeface="Arial" panose="020B0604020202020204" pitchFamily="34" charset="0"/>
                <a:cs typeface="Arial" panose="020B0604020202020204" pitchFamily="34" charset="0"/>
              </a:rPr>
              <a:t>Phase</a:t>
            </a:r>
            <a:r>
              <a:rPr lang="it-IT" altLang="it-IT" sz="6600" dirty="0">
                <a:solidFill>
                  <a:srgbClr val="3333CC"/>
                </a:solidFill>
                <a:latin typeface="Arial" panose="020B0604020202020204" pitchFamily="34" charset="0"/>
                <a:cs typeface="Arial" panose="020B0604020202020204" pitchFamily="34" charset="0"/>
              </a:rPr>
              <a:t> </a:t>
            </a:r>
            <a:r>
              <a:rPr lang="it-IT" altLang="it-IT" sz="6600" dirty="0" err="1">
                <a:solidFill>
                  <a:srgbClr val="3333CC"/>
                </a:solidFill>
                <a:latin typeface="Arial" panose="020B0604020202020204" pitchFamily="34" charset="0"/>
                <a:cs typeface="Arial" panose="020B0604020202020204" pitchFamily="34" charset="0"/>
              </a:rPr>
              <a:t>Contrast</a:t>
            </a:r>
            <a:endParaRPr lang="it-IT" altLang="it-IT" sz="6600" dirty="0">
              <a:solidFill>
                <a:srgbClr val="3333CC"/>
              </a:solidFill>
              <a:latin typeface="Arial" panose="020B0604020202020204" pitchFamily="34" charset="0"/>
              <a:cs typeface="Arial" panose="020B0604020202020204" pitchFamily="34" charset="0"/>
            </a:endParaRPr>
          </a:p>
          <a:p>
            <a:pPr algn="ctr" fontAlgn="base">
              <a:spcBef>
                <a:spcPct val="0"/>
              </a:spcBef>
              <a:spcAft>
                <a:spcPct val="0"/>
              </a:spcAft>
              <a:buFontTx/>
              <a:buNone/>
            </a:pPr>
            <a:r>
              <a:rPr lang="it-IT" altLang="it-IT" sz="6600" dirty="0" err="1" smtClean="0">
                <a:solidFill>
                  <a:srgbClr val="3333CC"/>
                </a:solidFill>
                <a:latin typeface="Arial" panose="020B0604020202020204" pitchFamily="34" charset="0"/>
                <a:cs typeface="Arial" panose="020B0604020202020204" pitchFamily="34" charset="0"/>
              </a:rPr>
              <a:t>Microscopy</a:t>
            </a:r>
            <a:endParaRPr lang="it-IT" altLang="it-IT" sz="6600" dirty="0" smtClean="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323789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C2FFF0"/>
        </a:solid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3587" y="1758587"/>
            <a:ext cx="2943225" cy="3714750"/>
          </a:xfrm>
          <a:prstGeom prst="rect">
            <a:avLst/>
          </a:prstGeom>
        </p:spPr>
      </p:pic>
      <p:sp>
        <p:nvSpPr>
          <p:cNvPr id="4" name="CasellaDiTesto 3"/>
          <p:cNvSpPr txBox="1"/>
          <p:nvPr/>
        </p:nvSpPr>
        <p:spPr>
          <a:xfrm>
            <a:off x="496387" y="1758587"/>
            <a:ext cx="5046754" cy="3970318"/>
          </a:xfrm>
          <a:prstGeom prst="rect">
            <a:avLst/>
          </a:prstGeom>
          <a:noFill/>
        </p:spPr>
        <p:txBody>
          <a:bodyPr wrap="square" rtlCol="0">
            <a:spAutoFit/>
          </a:bodyPr>
          <a:lstStyle/>
          <a:p>
            <a:pPr>
              <a:lnSpc>
                <a:spcPct val="150000"/>
              </a:lnSpc>
            </a:pPr>
            <a:r>
              <a:rPr lang="it-IT" sz="2800" dirty="0" err="1" smtClean="0">
                <a:latin typeface="Arial" panose="020B0604020202020204" pitchFamily="34" charset="0"/>
                <a:cs typeface="Arial" panose="020B0604020202020204" pitchFamily="34" charset="0"/>
              </a:rPr>
              <a:t>Frederik</a:t>
            </a:r>
            <a:r>
              <a:rPr lang="it-IT" sz="2800" dirty="0" smtClean="0">
                <a:latin typeface="Arial" panose="020B0604020202020204" pitchFamily="34" charset="0"/>
                <a:cs typeface="Arial" panose="020B0604020202020204" pitchFamily="34" charset="0"/>
              </a:rPr>
              <a:t> </a:t>
            </a:r>
            <a:r>
              <a:rPr lang="it-IT" sz="2800" dirty="0">
                <a:latin typeface="Arial" panose="020B0604020202020204" pitchFamily="34" charset="0"/>
                <a:cs typeface="Arial" panose="020B0604020202020204" pitchFamily="34" charset="0"/>
              </a:rPr>
              <a:t>’</a:t>
            </a:r>
            <a:r>
              <a:rPr lang="it-IT" sz="2800" dirty="0" smtClean="0">
                <a:latin typeface="Arial" panose="020B0604020202020204" pitchFamily="34" charset="0"/>
                <a:cs typeface="Arial" panose="020B0604020202020204" pitchFamily="34" charset="0"/>
              </a:rPr>
              <a:t>’Frits’’ Zernike</a:t>
            </a:r>
          </a:p>
          <a:p>
            <a:pPr>
              <a:lnSpc>
                <a:spcPct val="150000"/>
              </a:lnSpc>
            </a:pPr>
            <a:r>
              <a:rPr lang="it-IT" sz="2800" dirty="0" smtClean="0">
                <a:latin typeface="Arial" panose="020B0604020202020204" pitchFamily="34" charset="0"/>
                <a:cs typeface="Arial" panose="020B0604020202020204" pitchFamily="34" charset="0"/>
              </a:rPr>
              <a:t>(Amsterdam 1888 - 1966) </a:t>
            </a:r>
            <a:r>
              <a:rPr lang="it-IT" sz="2800" dirty="0" err="1" smtClean="0">
                <a:latin typeface="Arial" panose="020B0604020202020204" pitchFamily="34" charset="0"/>
                <a:cs typeface="Arial" panose="020B0604020202020204" pitchFamily="34" charset="0"/>
              </a:rPr>
              <a:t>invented</a:t>
            </a:r>
            <a:r>
              <a:rPr lang="it-IT" sz="2800" dirty="0" smtClean="0">
                <a:latin typeface="Arial" panose="020B0604020202020204" pitchFamily="34" charset="0"/>
                <a:cs typeface="Arial" panose="020B0604020202020204" pitchFamily="34" charset="0"/>
              </a:rPr>
              <a:t> </a:t>
            </a:r>
            <a:r>
              <a:rPr lang="it-IT" sz="2800" dirty="0" err="1" smtClean="0">
                <a:latin typeface="Arial" panose="020B0604020202020204" pitchFamily="34" charset="0"/>
                <a:cs typeface="Arial" panose="020B0604020202020204" pitchFamily="34" charset="0"/>
              </a:rPr>
              <a:t>Phase</a:t>
            </a:r>
            <a:r>
              <a:rPr lang="it-IT" sz="2800" dirty="0" smtClean="0">
                <a:latin typeface="Arial" panose="020B0604020202020204" pitchFamily="34" charset="0"/>
                <a:cs typeface="Arial" panose="020B0604020202020204" pitchFamily="34" charset="0"/>
              </a:rPr>
              <a:t> </a:t>
            </a:r>
            <a:r>
              <a:rPr lang="it-IT" sz="2800" dirty="0" err="1" smtClean="0">
                <a:latin typeface="Arial" panose="020B0604020202020204" pitchFamily="34" charset="0"/>
                <a:cs typeface="Arial" panose="020B0604020202020204" pitchFamily="34" charset="0"/>
              </a:rPr>
              <a:t>Contrast</a:t>
            </a:r>
            <a:r>
              <a:rPr lang="it-IT" sz="2800" dirty="0" smtClean="0">
                <a:latin typeface="Arial" panose="020B0604020202020204" pitchFamily="34" charset="0"/>
                <a:cs typeface="Arial" panose="020B0604020202020204" pitchFamily="34" charset="0"/>
              </a:rPr>
              <a:t> </a:t>
            </a:r>
            <a:r>
              <a:rPr lang="it-IT" sz="2800" dirty="0" err="1" smtClean="0">
                <a:latin typeface="Arial" panose="020B0604020202020204" pitchFamily="34" charset="0"/>
                <a:cs typeface="Arial" panose="020B0604020202020204" pitchFamily="34" charset="0"/>
              </a:rPr>
              <a:t>microscopy</a:t>
            </a:r>
            <a:r>
              <a:rPr lang="it-IT" sz="2800" dirty="0" smtClean="0">
                <a:latin typeface="Arial" panose="020B0604020202020204" pitchFamily="34" charset="0"/>
                <a:cs typeface="Arial" panose="020B0604020202020204" pitchFamily="34" charset="0"/>
              </a:rPr>
              <a:t> to </a:t>
            </a:r>
            <a:r>
              <a:rPr lang="it-IT" sz="2800" dirty="0" err="1" smtClean="0">
                <a:latin typeface="Arial" panose="020B0604020202020204" pitchFamily="34" charset="0"/>
                <a:cs typeface="Arial" panose="020B0604020202020204" pitchFamily="34" charset="0"/>
              </a:rPr>
              <a:t>study</a:t>
            </a:r>
            <a:r>
              <a:rPr lang="it-IT" sz="2800" dirty="0" smtClean="0">
                <a:latin typeface="Arial" panose="020B0604020202020204" pitchFamily="34" charset="0"/>
                <a:cs typeface="Arial" panose="020B0604020202020204" pitchFamily="34" charset="0"/>
              </a:rPr>
              <a:t> </a:t>
            </a:r>
            <a:r>
              <a:rPr lang="it-IT" sz="2800" dirty="0" err="1" smtClean="0">
                <a:latin typeface="Arial" panose="020B0604020202020204" pitchFamily="34" charset="0"/>
                <a:cs typeface="Arial" panose="020B0604020202020204" pitchFamily="34" charset="0"/>
              </a:rPr>
              <a:t>unstained</a:t>
            </a:r>
            <a:r>
              <a:rPr lang="it-IT" sz="2800" dirty="0" smtClean="0">
                <a:latin typeface="Arial" panose="020B0604020202020204" pitchFamily="34" charset="0"/>
                <a:cs typeface="Arial" panose="020B0604020202020204" pitchFamily="34" charset="0"/>
              </a:rPr>
              <a:t> </a:t>
            </a:r>
            <a:r>
              <a:rPr lang="it-IT" sz="2800" dirty="0" err="1" smtClean="0">
                <a:latin typeface="Arial" panose="020B0604020202020204" pitchFamily="34" charset="0"/>
                <a:cs typeface="Arial" panose="020B0604020202020204" pitchFamily="34" charset="0"/>
              </a:rPr>
              <a:t>cells</a:t>
            </a:r>
            <a:r>
              <a:rPr lang="it-IT" sz="2800" dirty="0" smtClean="0">
                <a:latin typeface="Arial" panose="020B0604020202020204" pitchFamily="34" charset="0"/>
                <a:cs typeface="Arial" panose="020B0604020202020204" pitchFamily="34" charset="0"/>
              </a:rPr>
              <a:t> in 1933. </a:t>
            </a:r>
          </a:p>
          <a:p>
            <a:pPr>
              <a:lnSpc>
                <a:spcPct val="150000"/>
              </a:lnSpc>
            </a:pPr>
            <a:r>
              <a:rPr lang="it-IT" sz="2800" dirty="0" smtClean="0">
                <a:latin typeface="Arial" panose="020B0604020202020204" pitchFamily="34" charset="0"/>
                <a:cs typeface="Arial" panose="020B0604020202020204" pitchFamily="34" charset="0"/>
              </a:rPr>
              <a:t>He </a:t>
            </a:r>
            <a:r>
              <a:rPr lang="it-IT" sz="2800" dirty="0" err="1" smtClean="0">
                <a:latin typeface="Arial" panose="020B0604020202020204" pitchFamily="34" charset="0"/>
                <a:cs typeface="Arial" panose="020B0604020202020204" pitchFamily="34" charset="0"/>
              </a:rPr>
              <a:t>got</a:t>
            </a:r>
            <a:r>
              <a:rPr lang="it-IT" sz="2800" dirty="0" smtClean="0">
                <a:latin typeface="Arial" panose="020B0604020202020204" pitchFamily="34" charset="0"/>
                <a:cs typeface="Arial" panose="020B0604020202020204" pitchFamily="34" charset="0"/>
              </a:rPr>
              <a:t> the Nobel </a:t>
            </a:r>
            <a:r>
              <a:rPr lang="it-IT" sz="2800" dirty="0" err="1" smtClean="0">
                <a:latin typeface="Arial" panose="020B0604020202020204" pitchFamily="34" charset="0"/>
                <a:cs typeface="Arial" panose="020B0604020202020204" pitchFamily="34" charset="0"/>
              </a:rPr>
              <a:t>Prize</a:t>
            </a:r>
            <a:r>
              <a:rPr lang="it-IT" sz="2800" dirty="0" smtClean="0">
                <a:latin typeface="Arial" panose="020B0604020202020204" pitchFamily="34" charset="0"/>
                <a:cs typeface="Arial" panose="020B0604020202020204" pitchFamily="34" charset="0"/>
              </a:rPr>
              <a:t> in 1953</a:t>
            </a:r>
            <a:endParaRPr lang="it-IT"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430624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ttangolo 1"/>
          <p:cNvSpPr/>
          <p:nvPr/>
        </p:nvSpPr>
        <p:spPr>
          <a:xfrm>
            <a:off x="215008" y="260648"/>
            <a:ext cx="8928992" cy="6340197"/>
          </a:xfrm>
          <a:prstGeom prst="rect">
            <a:avLst/>
          </a:prstGeom>
        </p:spPr>
        <p:txBody>
          <a:bodyPr wrap="square">
            <a:spAutoFit/>
          </a:bodyPr>
          <a:lstStyle/>
          <a:p>
            <a:pPr eaLnBrk="0" fontAlgn="base" hangingPunct="0">
              <a:lnSpc>
                <a:spcPct val="150000"/>
              </a:lnSpc>
              <a:spcBef>
                <a:spcPct val="0"/>
              </a:spcBef>
              <a:spcAft>
                <a:spcPts val="800"/>
              </a:spcAft>
            </a:pPr>
            <a:r>
              <a:rPr lang="en-US" sz="20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U</a:t>
            </a:r>
            <a:r>
              <a:rPr lang="en-US" sz="2000" dirty="0" smtClean="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nstained </a:t>
            </a:r>
            <a:r>
              <a:rPr lang="en-US" sz="20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living cell in </a:t>
            </a:r>
            <a:r>
              <a:rPr lang="en-US" sz="2000" dirty="0" smtClean="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culture </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are very </a:t>
            </a:r>
            <a:r>
              <a:rPr lang="en-US" sz="2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transparent objects.</a:t>
            </a:r>
          </a:p>
          <a:p>
            <a:pPr eaLnBrk="0" fontAlgn="base" hangingPunct="0">
              <a:lnSpc>
                <a:spcPct val="150000"/>
              </a:lnSpc>
              <a:spcBef>
                <a:spcPct val="0"/>
              </a:spcBef>
              <a:spcAft>
                <a:spcPts val="800"/>
              </a:spcAft>
            </a:pP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W</a:t>
            </a:r>
            <a:r>
              <a:rPr lang="en-US" sz="2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hen </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observed with </a:t>
            </a:r>
            <a:r>
              <a:rPr lang="en-US" sz="2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 bright-field </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microscope </a:t>
            </a:r>
            <a:r>
              <a:rPr lang="en-US" sz="2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they </a:t>
            </a:r>
            <a:r>
              <a:rPr lang="en-US" sz="20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produces</a:t>
            </a:r>
            <a:r>
              <a:rPr lang="en-US" sz="2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images</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with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very poor contrast</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which makes very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difficult or impossible recognize and distinguish delicate details </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of specimen.</a:t>
            </a:r>
          </a:p>
          <a:p>
            <a:pPr eaLnBrk="0" fontAlgn="base" hangingPunct="0">
              <a:lnSpc>
                <a:spcPct val="150000"/>
              </a:lnSpc>
              <a:spcBef>
                <a:spcPct val="0"/>
              </a:spcBef>
              <a:spcAft>
                <a:spcPts val="800"/>
              </a:spcAft>
            </a:pPr>
            <a:endParaRPr lang="en-US" sz="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eaLnBrk="0" fontAlgn="base" hangingPunct="0">
              <a:lnSpc>
                <a:spcPct val="150000"/>
              </a:lnSpc>
              <a:spcBef>
                <a:spcPct val="0"/>
              </a:spcBef>
              <a:spcAft>
                <a:spcPts val="800"/>
              </a:spcAft>
            </a:pP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This is because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light absorption of such objects is too low to provide sufficient amplitude changes</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of the transmitted light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producing bright-dark contrast</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eaLnBrk="0" fontAlgn="base" hangingPunct="0">
              <a:lnSpc>
                <a:spcPct val="150000"/>
              </a:lnSpc>
              <a:spcBef>
                <a:spcPct val="0"/>
              </a:spcBef>
              <a:spcAft>
                <a:spcPts val="800"/>
              </a:spcAft>
            </a:pPr>
            <a:endParaRPr lang="en-US" sz="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eaLnBrk="0" fontAlgn="base" hangingPunct="0">
              <a:lnSpc>
                <a:spcPct val="150000"/>
              </a:lnSpc>
              <a:spcBef>
                <a:spcPct val="0"/>
              </a:spcBef>
              <a:spcAft>
                <a:spcPts val="800"/>
              </a:spcAft>
            </a:pPr>
            <a:r>
              <a:rPr lang="en-US" sz="2000" dirty="0">
                <a:solidFill>
                  <a:srgbClr val="0000FF"/>
                </a:solidFill>
                <a:latin typeface="Arial" panose="020B0604020202020204" pitchFamily="34" charset="0"/>
                <a:ea typeface="Times New Roman" panose="02020603050405020304" pitchFamily="18" charset="0"/>
                <a:cs typeface="Arial" panose="020B0604020202020204" pitchFamily="34" charset="0"/>
              </a:rPr>
              <a:t>However </a:t>
            </a:r>
            <a:r>
              <a:rPr lang="en-US" sz="2000" u="sng" dirty="0">
                <a:solidFill>
                  <a:srgbClr val="0000FF"/>
                </a:solidFill>
                <a:latin typeface="Arial" panose="020B0604020202020204" pitchFamily="34" charset="0"/>
                <a:ea typeface="Times New Roman" panose="02020603050405020304" pitchFamily="18" charset="0"/>
                <a:cs typeface="Arial" panose="020B0604020202020204" pitchFamily="34" charset="0"/>
              </a:rPr>
              <a:t>nucleus</a:t>
            </a:r>
            <a:r>
              <a:rPr lang="en-US" sz="2000"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000" u="sng" dirty="0">
                <a:solidFill>
                  <a:srgbClr val="0000FF"/>
                </a:solidFill>
                <a:latin typeface="Arial" panose="020B0604020202020204" pitchFamily="34" charset="0"/>
                <a:ea typeface="Times New Roman" panose="02020603050405020304" pitchFamily="18" charset="0"/>
                <a:cs typeface="Arial" panose="020B0604020202020204" pitchFamily="34" charset="0"/>
              </a:rPr>
              <a:t>cytoplasm</a:t>
            </a:r>
            <a:r>
              <a:rPr lang="en-US" sz="2000"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000" u="sng" dirty="0">
                <a:solidFill>
                  <a:srgbClr val="0000FF"/>
                </a:solidFill>
                <a:latin typeface="Arial" panose="020B0604020202020204" pitchFamily="34" charset="0"/>
                <a:ea typeface="Times New Roman" panose="02020603050405020304" pitchFamily="18" charset="0"/>
                <a:cs typeface="Arial" panose="020B0604020202020204" pitchFamily="34" charset="0"/>
              </a:rPr>
              <a:t>organelles</a:t>
            </a:r>
            <a:r>
              <a:rPr lang="en-US" sz="2000" dirty="0">
                <a:solidFill>
                  <a:srgbClr val="0000FF"/>
                </a:solidFill>
                <a:latin typeface="Arial" panose="020B0604020202020204" pitchFamily="34" charset="0"/>
                <a:ea typeface="Times New Roman" panose="02020603050405020304" pitchFamily="18" charset="0"/>
                <a:cs typeface="Arial" panose="020B0604020202020204" pitchFamily="34" charset="0"/>
              </a:rPr>
              <a:t> have </a:t>
            </a:r>
            <a:r>
              <a:rPr lang="en-US" sz="2000" u="sng" dirty="0">
                <a:solidFill>
                  <a:srgbClr val="0000FF"/>
                </a:solidFill>
                <a:latin typeface="Arial" panose="020B0604020202020204" pitchFamily="34" charset="0"/>
                <a:ea typeface="Times New Roman" panose="02020603050405020304" pitchFamily="18" charset="0"/>
                <a:cs typeface="Arial" panose="020B0604020202020204" pitchFamily="34" charset="0"/>
              </a:rPr>
              <a:t>small density differences</a:t>
            </a:r>
            <a:r>
              <a:rPr lang="en-US" sz="2000" dirty="0">
                <a:solidFill>
                  <a:srgbClr val="0000FF"/>
                </a:solidFill>
                <a:latin typeface="Arial" panose="020B0604020202020204" pitchFamily="34" charset="0"/>
                <a:ea typeface="Times New Roman" panose="02020603050405020304" pitchFamily="18" charset="0"/>
                <a:cs typeface="Arial" panose="020B0604020202020204" pitchFamily="34" charset="0"/>
              </a:rPr>
              <a:t>, or </a:t>
            </a:r>
            <a:r>
              <a:rPr lang="en-US"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different refractive index</a:t>
            </a:r>
            <a:r>
              <a:rPr lang="en-US" sz="2000"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000" i="1" u="sng" dirty="0">
                <a:solidFill>
                  <a:srgbClr val="0000FF"/>
                </a:solidFill>
                <a:latin typeface="Arial" panose="020B0604020202020204" pitchFamily="34" charset="0"/>
                <a:ea typeface="Times New Roman" panose="02020603050405020304" pitchFamily="18" charset="0"/>
                <a:cs typeface="Arial" panose="020B0604020202020204" pitchFamily="34" charset="0"/>
              </a:rPr>
              <a:t>that modifies the optical path of light</a:t>
            </a:r>
            <a:r>
              <a:rPr lang="en-US" sz="2000" dirty="0">
                <a:solidFill>
                  <a:srgbClr val="0000FF"/>
                </a:solidFill>
                <a:latin typeface="Arial" panose="020B0604020202020204" pitchFamily="34" charset="0"/>
                <a:ea typeface="Times New Roman" panose="02020603050405020304" pitchFamily="18" charset="0"/>
                <a:cs typeface="Arial" panose="020B0604020202020204" pitchFamily="34" charset="0"/>
              </a:rPr>
              <a:t>.</a:t>
            </a:r>
          </a:p>
          <a:p>
            <a:pPr eaLnBrk="0" fontAlgn="base" hangingPunct="0">
              <a:lnSpc>
                <a:spcPct val="150000"/>
              </a:lnSpc>
              <a:spcBef>
                <a:spcPct val="0"/>
              </a:spcBef>
              <a:spcAft>
                <a:spcPts val="800"/>
              </a:spcAft>
            </a:pPr>
            <a:r>
              <a:rPr lang="en-US" sz="24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Every structure </a:t>
            </a:r>
            <a:r>
              <a:rPr lang="en-US" sz="2400" dirty="0" smtClean="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introduces </a:t>
            </a:r>
            <a:r>
              <a:rPr lang="en-US" sz="24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different shift between light waves</a:t>
            </a:r>
            <a:r>
              <a:rPr lang="en-US" sz="24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that </a:t>
            </a:r>
            <a:r>
              <a:rPr lang="en-US" sz="2400" dirty="0" err="1">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procede</a:t>
            </a:r>
            <a:r>
              <a:rPr lang="en-US" sz="24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with different delay, </a:t>
            </a:r>
            <a:r>
              <a:rPr lang="en-US" sz="24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with different </a:t>
            </a:r>
            <a:r>
              <a:rPr lang="en-US" sz="2400" b="1" u="sng"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phases</a:t>
            </a:r>
            <a:r>
              <a:rPr lang="en-US" sz="24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318275784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612" y="157162"/>
            <a:ext cx="8486775" cy="6543675"/>
          </a:xfrm>
          <a:prstGeom prst="rect">
            <a:avLst/>
          </a:prstGeom>
        </p:spPr>
      </p:pic>
      <p:sp>
        <p:nvSpPr>
          <p:cNvPr id="5" name="CasellaDiTesto 4"/>
          <p:cNvSpPr txBox="1"/>
          <p:nvPr/>
        </p:nvSpPr>
        <p:spPr>
          <a:xfrm>
            <a:off x="4312226" y="3136216"/>
            <a:ext cx="1506681" cy="261610"/>
          </a:xfrm>
          <a:prstGeom prst="rect">
            <a:avLst/>
          </a:prstGeom>
          <a:noFill/>
        </p:spPr>
        <p:txBody>
          <a:bodyPr wrap="square" rtlCol="0">
            <a:spAutoFit/>
          </a:bodyPr>
          <a:lstStyle/>
          <a:p>
            <a:r>
              <a:rPr lang="it-IT" sz="1100" dirty="0" smtClean="0">
                <a:solidFill>
                  <a:srgbClr val="FF0000"/>
                </a:solidFill>
                <a:latin typeface="Arial" panose="020B0604020202020204" pitchFamily="34" charset="0"/>
                <a:cs typeface="Arial" panose="020B0604020202020204" pitchFamily="34" charset="0"/>
              </a:rPr>
              <a:t>specimen</a:t>
            </a:r>
            <a:endParaRPr lang="it-IT" sz="1100" dirty="0">
              <a:solidFill>
                <a:srgbClr val="FF0000"/>
              </a:solidFill>
              <a:latin typeface="Arial" panose="020B0604020202020204" pitchFamily="34" charset="0"/>
              <a:cs typeface="Arial" panose="020B0604020202020204" pitchFamily="34" charset="0"/>
            </a:endParaRPr>
          </a:p>
        </p:txBody>
      </p:sp>
      <p:sp>
        <p:nvSpPr>
          <p:cNvPr id="3" name="CasellaDiTesto 2"/>
          <p:cNvSpPr txBox="1"/>
          <p:nvPr/>
        </p:nvSpPr>
        <p:spPr>
          <a:xfrm>
            <a:off x="1907177" y="391886"/>
            <a:ext cx="1580606" cy="646331"/>
          </a:xfrm>
          <a:prstGeom prst="rect">
            <a:avLst/>
          </a:prstGeom>
          <a:noFill/>
        </p:spPr>
        <p:txBody>
          <a:bodyPr wrap="square" rtlCol="0">
            <a:spAutoFit/>
          </a:bodyPr>
          <a:lstStyle/>
          <a:p>
            <a:pPr algn="ctr"/>
            <a:r>
              <a:rPr lang="it-IT" dirty="0" smtClean="0">
                <a:latin typeface="Arial" panose="020B0604020202020204" pitchFamily="34" charset="0"/>
                <a:cs typeface="Arial" panose="020B0604020202020204" pitchFamily="34" charset="0"/>
              </a:rPr>
              <a:t>Unaffected raylight</a:t>
            </a:r>
            <a:endParaRPr lang="it-IT" dirty="0">
              <a:latin typeface="Arial" panose="020B0604020202020204" pitchFamily="34" charset="0"/>
              <a:cs typeface="Arial" panose="020B0604020202020204" pitchFamily="34" charset="0"/>
            </a:endParaRPr>
          </a:p>
        </p:txBody>
      </p:sp>
      <p:sp>
        <p:nvSpPr>
          <p:cNvPr id="6" name="CasellaDiTesto 5"/>
          <p:cNvSpPr txBox="1"/>
          <p:nvPr/>
        </p:nvSpPr>
        <p:spPr>
          <a:xfrm>
            <a:off x="3781696" y="157162"/>
            <a:ext cx="1580606" cy="1477328"/>
          </a:xfrm>
          <a:prstGeom prst="rect">
            <a:avLst/>
          </a:prstGeom>
          <a:noFill/>
        </p:spPr>
        <p:txBody>
          <a:bodyPr wrap="square" rtlCol="0">
            <a:spAutoFit/>
          </a:bodyPr>
          <a:lstStyle/>
          <a:p>
            <a:pPr algn="ctr"/>
            <a:r>
              <a:rPr lang="it-IT" dirty="0" smtClean="0">
                <a:latin typeface="Arial" panose="020B0604020202020204" pitchFamily="34" charset="0"/>
                <a:cs typeface="Arial" panose="020B0604020202020204" pitchFamily="34" charset="0"/>
              </a:rPr>
              <a:t>Retarded raylight</a:t>
            </a:r>
          </a:p>
          <a:p>
            <a:pPr algn="ctr"/>
            <a:r>
              <a:rPr lang="it-IT" dirty="0" smtClean="0">
                <a:latin typeface="Arial" panose="020B0604020202020204" pitchFamily="34" charset="0"/>
                <a:cs typeface="Arial" panose="020B0604020202020204" pitchFamily="34" charset="0"/>
              </a:rPr>
              <a:t>from the specimen</a:t>
            </a:r>
          </a:p>
          <a:p>
            <a:pPr algn="ctr"/>
            <a:endParaRPr lang="it-IT" dirty="0">
              <a:latin typeface="Arial" panose="020B0604020202020204" pitchFamily="34" charset="0"/>
              <a:cs typeface="Arial" panose="020B0604020202020204" pitchFamily="34" charset="0"/>
            </a:endParaRPr>
          </a:p>
        </p:txBody>
      </p:sp>
      <p:sp>
        <p:nvSpPr>
          <p:cNvPr id="4" name="CasellaDiTesto 3"/>
          <p:cNvSpPr txBox="1"/>
          <p:nvPr/>
        </p:nvSpPr>
        <p:spPr>
          <a:xfrm>
            <a:off x="5818907" y="4396749"/>
            <a:ext cx="2795155" cy="1305165"/>
          </a:xfrm>
          <a:prstGeom prst="rect">
            <a:avLst/>
          </a:prstGeom>
          <a:noFill/>
          <a:ln>
            <a:solidFill>
              <a:schemeClr val="tx1"/>
            </a:solidFill>
          </a:ln>
        </p:spPr>
        <p:txBody>
          <a:bodyPr wrap="square" rtlCol="0">
            <a:spAutoFit/>
          </a:bodyPr>
          <a:lstStyle/>
          <a:p>
            <a:pPr algn="ctr">
              <a:lnSpc>
                <a:spcPct val="150000"/>
              </a:lnSpc>
            </a:pPr>
            <a:r>
              <a:rPr lang="it-IT" sz="2800" dirty="0" smtClean="0">
                <a:latin typeface="Arial" panose="020B0604020202020204" pitchFamily="34" charset="0"/>
                <a:cs typeface="Arial" panose="020B0604020202020204" pitchFamily="34" charset="0"/>
              </a:rPr>
              <a:t>2 </a:t>
            </a:r>
            <a:r>
              <a:rPr lang="it-IT" sz="2800" dirty="0" err="1" smtClean="0">
                <a:latin typeface="Arial" panose="020B0604020202020204" pitchFamily="34" charset="0"/>
                <a:cs typeface="Arial" panose="020B0604020202020204" pitchFamily="34" charset="0"/>
              </a:rPr>
              <a:t>rays</a:t>
            </a:r>
            <a:r>
              <a:rPr lang="it-IT" sz="2800" dirty="0" smtClean="0">
                <a:latin typeface="Arial" panose="020B0604020202020204" pitchFamily="34" charset="0"/>
                <a:cs typeface="Arial" panose="020B0604020202020204" pitchFamily="34" charset="0"/>
              </a:rPr>
              <a:t> with </a:t>
            </a:r>
            <a:r>
              <a:rPr lang="it-IT" sz="2800" dirty="0" err="1" smtClean="0">
                <a:latin typeface="Arial" panose="020B0604020202020204" pitchFamily="34" charset="0"/>
                <a:cs typeface="Arial" panose="020B0604020202020204" pitchFamily="34" charset="0"/>
              </a:rPr>
              <a:t>different</a:t>
            </a:r>
            <a:r>
              <a:rPr lang="it-IT" sz="2800" dirty="0" smtClean="0">
                <a:latin typeface="Arial" panose="020B0604020202020204" pitchFamily="34" charset="0"/>
                <a:cs typeface="Arial" panose="020B0604020202020204" pitchFamily="34" charset="0"/>
              </a:rPr>
              <a:t> </a:t>
            </a:r>
            <a:r>
              <a:rPr lang="it-IT" sz="2800" dirty="0" err="1" smtClean="0">
                <a:latin typeface="Arial" panose="020B0604020202020204" pitchFamily="34" charset="0"/>
                <a:cs typeface="Arial" panose="020B0604020202020204" pitchFamily="34" charset="0"/>
              </a:rPr>
              <a:t>phases</a:t>
            </a:r>
            <a:endParaRPr lang="it-IT" sz="2800" dirty="0">
              <a:latin typeface="Arial" panose="020B0604020202020204" pitchFamily="34" charset="0"/>
              <a:cs typeface="Arial" panose="020B0604020202020204" pitchFamily="34" charset="0"/>
            </a:endParaRPr>
          </a:p>
        </p:txBody>
      </p:sp>
      <p:sp>
        <p:nvSpPr>
          <p:cNvPr id="7" name="CasellaDiTesto 6"/>
          <p:cNvSpPr txBox="1"/>
          <p:nvPr/>
        </p:nvSpPr>
        <p:spPr>
          <a:xfrm>
            <a:off x="5953990" y="3366653"/>
            <a:ext cx="1246910" cy="276999"/>
          </a:xfrm>
          <a:prstGeom prst="rect">
            <a:avLst/>
          </a:prstGeom>
          <a:noFill/>
        </p:spPr>
        <p:txBody>
          <a:bodyPr wrap="square" rtlCol="0">
            <a:spAutoFit/>
          </a:bodyPr>
          <a:lstStyle/>
          <a:p>
            <a:r>
              <a:rPr lang="it-IT" sz="1200" dirty="0" smtClean="0">
                <a:latin typeface="Arial" panose="020B0604020202020204" pitchFamily="34" charset="0"/>
                <a:cs typeface="Arial" panose="020B0604020202020204" pitchFamily="34" charset="0"/>
              </a:rPr>
              <a:t>Glass slide</a:t>
            </a:r>
            <a:endParaRPr lang="it-IT" sz="1200" dirty="0">
              <a:latin typeface="Arial" panose="020B0604020202020204" pitchFamily="34" charset="0"/>
              <a:cs typeface="Arial" panose="020B0604020202020204" pitchFamily="34" charset="0"/>
            </a:endParaRPr>
          </a:p>
        </p:txBody>
      </p:sp>
      <p:sp>
        <p:nvSpPr>
          <p:cNvPr id="9" name="Freccia a destra 8"/>
          <p:cNvSpPr/>
          <p:nvPr/>
        </p:nvSpPr>
        <p:spPr>
          <a:xfrm rot="16200000">
            <a:off x="2659478" y="4883727"/>
            <a:ext cx="2244437" cy="4987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0991942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ttangolo 1"/>
          <p:cNvSpPr/>
          <p:nvPr/>
        </p:nvSpPr>
        <p:spPr>
          <a:xfrm>
            <a:off x="251520" y="543082"/>
            <a:ext cx="8568952" cy="5201424"/>
          </a:xfrm>
          <a:prstGeom prst="rect">
            <a:avLst/>
          </a:prstGeom>
        </p:spPr>
        <p:txBody>
          <a:bodyPr wrap="square">
            <a:spAutoFit/>
          </a:bodyPr>
          <a:lstStyle/>
          <a:p>
            <a:pPr eaLnBrk="0" fontAlgn="base" hangingPunct="0">
              <a:lnSpc>
                <a:spcPct val="150000"/>
              </a:lnSpc>
              <a:spcBef>
                <a:spcPct val="0"/>
              </a:spcBef>
              <a:spcAft>
                <a:spcPts val="800"/>
              </a:spcAft>
            </a:pPr>
            <a:endPar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eaLnBrk="0" fontAlgn="base" hangingPunct="0">
              <a:lnSpc>
                <a:spcPct val="150000"/>
              </a:lnSpc>
              <a:spcBef>
                <a:spcPct val="0"/>
              </a:spcBef>
              <a:spcAft>
                <a:spcPts val="800"/>
              </a:spcAft>
            </a:pP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Unfortunately </a:t>
            </a:r>
            <a:r>
              <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human eyes are unable to detect these phase differences</a:t>
            </a:r>
            <a:r>
              <a:rPr lang="en-US" sz="2400" dirty="0">
                <a:solidFill>
                  <a:srgbClr val="0000FF"/>
                </a:solidFill>
                <a:latin typeface="Arial" panose="020B0604020202020204" pitchFamily="34" charset="0"/>
                <a:ea typeface="Times New Roman" panose="02020603050405020304" pitchFamily="18" charset="0"/>
                <a:cs typeface="Arial" panose="020B0604020202020204" pitchFamily="34" charset="0"/>
              </a:rPr>
              <a:t>. They can only see variation of frequency (e.g. different colors) or amplitude (intensity of colors – lighter or darker)  </a:t>
            </a:r>
          </a:p>
          <a:p>
            <a:pPr eaLnBrk="0" fontAlgn="base" hangingPunct="0">
              <a:lnSpc>
                <a:spcPct val="150000"/>
              </a:lnSpc>
              <a:spcBef>
                <a:spcPct val="0"/>
              </a:spcBef>
              <a:spcAft>
                <a:spcPts val="800"/>
              </a:spcAft>
            </a:pPr>
            <a:endPar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eaLnBrk="0" fontAlgn="base" hangingPunct="0">
              <a:lnSpc>
                <a:spcPct val="150000"/>
              </a:lnSpc>
              <a:spcBef>
                <a:spcPct val="0"/>
              </a:spcBef>
              <a:spcAft>
                <a:spcPts val="800"/>
              </a:spcAft>
            </a:pP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The </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phase contrast technique </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is intended to </a:t>
            </a:r>
            <a:r>
              <a:rPr lang="en-US" sz="24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convert such phase shifts into amplitude differences</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that are detectable by the human eye </a:t>
            </a:r>
            <a:r>
              <a:rPr lang="en-US" sz="2400"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en-US" sz="2400" dirty="0" smtClean="0">
                <a:solidFill>
                  <a:srgbClr val="FF0000"/>
                </a:solidFill>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US" sz="2400"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producing a </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bright-dark contrast). </a:t>
            </a:r>
            <a:endParaRPr lang="it-IT" sz="24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4961385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CasellaDiTesto 1"/>
          <p:cNvSpPr txBox="1"/>
          <p:nvPr/>
        </p:nvSpPr>
        <p:spPr>
          <a:xfrm>
            <a:off x="228600" y="1080655"/>
            <a:ext cx="8738755" cy="3046988"/>
          </a:xfrm>
          <a:prstGeom prst="rect">
            <a:avLst/>
          </a:prstGeom>
          <a:noFill/>
        </p:spPr>
        <p:txBody>
          <a:bodyPr wrap="square" rtlCol="0">
            <a:spAutoFit/>
          </a:bodyPr>
          <a:lstStyle/>
          <a:p>
            <a:pPr>
              <a:lnSpc>
                <a:spcPct val="150000"/>
              </a:lnSpc>
            </a:pPr>
            <a:r>
              <a:rPr lang="it-IT" sz="3200" dirty="0" err="1">
                <a:latin typeface="Arial" panose="020B0604020202020204" pitchFamily="34" charset="0"/>
                <a:cs typeface="Arial" panose="020B0604020202020204" pitchFamily="34" charset="0"/>
              </a:rPr>
              <a:t>T</a:t>
            </a:r>
            <a:r>
              <a:rPr lang="it-IT" sz="3200" dirty="0" err="1" smtClean="0">
                <a:latin typeface="Arial" panose="020B0604020202020204" pitchFamily="34" charset="0"/>
                <a:cs typeface="Arial" panose="020B0604020202020204" pitchFamily="34" charset="0"/>
              </a:rPr>
              <a:t>wo</a:t>
            </a:r>
            <a:r>
              <a:rPr lang="it-IT" sz="3200" dirty="0" smtClean="0">
                <a:latin typeface="Arial" panose="020B0604020202020204" pitchFamily="34" charset="0"/>
                <a:cs typeface="Arial" panose="020B0604020202020204" pitchFamily="34" charset="0"/>
              </a:rPr>
              <a:t> special </a:t>
            </a:r>
            <a:r>
              <a:rPr lang="it-IT" sz="3200" dirty="0" err="1" smtClean="0">
                <a:latin typeface="Arial" panose="020B0604020202020204" pitchFamily="34" charset="0"/>
                <a:cs typeface="Arial" panose="020B0604020202020204" pitchFamily="34" charset="0"/>
              </a:rPr>
              <a:t>optical</a:t>
            </a:r>
            <a:r>
              <a:rPr lang="it-IT" sz="3200" dirty="0" smtClean="0">
                <a:latin typeface="Arial" panose="020B0604020202020204" pitchFamily="34" charset="0"/>
                <a:cs typeface="Arial" panose="020B0604020202020204" pitchFamily="34" charset="0"/>
              </a:rPr>
              <a:t> </a:t>
            </a:r>
            <a:r>
              <a:rPr lang="it-IT" sz="3200" dirty="0" err="1" smtClean="0">
                <a:latin typeface="Arial" panose="020B0604020202020204" pitchFamily="34" charset="0"/>
                <a:cs typeface="Arial" panose="020B0604020202020204" pitchFamily="34" charset="0"/>
              </a:rPr>
              <a:t>elements</a:t>
            </a:r>
            <a:r>
              <a:rPr lang="it-IT" sz="3200" dirty="0" smtClean="0">
                <a:latin typeface="Arial" panose="020B0604020202020204" pitchFamily="34" charset="0"/>
                <a:cs typeface="Arial" panose="020B0604020202020204" pitchFamily="34" charset="0"/>
              </a:rPr>
              <a:t> (</a:t>
            </a:r>
            <a:r>
              <a:rPr lang="it-IT" sz="3200" dirty="0" err="1">
                <a:latin typeface="Arial" panose="020B0604020202020204" pitchFamily="34" charset="0"/>
                <a:cs typeface="Arial" panose="020B0604020202020204" pitchFamily="34" charset="0"/>
              </a:rPr>
              <a:t>P</a:t>
            </a:r>
            <a:r>
              <a:rPr lang="it-IT" sz="3200" dirty="0" err="1" smtClean="0">
                <a:latin typeface="Arial" panose="020B0604020202020204" pitchFamily="34" charset="0"/>
                <a:cs typeface="Arial" panose="020B0604020202020204" pitchFamily="34" charset="0"/>
              </a:rPr>
              <a:t>hase</a:t>
            </a:r>
            <a:r>
              <a:rPr lang="it-IT" sz="3200" dirty="0" smtClean="0">
                <a:latin typeface="Arial" panose="020B0604020202020204" pitchFamily="34" charset="0"/>
                <a:cs typeface="Arial" panose="020B0604020202020204" pitchFamily="34" charset="0"/>
              </a:rPr>
              <a:t> Rings) are </a:t>
            </a:r>
            <a:r>
              <a:rPr lang="it-IT" sz="3200" dirty="0" err="1" smtClean="0">
                <a:latin typeface="Arial" panose="020B0604020202020204" pitchFamily="34" charset="0"/>
                <a:cs typeface="Arial" panose="020B0604020202020204" pitchFamily="34" charset="0"/>
              </a:rPr>
              <a:t>introduced</a:t>
            </a:r>
            <a:r>
              <a:rPr lang="it-IT" sz="3200" dirty="0" smtClean="0">
                <a:latin typeface="Arial" panose="020B0604020202020204" pitchFamily="34" charset="0"/>
                <a:cs typeface="Arial" panose="020B0604020202020204" pitchFamily="34" charset="0"/>
              </a:rPr>
              <a:t> in the </a:t>
            </a:r>
            <a:r>
              <a:rPr lang="it-IT" sz="3200" dirty="0">
                <a:latin typeface="Arial" panose="020B0604020202020204" pitchFamily="34" charset="0"/>
                <a:cs typeface="Arial" panose="020B0604020202020204" pitchFamily="34" charset="0"/>
              </a:rPr>
              <a:t>’</a:t>
            </a:r>
            <a:r>
              <a:rPr lang="it-IT" sz="3200" dirty="0" smtClean="0">
                <a:latin typeface="Arial" panose="020B0604020202020204" pitchFamily="34" charset="0"/>
                <a:cs typeface="Arial" panose="020B0604020202020204" pitchFamily="34" charset="0"/>
              </a:rPr>
              <a:t>’</a:t>
            </a:r>
            <a:r>
              <a:rPr lang="it-IT" sz="3200" dirty="0" err="1" smtClean="0">
                <a:latin typeface="Arial" panose="020B0604020202020204" pitchFamily="34" charset="0"/>
                <a:cs typeface="Arial" panose="020B0604020202020204" pitchFamily="34" charset="0"/>
              </a:rPr>
              <a:t>infinity</a:t>
            </a:r>
            <a:r>
              <a:rPr lang="it-IT" sz="3200" dirty="0" smtClean="0">
                <a:latin typeface="Arial" panose="020B0604020202020204" pitchFamily="34" charset="0"/>
                <a:cs typeface="Arial" panose="020B0604020202020204" pitchFamily="34" charset="0"/>
              </a:rPr>
              <a:t> </a:t>
            </a:r>
            <a:r>
              <a:rPr lang="it-IT" sz="3200" dirty="0" err="1" smtClean="0">
                <a:latin typeface="Arial" panose="020B0604020202020204" pitchFamily="34" charset="0"/>
                <a:cs typeface="Arial" panose="020B0604020202020204" pitchFamily="34" charset="0"/>
              </a:rPr>
              <a:t>space</a:t>
            </a:r>
            <a:r>
              <a:rPr lang="it-IT" sz="3200" dirty="0" smtClean="0">
                <a:latin typeface="Arial" panose="020B0604020202020204" pitchFamily="34" charset="0"/>
                <a:cs typeface="Arial" panose="020B0604020202020204" pitchFamily="34" charset="0"/>
              </a:rPr>
              <a:t>’’</a:t>
            </a:r>
          </a:p>
          <a:p>
            <a:pPr>
              <a:lnSpc>
                <a:spcPct val="150000"/>
              </a:lnSpc>
            </a:pPr>
            <a:endParaRPr lang="it-IT" sz="3200" dirty="0">
              <a:latin typeface="Arial" panose="020B0604020202020204" pitchFamily="34" charset="0"/>
              <a:cs typeface="Arial" panose="020B0604020202020204" pitchFamily="34" charset="0"/>
            </a:endParaRPr>
          </a:p>
          <a:p>
            <a:pPr>
              <a:lnSpc>
                <a:spcPct val="150000"/>
              </a:lnSpc>
            </a:pPr>
            <a:r>
              <a:rPr lang="it-IT" sz="3200" dirty="0" smtClean="0">
                <a:latin typeface="Arial" panose="020B0604020202020204" pitchFamily="34" charset="0"/>
                <a:cs typeface="Arial" panose="020B0604020202020204" pitchFamily="34" charset="0"/>
              </a:rPr>
              <a:t>Inside the condenser and inside the objective…</a:t>
            </a:r>
            <a:endParaRPr lang="it-IT"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371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19" y="116632"/>
            <a:ext cx="5702983" cy="6552728"/>
          </a:xfrm>
          <a:prstGeom prst="rect">
            <a:avLst/>
          </a:prstGeom>
        </p:spPr>
      </p:pic>
      <p:grpSp>
        <p:nvGrpSpPr>
          <p:cNvPr id="6" name="Gruppo 5"/>
          <p:cNvGrpSpPr/>
          <p:nvPr/>
        </p:nvGrpSpPr>
        <p:grpSpPr>
          <a:xfrm>
            <a:off x="6156176" y="1192292"/>
            <a:ext cx="1152128" cy="4104456"/>
            <a:chOff x="6156176" y="1196752"/>
            <a:chExt cx="1152128" cy="4104456"/>
          </a:xfrm>
        </p:grpSpPr>
        <p:sp>
          <p:nvSpPr>
            <p:cNvPr id="3" name="Ovale 2"/>
            <p:cNvSpPr/>
            <p:nvPr/>
          </p:nvSpPr>
          <p:spPr>
            <a:xfrm>
              <a:off x="6156176" y="4221088"/>
              <a:ext cx="1152128" cy="10801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sp>
          <p:nvSpPr>
            <p:cNvPr id="4" name="Ovale 3"/>
            <p:cNvSpPr/>
            <p:nvPr/>
          </p:nvSpPr>
          <p:spPr>
            <a:xfrm>
              <a:off x="6336196" y="4401108"/>
              <a:ext cx="792088" cy="7200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sp>
          <p:nvSpPr>
            <p:cNvPr id="5" name="Ovale 4"/>
            <p:cNvSpPr/>
            <p:nvPr/>
          </p:nvSpPr>
          <p:spPr>
            <a:xfrm>
              <a:off x="6480212" y="4509120"/>
              <a:ext cx="504056" cy="50405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sp>
          <p:nvSpPr>
            <p:cNvPr id="9" name="Ovale 8"/>
            <p:cNvSpPr/>
            <p:nvPr/>
          </p:nvSpPr>
          <p:spPr>
            <a:xfrm>
              <a:off x="6535667" y="1196752"/>
              <a:ext cx="504056" cy="5040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grpSp>
      <p:grpSp>
        <p:nvGrpSpPr>
          <p:cNvPr id="13" name="Gruppo 12"/>
          <p:cNvGrpSpPr/>
          <p:nvPr/>
        </p:nvGrpSpPr>
        <p:grpSpPr>
          <a:xfrm>
            <a:off x="6116876" y="980728"/>
            <a:ext cx="1152128" cy="1080120"/>
            <a:chOff x="7625009" y="1700808"/>
            <a:chExt cx="1152128" cy="1080120"/>
          </a:xfrm>
        </p:grpSpPr>
        <p:sp>
          <p:nvSpPr>
            <p:cNvPr id="10" name="Ovale 9"/>
            <p:cNvSpPr/>
            <p:nvPr/>
          </p:nvSpPr>
          <p:spPr>
            <a:xfrm>
              <a:off x="7625009" y="1700808"/>
              <a:ext cx="1152128" cy="10801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sp>
          <p:nvSpPr>
            <p:cNvPr id="11" name="Ovale 10"/>
            <p:cNvSpPr/>
            <p:nvPr/>
          </p:nvSpPr>
          <p:spPr>
            <a:xfrm>
              <a:off x="7805029" y="1880828"/>
              <a:ext cx="792088" cy="72008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sp>
          <p:nvSpPr>
            <p:cNvPr id="12" name="Ovale 11"/>
            <p:cNvSpPr/>
            <p:nvPr/>
          </p:nvSpPr>
          <p:spPr>
            <a:xfrm>
              <a:off x="7949045" y="1988840"/>
              <a:ext cx="504056" cy="5040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grpSp>
      <p:sp>
        <p:nvSpPr>
          <p:cNvPr id="14" name="CasellaDiTesto 13"/>
          <p:cNvSpPr txBox="1"/>
          <p:nvPr/>
        </p:nvSpPr>
        <p:spPr>
          <a:xfrm>
            <a:off x="7363759" y="1268760"/>
            <a:ext cx="1508746" cy="1015663"/>
          </a:xfrm>
          <a:prstGeom prst="rect">
            <a:avLst/>
          </a:prstGeom>
          <a:noFill/>
        </p:spPr>
        <p:txBody>
          <a:bodyPr wrap="none" rtlCol="0">
            <a:spAutoFit/>
          </a:bodyPr>
          <a:lstStyle/>
          <a:p>
            <a:pPr eaLnBrk="0" fontAlgn="base" hangingPunct="0">
              <a:spcBef>
                <a:spcPct val="0"/>
              </a:spcBef>
              <a:spcAft>
                <a:spcPct val="0"/>
              </a:spcAft>
            </a:pPr>
            <a:r>
              <a:rPr lang="it-IT" sz="2000" dirty="0" err="1">
                <a:solidFill>
                  <a:srgbClr val="000000"/>
                </a:solidFill>
                <a:latin typeface="Arial" panose="020B0604020202020204" pitchFamily="34" charset="0"/>
                <a:cs typeface="Arial" panose="020B0604020202020204" pitchFamily="34" charset="0"/>
              </a:rPr>
              <a:t>Phase</a:t>
            </a:r>
            <a:r>
              <a:rPr lang="it-IT" sz="2000" dirty="0">
                <a:solidFill>
                  <a:srgbClr val="000000"/>
                </a:solidFill>
                <a:latin typeface="Arial" panose="020B0604020202020204" pitchFamily="34" charset="0"/>
                <a:cs typeface="Arial" panose="020B0604020202020204" pitchFamily="34" charset="0"/>
              </a:rPr>
              <a:t> ring</a:t>
            </a:r>
          </a:p>
          <a:p>
            <a:pPr eaLnBrk="0" fontAlgn="base" hangingPunct="0">
              <a:spcBef>
                <a:spcPct val="0"/>
              </a:spcBef>
              <a:spcAft>
                <a:spcPct val="0"/>
              </a:spcAft>
            </a:pPr>
            <a:endParaRPr lang="it-IT" sz="11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it-IT" sz="1100" dirty="0">
                <a:solidFill>
                  <a:srgbClr val="000000"/>
                </a:solidFill>
                <a:latin typeface="Arial" panose="020B0604020202020204" pitchFamily="34" charset="0"/>
                <a:cs typeface="Arial" panose="020B0604020202020204" pitchFamily="34" charset="0"/>
              </a:rPr>
              <a:t>(inside the objective, </a:t>
            </a:r>
          </a:p>
          <a:p>
            <a:pPr algn="ctr" eaLnBrk="0" fontAlgn="base" hangingPunct="0">
              <a:spcBef>
                <a:spcPct val="0"/>
              </a:spcBef>
              <a:spcAft>
                <a:spcPct val="0"/>
              </a:spcAft>
            </a:pPr>
            <a:r>
              <a:rPr lang="it-IT" sz="1100" dirty="0" err="1">
                <a:solidFill>
                  <a:srgbClr val="000000"/>
                </a:solidFill>
                <a:latin typeface="Arial" panose="020B0604020202020204" pitchFamily="34" charset="0"/>
                <a:cs typeface="Arial" panose="020B0604020202020204" pitchFamily="34" charset="0"/>
              </a:rPr>
              <a:t>signed</a:t>
            </a:r>
            <a:r>
              <a:rPr lang="it-IT" sz="1100" dirty="0">
                <a:solidFill>
                  <a:srgbClr val="000000"/>
                </a:solidFill>
                <a:latin typeface="Arial" panose="020B0604020202020204" pitchFamily="34" charset="0"/>
                <a:cs typeface="Arial" panose="020B0604020202020204" pitchFamily="34" charset="0"/>
              </a:rPr>
              <a:t> </a:t>
            </a:r>
            <a:r>
              <a:rPr lang="it-IT" dirty="0" err="1">
                <a:solidFill>
                  <a:srgbClr val="009242"/>
                </a:solidFill>
                <a:latin typeface="Arial" panose="020B0604020202020204" pitchFamily="34" charset="0"/>
                <a:cs typeface="Arial" panose="020B0604020202020204" pitchFamily="34" charset="0"/>
              </a:rPr>
              <a:t>Ph</a:t>
            </a:r>
            <a:r>
              <a:rPr lang="it-IT" dirty="0">
                <a:solidFill>
                  <a:srgbClr val="009242"/>
                </a:solidFill>
                <a:latin typeface="Arial" panose="020B0604020202020204" pitchFamily="34" charset="0"/>
                <a:cs typeface="Arial" panose="020B0604020202020204" pitchFamily="34" charset="0"/>
              </a:rPr>
              <a:t>)</a:t>
            </a:r>
          </a:p>
        </p:txBody>
      </p:sp>
      <p:sp>
        <p:nvSpPr>
          <p:cNvPr id="15" name="CasellaDiTesto 14"/>
          <p:cNvSpPr txBox="1"/>
          <p:nvPr/>
        </p:nvSpPr>
        <p:spPr>
          <a:xfrm>
            <a:off x="7632381" y="4591871"/>
            <a:ext cx="1239442" cy="400110"/>
          </a:xfrm>
          <a:prstGeom prst="rect">
            <a:avLst/>
          </a:prstGeom>
          <a:noFill/>
        </p:spPr>
        <p:txBody>
          <a:bodyPr wrap="none" rtlCol="0">
            <a:spAutoFit/>
          </a:bodyPr>
          <a:lstStyle/>
          <a:p>
            <a:pPr eaLnBrk="0" fontAlgn="base" hangingPunct="0">
              <a:spcBef>
                <a:spcPct val="0"/>
              </a:spcBef>
              <a:spcAft>
                <a:spcPct val="0"/>
              </a:spcAft>
            </a:pPr>
            <a:r>
              <a:rPr lang="it-IT" sz="2000" dirty="0">
                <a:solidFill>
                  <a:srgbClr val="000000"/>
                </a:solidFill>
                <a:latin typeface="Arial" panose="020B0604020202020204" pitchFamily="34" charset="0"/>
                <a:cs typeface="Arial" panose="020B0604020202020204" pitchFamily="34" charset="0"/>
              </a:rPr>
              <a:t>Light ring</a:t>
            </a:r>
          </a:p>
        </p:txBody>
      </p:sp>
      <p:sp>
        <p:nvSpPr>
          <p:cNvPr id="16" name="CasellaDiTesto 15"/>
          <p:cNvSpPr txBox="1"/>
          <p:nvPr/>
        </p:nvSpPr>
        <p:spPr>
          <a:xfrm>
            <a:off x="6073555" y="2909702"/>
            <a:ext cx="1261549" cy="461665"/>
          </a:xfrm>
          <a:prstGeom prst="rect">
            <a:avLst/>
          </a:prstGeom>
          <a:noFill/>
          <a:ln>
            <a:solidFill>
              <a:schemeClr val="tx1"/>
            </a:solidFill>
          </a:ln>
        </p:spPr>
        <p:txBody>
          <a:bodyPr wrap="square" rtlCol="0">
            <a:spAutoFit/>
          </a:bodyPr>
          <a:lstStyle/>
          <a:p>
            <a:pPr eaLnBrk="0" fontAlgn="base" hangingPunct="0">
              <a:spcBef>
                <a:spcPct val="0"/>
              </a:spcBef>
              <a:spcAft>
                <a:spcPct val="0"/>
              </a:spcAft>
            </a:pPr>
            <a:r>
              <a:rPr lang="it-IT" sz="1200" dirty="0">
                <a:solidFill>
                  <a:srgbClr val="000000"/>
                </a:solidFill>
                <a:latin typeface="Arial" panose="020B0604020202020204" pitchFamily="34" charset="0"/>
                <a:cs typeface="Arial" panose="020B0604020202020204" pitchFamily="34" charset="0"/>
              </a:rPr>
              <a:t>The 2 </a:t>
            </a:r>
            <a:r>
              <a:rPr lang="it-IT" sz="1200" dirty="0" err="1">
                <a:solidFill>
                  <a:srgbClr val="000000"/>
                </a:solidFill>
                <a:latin typeface="Arial" panose="020B0604020202020204" pitchFamily="34" charset="0"/>
                <a:cs typeface="Arial" panose="020B0604020202020204" pitchFamily="34" charset="0"/>
              </a:rPr>
              <a:t>rings</a:t>
            </a:r>
            <a:r>
              <a:rPr lang="it-IT" sz="1200" dirty="0">
                <a:solidFill>
                  <a:srgbClr val="000000"/>
                </a:solidFill>
                <a:latin typeface="Arial" panose="020B0604020202020204" pitchFamily="34" charset="0"/>
                <a:cs typeface="Arial" panose="020B0604020202020204" pitchFamily="34" charset="0"/>
              </a:rPr>
              <a:t> are </a:t>
            </a:r>
            <a:r>
              <a:rPr lang="it-IT" sz="1200" dirty="0" err="1">
                <a:solidFill>
                  <a:srgbClr val="000000"/>
                </a:solidFill>
                <a:latin typeface="Arial" panose="020B0604020202020204" pitchFamily="34" charset="0"/>
                <a:cs typeface="Arial" panose="020B0604020202020204" pitchFamily="34" charset="0"/>
              </a:rPr>
              <a:t>complementary</a:t>
            </a:r>
            <a:endParaRPr lang="it-IT" sz="1200" dirty="0">
              <a:solidFill>
                <a:srgbClr val="000000"/>
              </a:solidFill>
              <a:latin typeface="Arial" panose="020B0604020202020204" pitchFamily="34" charset="0"/>
              <a:cs typeface="Arial" panose="020B0604020202020204" pitchFamily="34" charset="0"/>
            </a:endParaRPr>
          </a:p>
        </p:txBody>
      </p:sp>
      <p:sp>
        <p:nvSpPr>
          <p:cNvPr id="17" name="Freccia in giù 16"/>
          <p:cNvSpPr/>
          <p:nvPr/>
        </p:nvSpPr>
        <p:spPr>
          <a:xfrm>
            <a:off x="6578315" y="3448007"/>
            <a:ext cx="230109" cy="2443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sp>
        <p:nvSpPr>
          <p:cNvPr id="18" name="Freccia in giù 17"/>
          <p:cNvSpPr/>
          <p:nvPr/>
        </p:nvSpPr>
        <p:spPr>
          <a:xfrm rot="10800000">
            <a:off x="6578315" y="2621669"/>
            <a:ext cx="252028" cy="2340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1200">
              <a:solidFill>
                <a:srgbClr val="FFFFFF"/>
              </a:solidFill>
            </a:endParaRPr>
          </a:p>
        </p:txBody>
      </p:sp>
      <p:sp>
        <p:nvSpPr>
          <p:cNvPr id="19" name="Rettangolo 18"/>
          <p:cNvSpPr/>
          <p:nvPr/>
        </p:nvSpPr>
        <p:spPr>
          <a:xfrm>
            <a:off x="6263758" y="5586185"/>
            <a:ext cx="2716059" cy="923330"/>
          </a:xfrm>
          <a:prstGeom prst="rect">
            <a:avLst/>
          </a:prstGeom>
          <a:solidFill>
            <a:schemeClr val="bg2">
              <a:lumMod val="75000"/>
            </a:schemeClr>
          </a:solidFill>
          <a:ln>
            <a:solidFill>
              <a:schemeClr val="tx1"/>
            </a:solidFill>
          </a:ln>
        </p:spPr>
        <p:txBody>
          <a:bodyPr wrap="square">
            <a:spAutoFit/>
          </a:bodyPr>
          <a:lstStyle/>
          <a:p>
            <a:pPr algn="ctr" eaLnBrk="0" fontAlgn="base" hangingPunct="0">
              <a:spcBef>
                <a:spcPct val="0"/>
              </a:spcBef>
              <a:spcAft>
                <a:spcPct val="0"/>
              </a:spcAft>
            </a:pPr>
            <a:r>
              <a:rPr lang="it-IT" dirty="0">
                <a:solidFill>
                  <a:srgbClr val="E39B4B"/>
                </a:solidFill>
                <a:latin typeface="Arial" panose="020B0604020202020204" pitchFamily="34" charset="0"/>
                <a:ea typeface="Times New Roman" panose="02020603050405020304" pitchFamily="18" charset="0"/>
              </a:rPr>
              <a:t>The background light is </a:t>
            </a:r>
            <a:r>
              <a:rPr lang="it-IT" dirty="0" err="1">
                <a:solidFill>
                  <a:srgbClr val="E39B4B"/>
                </a:solidFill>
                <a:latin typeface="Arial" panose="020B0604020202020204" pitchFamily="34" charset="0"/>
                <a:ea typeface="Times New Roman" panose="02020603050405020304" pitchFamily="18" charset="0"/>
              </a:rPr>
              <a:t>colored</a:t>
            </a:r>
            <a:r>
              <a:rPr lang="it-IT" dirty="0">
                <a:solidFill>
                  <a:srgbClr val="E39B4B"/>
                </a:solidFill>
                <a:latin typeface="Arial" panose="020B0604020202020204" pitchFamily="34" charset="0"/>
                <a:ea typeface="Times New Roman" panose="02020603050405020304" pitchFamily="18" charset="0"/>
              </a:rPr>
              <a:t> </a:t>
            </a:r>
            <a:r>
              <a:rPr lang="it-IT" dirty="0" err="1">
                <a:solidFill>
                  <a:srgbClr val="E39B4B"/>
                </a:solidFill>
                <a:latin typeface="Arial" panose="020B0604020202020204" pitchFamily="34" charset="0"/>
                <a:ea typeface="Times New Roman" panose="02020603050405020304" pitchFamily="18" charset="0"/>
              </a:rPr>
              <a:t>orange</a:t>
            </a:r>
            <a:r>
              <a:rPr lang="it-IT" dirty="0">
                <a:solidFill>
                  <a:srgbClr val="E39B4B"/>
                </a:solidFill>
                <a:latin typeface="Arial" panose="020B0604020202020204" pitchFamily="34" charset="0"/>
                <a:ea typeface="Times New Roman" panose="02020603050405020304" pitchFamily="18" charset="0"/>
              </a:rPr>
              <a:t> </a:t>
            </a:r>
            <a:r>
              <a:rPr lang="it-IT" dirty="0">
                <a:solidFill>
                  <a:srgbClr val="FF9999"/>
                </a:solidFill>
                <a:latin typeface="Arial" panose="020B0604020202020204" pitchFamily="34" charset="0"/>
                <a:ea typeface="Times New Roman" panose="02020603050405020304" pitchFamily="18" charset="0"/>
              </a:rPr>
              <a:t>and the </a:t>
            </a:r>
            <a:r>
              <a:rPr lang="it-IT" dirty="0" err="1">
                <a:solidFill>
                  <a:srgbClr val="FF9999"/>
                </a:solidFill>
                <a:latin typeface="Arial" panose="020B0604020202020204" pitchFamily="34" charset="0"/>
                <a:ea typeface="Times New Roman" panose="02020603050405020304" pitchFamily="18" charset="0"/>
              </a:rPr>
              <a:t>object</a:t>
            </a:r>
            <a:r>
              <a:rPr lang="it-IT" dirty="0">
                <a:solidFill>
                  <a:srgbClr val="FF9999"/>
                </a:solidFill>
                <a:latin typeface="Arial" panose="020B0604020202020204" pitchFamily="34" charset="0"/>
                <a:ea typeface="Times New Roman" panose="02020603050405020304" pitchFamily="18" charset="0"/>
              </a:rPr>
              <a:t> light is rose</a:t>
            </a:r>
            <a:endParaRPr lang="it-IT" dirty="0">
              <a:solidFill>
                <a:srgbClr val="FF9999"/>
              </a:solidFill>
            </a:endParaRPr>
          </a:p>
        </p:txBody>
      </p:sp>
      <p:cxnSp>
        <p:nvCxnSpPr>
          <p:cNvPr id="8" name="Connettore 1 7"/>
          <p:cNvCxnSpPr>
            <a:endCxn id="5" idx="0"/>
          </p:cNvCxnSpPr>
          <p:nvPr/>
        </p:nvCxnSpPr>
        <p:spPr>
          <a:xfrm>
            <a:off x="6732240" y="4360644"/>
            <a:ext cx="0"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a:off x="6636521" y="4654126"/>
            <a:ext cx="472291" cy="3343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flipH="1">
            <a:off x="6278580" y="4791926"/>
            <a:ext cx="357941" cy="2106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ttore 1 32"/>
          <p:cNvCxnSpPr>
            <a:stCxn id="10" idx="0"/>
            <a:endCxn id="11" idx="0"/>
          </p:cNvCxnSpPr>
          <p:nvPr/>
        </p:nvCxnSpPr>
        <p:spPr>
          <a:xfrm>
            <a:off x="6692940" y="980728"/>
            <a:ext cx="0" cy="18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ttore 1 34"/>
          <p:cNvCxnSpPr/>
          <p:nvPr/>
        </p:nvCxnSpPr>
        <p:spPr>
          <a:xfrm>
            <a:off x="7001501" y="1648590"/>
            <a:ext cx="200233" cy="110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flipV="1">
            <a:off x="6263759" y="1728209"/>
            <a:ext cx="127294" cy="1272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ttangolo arrotondato 6"/>
          <p:cNvSpPr/>
          <p:nvPr/>
        </p:nvSpPr>
        <p:spPr>
          <a:xfrm>
            <a:off x="2612571" y="809897"/>
            <a:ext cx="2965269" cy="16720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arrotondato 25"/>
          <p:cNvSpPr/>
          <p:nvPr/>
        </p:nvSpPr>
        <p:spPr>
          <a:xfrm>
            <a:off x="2546101" y="3699223"/>
            <a:ext cx="3149305" cy="16434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1" name="Connettore 1 20"/>
          <p:cNvCxnSpPr/>
          <p:nvPr/>
        </p:nvCxnSpPr>
        <p:spPr>
          <a:xfrm flipH="1" flipV="1">
            <a:off x="7264544" y="4990874"/>
            <a:ext cx="363376" cy="288032"/>
          </a:xfrm>
          <a:prstGeom prst="line">
            <a:avLst/>
          </a:prstGeom>
          <a:ln w="15875">
            <a:solidFill>
              <a:srgbClr val="FF0000">
                <a:alpha val="94000"/>
              </a:srgbClr>
            </a:solidFill>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flipH="1" flipV="1">
            <a:off x="6195476" y="4108110"/>
            <a:ext cx="923463" cy="77166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30227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720"/>
            <a:ext cx="8904254" cy="4973279"/>
          </a:xfrm>
          <a:prstGeom prst="rect">
            <a:avLst/>
          </a:prstGeom>
        </p:spPr>
      </p:pic>
      <p:sp>
        <p:nvSpPr>
          <p:cNvPr id="3" name="CasellaDiTesto 2"/>
          <p:cNvSpPr txBox="1"/>
          <p:nvPr/>
        </p:nvSpPr>
        <p:spPr>
          <a:xfrm>
            <a:off x="7186488" y="569086"/>
            <a:ext cx="1175657" cy="1015663"/>
          </a:xfrm>
          <a:prstGeom prst="rect">
            <a:avLst/>
          </a:prstGeom>
          <a:noFill/>
          <a:ln>
            <a:solidFill>
              <a:srgbClr val="FF0000"/>
            </a:solidFill>
          </a:ln>
        </p:spPr>
        <p:txBody>
          <a:bodyPr wrap="square" rtlCol="0">
            <a:spAutoFit/>
          </a:bodyPr>
          <a:lstStyle/>
          <a:p>
            <a:pPr eaLnBrk="0" fontAlgn="base" hangingPunct="0">
              <a:spcBef>
                <a:spcPct val="0"/>
              </a:spcBef>
              <a:spcAft>
                <a:spcPct val="0"/>
              </a:spcAft>
            </a:pPr>
            <a:r>
              <a:rPr lang="it-IT" sz="2000" dirty="0">
                <a:solidFill>
                  <a:srgbClr val="FF0000"/>
                </a:solidFill>
                <a:latin typeface="Arial" panose="020B0604020202020204" pitchFamily="34" charset="0"/>
                <a:cs typeface="Arial" panose="020B0604020202020204" pitchFamily="34" charset="0"/>
              </a:rPr>
              <a:t>POINT</a:t>
            </a:r>
          </a:p>
          <a:p>
            <a:pPr eaLnBrk="0" fontAlgn="base" hangingPunct="0">
              <a:spcBef>
                <a:spcPct val="0"/>
              </a:spcBef>
              <a:spcAft>
                <a:spcPct val="0"/>
              </a:spcAft>
            </a:pPr>
            <a:r>
              <a:rPr lang="it-IT" sz="2000" dirty="0">
                <a:solidFill>
                  <a:srgbClr val="FF0000"/>
                </a:solidFill>
                <a:latin typeface="Arial" panose="020B0604020202020204" pitchFamily="34" charset="0"/>
                <a:cs typeface="Arial" panose="020B0604020202020204" pitchFamily="34" charset="0"/>
              </a:rPr>
              <a:t>0,1,2,3 </a:t>
            </a:r>
            <a:endParaRPr lang="it-IT" sz="2000" dirty="0" smtClean="0">
              <a:solidFill>
                <a:srgbClr val="FF0000"/>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it-IT" sz="2000" dirty="0" smtClean="0">
                <a:solidFill>
                  <a:srgbClr val="FF0000"/>
                </a:solidFill>
                <a:latin typeface="Arial" panose="020B0604020202020204" pitchFamily="34" charset="0"/>
                <a:cs typeface="Arial" panose="020B0604020202020204" pitchFamily="34" charset="0"/>
              </a:rPr>
              <a:t>= </a:t>
            </a:r>
            <a:r>
              <a:rPr lang="it-IT" sz="2000" dirty="0">
                <a:solidFill>
                  <a:srgbClr val="FF0000"/>
                </a:solidFill>
                <a:latin typeface="Arial" panose="020B0604020202020204" pitchFamily="34" charset="0"/>
                <a:cs typeface="Arial" panose="020B0604020202020204" pitchFamily="34" charset="0"/>
              </a:rPr>
              <a:t>LIGHT</a:t>
            </a:r>
          </a:p>
        </p:txBody>
      </p:sp>
      <p:sp>
        <p:nvSpPr>
          <p:cNvPr id="5" name="CasellaDiTesto 4"/>
          <p:cNvSpPr txBox="1"/>
          <p:nvPr/>
        </p:nvSpPr>
        <p:spPr>
          <a:xfrm>
            <a:off x="6644380" y="4640397"/>
            <a:ext cx="2259874" cy="1015663"/>
          </a:xfrm>
          <a:prstGeom prst="rect">
            <a:avLst/>
          </a:prstGeom>
          <a:noFill/>
          <a:ln>
            <a:solidFill>
              <a:srgbClr val="0000FF"/>
            </a:solidFill>
          </a:ln>
        </p:spPr>
        <p:txBody>
          <a:bodyPr wrap="square" rtlCol="0">
            <a:spAutoFit/>
          </a:bodyPr>
          <a:lstStyle/>
          <a:p>
            <a:pPr algn="ctr" eaLnBrk="0" fontAlgn="base" hangingPunct="0">
              <a:spcBef>
                <a:spcPct val="0"/>
              </a:spcBef>
              <a:spcAft>
                <a:spcPct val="0"/>
              </a:spcAft>
            </a:pPr>
            <a:r>
              <a:rPr lang="it-IT" sz="2000" dirty="0" err="1">
                <a:solidFill>
                  <a:srgbClr val="0000FF"/>
                </a:solidFill>
                <a:latin typeface="Arial" panose="020B0604020202020204" pitchFamily="34" charset="0"/>
                <a:cs typeface="Arial" panose="020B0604020202020204" pitchFamily="34" charset="0"/>
              </a:rPr>
              <a:t>Intervals</a:t>
            </a:r>
            <a:r>
              <a:rPr lang="it-IT" sz="2000" dirty="0">
                <a:solidFill>
                  <a:srgbClr val="0000FF"/>
                </a:solidFill>
                <a:latin typeface="Arial" panose="020B0604020202020204" pitchFamily="34" charset="0"/>
                <a:cs typeface="Arial" panose="020B0604020202020204" pitchFamily="34" charset="0"/>
              </a:rPr>
              <a:t> </a:t>
            </a:r>
            <a:r>
              <a:rPr lang="it-IT" sz="2000" dirty="0" err="1">
                <a:solidFill>
                  <a:srgbClr val="0000FF"/>
                </a:solidFill>
                <a:latin typeface="Arial" panose="020B0604020202020204" pitchFamily="34" charset="0"/>
                <a:cs typeface="Arial" panose="020B0604020202020204" pitchFamily="34" charset="0"/>
              </a:rPr>
              <a:t>between</a:t>
            </a:r>
            <a:r>
              <a:rPr lang="it-IT" sz="2000" dirty="0">
                <a:solidFill>
                  <a:srgbClr val="0000FF"/>
                </a:solidFill>
                <a:latin typeface="Arial" panose="020B0604020202020204" pitchFamily="34" charset="0"/>
                <a:cs typeface="Arial" panose="020B0604020202020204" pitchFamily="34" charset="0"/>
              </a:rPr>
              <a:t> </a:t>
            </a:r>
            <a:r>
              <a:rPr lang="it-IT" sz="2000" dirty="0" smtClean="0">
                <a:solidFill>
                  <a:srgbClr val="0000FF"/>
                </a:solidFill>
                <a:latin typeface="Arial" panose="020B0604020202020204" pitchFamily="34" charset="0"/>
                <a:cs typeface="Arial" panose="020B0604020202020204" pitchFamily="34" charset="0"/>
              </a:rPr>
              <a:t>POINT 0,1,2,3 </a:t>
            </a:r>
          </a:p>
          <a:p>
            <a:pPr algn="ctr" eaLnBrk="0" fontAlgn="base" hangingPunct="0">
              <a:spcBef>
                <a:spcPct val="0"/>
              </a:spcBef>
              <a:spcAft>
                <a:spcPct val="0"/>
              </a:spcAft>
            </a:pPr>
            <a:r>
              <a:rPr lang="it-IT" sz="2000" dirty="0" smtClean="0">
                <a:solidFill>
                  <a:srgbClr val="0000FF"/>
                </a:solidFill>
                <a:latin typeface="Arial" panose="020B0604020202020204" pitchFamily="34" charset="0"/>
                <a:cs typeface="Arial" panose="020B0604020202020204" pitchFamily="34" charset="0"/>
              </a:rPr>
              <a:t>= </a:t>
            </a:r>
            <a:r>
              <a:rPr lang="it-IT" sz="2000" dirty="0">
                <a:solidFill>
                  <a:srgbClr val="0000FF"/>
                </a:solidFill>
                <a:latin typeface="Arial" panose="020B0604020202020204" pitchFamily="34" charset="0"/>
                <a:cs typeface="Arial" panose="020B0604020202020204" pitchFamily="34" charset="0"/>
              </a:rPr>
              <a:t>DARK</a:t>
            </a:r>
          </a:p>
        </p:txBody>
      </p:sp>
    </p:spTree>
    <p:extLst>
      <p:ext uri="{BB962C8B-B14F-4D97-AF65-F5344CB8AC3E}">
        <p14:creationId xmlns:p14="http://schemas.microsoft.com/office/powerpoint/2010/main" val="29991102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CasellaDiTesto 1"/>
          <p:cNvSpPr txBox="1"/>
          <p:nvPr/>
        </p:nvSpPr>
        <p:spPr>
          <a:xfrm>
            <a:off x="230739" y="264968"/>
            <a:ext cx="8784976" cy="6671057"/>
          </a:xfrm>
          <a:prstGeom prst="rect">
            <a:avLst/>
          </a:prstGeom>
          <a:noFill/>
        </p:spPr>
        <p:txBody>
          <a:bodyPr wrap="square" rtlCol="0">
            <a:spAutoFit/>
          </a:bodyPr>
          <a:lstStyle/>
          <a:p>
            <a:pPr eaLnBrk="0" fontAlgn="base" hangingPunct="0">
              <a:spcBef>
                <a:spcPct val="0"/>
              </a:spcBef>
              <a:spcAft>
                <a:spcPct val="0"/>
              </a:spcAft>
            </a:pPr>
            <a:r>
              <a:rPr lang="it-IT" sz="2400" dirty="0">
                <a:solidFill>
                  <a:srgbClr val="000000"/>
                </a:solidFill>
                <a:latin typeface="Arial" panose="020B0604020202020204" pitchFamily="34" charset="0"/>
                <a:cs typeface="Arial" panose="020B0604020202020204" pitchFamily="34" charset="0"/>
              </a:rPr>
              <a:t>The </a:t>
            </a:r>
            <a:r>
              <a:rPr lang="it-IT" sz="2400" dirty="0" err="1">
                <a:solidFill>
                  <a:srgbClr val="000000"/>
                </a:solidFill>
                <a:latin typeface="Arial" panose="020B0604020202020204" pitchFamily="34" charset="0"/>
                <a:cs typeface="Arial" panose="020B0604020202020204" pitchFamily="34" charset="0"/>
              </a:rPr>
              <a:t>phase</a:t>
            </a:r>
            <a:r>
              <a:rPr lang="it-IT" sz="2400" dirty="0">
                <a:solidFill>
                  <a:srgbClr val="000000"/>
                </a:solidFill>
                <a:latin typeface="Arial" panose="020B0604020202020204" pitchFamily="34" charset="0"/>
                <a:cs typeface="Arial" panose="020B0604020202020204" pitchFamily="34" charset="0"/>
              </a:rPr>
              <a:t> </a:t>
            </a:r>
            <a:r>
              <a:rPr lang="it-IT" sz="2400" dirty="0" err="1">
                <a:solidFill>
                  <a:srgbClr val="000000"/>
                </a:solidFill>
                <a:latin typeface="Arial" panose="020B0604020202020204" pitchFamily="34" charset="0"/>
                <a:cs typeface="Arial" panose="020B0604020202020204" pitchFamily="34" charset="0"/>
              </a:rPr>
              <a:t>shift</a:t>
            </a:r>
            <a:r>
              <a:rPr lang="it-IT" sz="2400" dirty="0">
                <a:solidFill>
                  <a:srgbClr val="000000"/>
                </a:solidFill>
                <a:latin typeface="Arial" panose="020B0604020202020204" pitchFamily="34" charset="0"/>
                <a:cs typeface="Arial" panose="020B0604020202020204" pitchFamily="34" charset="0"/>
              </a:rPr>
              <a:t> </a:t>
            </a:r>
            <a:r>
              <a:rPr lang="it-IT" sz="2400" dirty="0" err="1">
                <a:solidFill>
                  <a:srgbClr val="000000"/>
                </a:solidFill>
                <a:latin typeface="Arial" panose="020B0604020202020204" pitchFamily="34" charset="0"/>
                <a:cs typeface="Arial" panose="020B0604020202020204" pitchFamily="34" charset="0"/>
              </a:rPr>
              <a:t>between</a:t>
            </a:r>
            <a:r>
              <a:rPr lang="it-IT" sz="2400" dirty="0">
                <a:solidFill>
                  <a:srgbClr val="000000"/>
                </a:solidFill>
                <a:latin typeface="Arial" panose="020B0604020202020204" pitchFamily="34" charset="0"/>
                <a:cs typeface="Arial" panose="020B0604020202020204" pitchFamily="34" charset="0"/>
              </a:rPr>
              <a:t> </a:t>
            </a:r>
            <a:r>
              <a:rPr lang="it-IT" sz="2400" dirty="0" err="1">
                <a:solidFill>
                  <a:srgbClr val="000000"/>
                </a:solidFill>
                <a:latin typeface="Arial" panose="020B0604020202020204" pitchFamily="34" charset="0"/>
                <a:cs typeface="Arial" panose="020B0604020202020204" pitchFamily="34" charset="0"/>
              </a:rPr>
              <a:t>transparent</a:t>
            </a:r>
            <a:r>
              <a:rPr lang="it-IT" sz="2400" dirty="0">
                <a:solidFill>
                  <a:srgbClr val="000000"/>
                </a:solidFill>
                <a:latin typeface="Arial" panose="020B0604020202020204" pitchFamily="34" charset="0"/>
                <a:cs typeface="Arial" panose="020B0604020202020204" pitchFamily="34" charset="0"/>
              </a:rPr>
              <a:t> </a:t>
            </a:r>
            <a:r>
              <a:rPr lang="it-IT" sz="2400" dirty="0" err="1">
                <a:solidFill>
                  <a:srgbClr val="000000"/>
                </a:solidFill>
                <a:latin typeface="Arial" panose="020B0604020202020204" pitchFamily="34" charset="0"/>
                <a:cs typeface="Arial" panose="020B0604020202020204" pitchFamily="34" charset="0"/>
              </a:rPr>
              <a:t>objects</a:t>
            </a:r>
            <a:r>
              <a:rPr lang="it-IT" sz="2400" dirty="0">
                <a:solidFill>
                  <a:srgbClr val="000000"/>
                </a:solidFill>
                <a:latin typeface="Arial" panose="020B0604020202020204" pitchFamily="34" charset="0"/>
                <a:cs typeface="Arial" panose="020B0604020202020204" pitchFamily="34" charset="0"/>
              </a:rPr>
              <a:t> ad dense </a:t>
            </a:r>
            <a:r>
              <a:rPr lang="it-IT" sz="2400" dirty="0" err="1">
                <a:solidFill>
                  <a:srgbClr val="000000"/>
                </a:solidFill>
                <a:latin typeface="Arial" panose="020B0604020202020204" pitchFamily="34" charset="0"/>
                <a:cs typeface="Arial" panose="020B0604020202020204" pitchFamily="34" charset="0"/>
              </a:rPr>
              <a:t>object</a:t>
            </a:r>
            <a:r>
              <a:rPr lang="it-IT" sz="2400" dirty="0">
                <a:solidFill>
                  <a:srgbClr val="000000"/>
                </a:solidFill>
                <a:latin typeface="Arial" panose="020B0604020202020204" pitchFamily="34" charset="0"/>
                <a:cs typeface="Arial" panose="020B0604020202020204" pitchFamily="34" charset="0"/>
              </a:rPr>
              <a:t> in the specimen is </a:t>
            </a:r>
            <a:r>
              <a:rPr lang="it-IT" sz="2400" dirty="0" err="1">
                <a:solidFill>
                  <a:srgbClr val="000000"/>
                </a:solidFill>
                <a:latin typeface="Arial" panose="020B0604020202020204" pitchFamily="34" charset="0"/>
                <a:cs typeface="Arial" panose="020B0604020202020204" pitchFamily="34" charset="0"/>
              </a:rPr>
              <a:t>about</a:t>
            </a:r>
            <a:r>
              <a:rPr lang="it-IT" sz="2400" dirty="0">
                <a:solidFill>
                  <a:srgbClr val="000000"/>
                </a:solidFill>
                <a:latin typeface="Arial" panose="020B0604020202020204" pitchFamily="34" charset="0"/>
                <a:cs typeface="Arial" panose="020B0604020202020204" pitchFamily="34" charset="0"/>
              </a:rPr>
              <a:t> </a:t>
            </a:r>
            <a:r>
              <a:rPr lang="it-IT" sz="3600" dirty="0">
                <a:solidFill>
                  <a:srgbClr val="000000"/>
                </a:solidFill>
                <a:latin typeface="Arial" panose="020B0604020202020204" pitchFamily="34" charset="0"/>
                <a:cs typeface="Arial" panose="020B0604020202020204" pitchFamily="34" charset="0"/>
              </a:rPr>
              <a:t>¼ </a:t>
            </a:r>
            <a:r>
              <a:rPr lang="el-GR" sz="3600" dirty="0">
                <a:solidFill>
                  <a:srgbClr val="000000"/>
                </a:solidFill>
                <a:cs typeface="Arial" panose="020B0604020202020204" pitchFamily="34" charset="0"/>
              </a:rPr>
              <a:t>λ</a:t>
            </a:r>
            <a:endParaRPr lang="it-IT" sz="3600" dirty="0">
              <a:solidFill>
                <a:srgbClr val="000000"/>
              </a:solidFill>
              <a:cs typeface="Arial" panose="020B0604020202020204" pitchFamily="34" charset="0"/>
            </a:endParaRPr>
          </a:p>
          <a:p>
            <a:pPr eaLnBrk="0" fontAlgn="base" hangingPunct="0">
              <a:spcBef>
                <a:spcPct val="0"/>
              </a:spcBef>
              <a:spcAft>
                <a:spcPct val="0"/>
              </a:spcAft>
            </a:pPr>
            <a:endParaRPr lang="it-IT" dirty="0">
              <a:solidFill>
                <a:srgbClr val="000000"/>
              </a:solidFill>
              <a:cs typeface="Arial" panose="020B0604020202020204" pitchFamily="34" charset="0"/>
            </a:endParaRPr>
          </a:p>
          <a:p>
            <a:pPr eaLnBrk="0" fontAlgn="base" hangingPunct="0">
              <a:spcBef>
                <a:spcPct val="0"/>
              </a:spcBef>
              <a:spcAft>
                <a:spcPct val="0"/>
              </a:spcAft>
            </a:pPr>
            <a:r>
              <a:rPr lang="it-IT" sz="3000" u="sng" dirty="0">
                <a:solidFill>
                  <a:srgbClr val="FF0000"/>
                </a:solidFill>
                <a:latin typeface="Arial" panose="020B0604020202020204" pitchFamily="34" charset="0"/>
                <a:cs typeface="Arial" panose="020B0604020202020204" pitchFamily="34" charset="0"/>
              </a:rPr>
              <a:t>The </a:t>
            </a:r>
            <a:r>
              <a:rPr lang="it-IT" sz="3000" u="sng" dirty="0" err="1">
                <a:solidFill>
                  <a:srgbClr val="FF0000"/>
                </a:solidFill>
                <a:latin typeface="Arial" panose="020B0604020202020204" pitchFamily="34" charset="0"/>
                <a:cs typeface="Arial" panose="020B0604020202020204" pitchFamily="34" charset="0"/>
              </a:rPr>
              <a:t>interfererence</a:t>
            </a:r>
            <a:r>
              <a:rPr lang="it-IT" sz="3000" dirty="0">
                <a:solidFill>
                  <a:srgbClr val="FF0000"/>
                </a:solidFill>
                <a:latin typeface="Arial" panose="020B0604020202020204" pitchFamily="34" charset="0"/>
                <a:cs typeface="Arial" panose="020B0604020202020204" pitchFamily="34" charset="0"/>
              </a:rPr>
              <a:t> </a:t>
            </a:r>
            <a:r>
              <a:rPr lang="it-IT" sz="3000" dirty="0" err="1">
                <a:solidFill>
                  <a:srgbClr val="FF0000"/>
                </a:solidFill>
                <a:latin typeface="Arial" panose="020B0604020202020204" pitchFamily="34" charset="0"/>
                <a:cs typeface="Arial" panose="020B0604020202020204" pitchFamily="34" charset="0"/>
              </a:rPr>
              <a:t>between</a:t>
            </a:r>
            <a:r>
              <a:rPr lang="it-IT" sz="3000" dirty="0">
                <a:solidFill>
                  <a:srgbClr val="FF0000"/>
                </a:solidFill>
                <a:latin typeface="Arial" panose="020B0604020202020204" pitchFamily="34" charset="0"/>
                <a:cs typeface="Arial" panose="020B0604020202020204" pitchFamily="34" charset="0"/>
              </a:rPr>
              <a:t> </a:t>
            </a:r>
            <a:r>
              <a:rPr lang="it-IT" sz="3000" dirty="0" err="1" smtClean="0">
                <a:solidFill>
                  <a:srgbClr val="FF0000"/>
                </a:solidFill>
                <a:latin typeface="Arial" panose="020B0604020202020204" pitchFamily="34" charset="0"/>
                <a:cs typeface="Arial" panose="020B0604020202020204" pitchFamily="34" charset="0"/>
              </a:rPr>
              <a:t>retarded</a:t>
            </a:r>
            <a:r>
              <a:rPr lang="it-IT" sz="3000" dirty="0" smtClean="0">
                <a:solidFill>
                  <a:srgbClr val="FF0000"/>
                </a:solidFill>
                <a:latin typeface="Arial" panose="020B0604020202020204" pitchFamily="34" charset="0"/>
                <a:cs typeface="Arial" panose="020B0604020202020204" pitchFamily="34" charset="0"/>
              </a:rPr>
              <a:t> </a:t>
            </a:r>
            <a:r>
              <a:rPr lang="it-IT" sz="3000" dirty="0" err="1" smtClean="0">
                <a:solidFill>
                  <a:srgbClr val="FF0000"/>
                </a:solidFill>
                <a:latin typeface="Arial" panose="020B0604020202020204" pitchFamily="34" charset="0"/>
                <a:cs typeface="Arial" panose="020B0604020202020204" pitchFamily="34" charset="0"/>
              </a:rPr>
              <a:t>rays</a:t>
            </a:r>
            <a:r>
              <a:rPr lang="it-IT" sz="3000" dirty="0" smtClean="0">
                <a:solidFill>
                  <a:srgbClr val="FF0000"/>
                </a:solidFill>
                <a:latin typeface="Arial" panose="020B0604020202020204" pitchFamily="34" charset="0"/>
                <a:cs typeface="Arial" panose="020B0604020202020204" pitchFamily="34" charset="0"/>
              </a:rPr>
              <a:t> </a:t>
            </a:r>
            <a:r>
              <a:rPr lang="it-IT" sz="3000" dirty="0" err="1">
                <a:solidFill>
                  <a:srgbClr val="FF0000"/>
                </a:solidFill>
                <a:latin typeface="Arial" panose="020B0604020202020204" pitchFamily="34" charset="0"/>
                <a:cs typeface="Arial" panose="020B0604020202020204" pitchFamily="34" charset="0"/>
              </a:rPr>
              <a:t>that</a:t>
            </a:r>
            <a:r>
              <a:rPr lang="it-IT" sz="3000" dirty="0">
                <a:solidFill>
                  <a:srgbClr val="FF0000"/>
                </a:solidFill>
                <a:latin typeface="Arial" panose="020B0604020202020204" pitchFamily="34" charset="0"/>
                <a:cs typeface="Arial" panose="020B0604020202020204" pitchFamily="34" charset="0"/>
              </a:rPr>
              <a:t> hit the dense </a:t>
            </a:r>
            <a:r>
              <a:rPr lang="it-IT" sz="3000" dirty="0" err="1">
                <a:solidFill>
                  <a:srgbClr val="FF0000"/>
                </a:solidFill>
                <a:latin typeface="Arial" panose="020B0604020202020204" pitchFamily="34" charset="0"/>
                <a:cs typeface="Arial" panose="020B0604020202020204" pitchFamily="34" charset="0"/>
              </a:rPr>
              <a:t>portions</a:t>
            </a:r>
            <a:r>
              <a:rPr lang="it-IT" sz="3000" dirty="0">
                <a:solidFill>
                  <a:srgbClr val="FF0000"/>
                </a:solidFill>
                <a:latin typeface="Arial" panose="020B0604020202020204" pitchFamily="34" charset="0"/>
                <a:cs typeface="Arial" panose="020B0604020202020204" pitchFamily="34" charset="0"/>
              </a:rPr>
              <a:t> of the specimen and </a:t>
            </a:r>
            <a:r>
              <a:rPr lang="it-IT" sz="3000" dirty="0" err="1" smtClean="0">
                <a:solidFill>
                  <a:srgbClr val="FF0000"/>
                </a:solidFill>
                <a:latin typeface="Arial" panose="020B0604020202020204" pitchFamily="34" charset="0"/>
                <a:cs typeface="Arial" panose="020B0604020202020204" pitchFamily="34" charset="0"/>
              </a:rPr>
              <a:t>undeviated</a:t>
            </a:r>
            <a:r>
              <a:rPr lang="it-IT" sz="3000" dirty="0" smtClean="0">
                <a:solidFill>
                  <a:srgbClr val="FF0000"/>
                </a:solidFill>
                <a:latin typeface="Arial" panose="020B0604020202020204" pitchFamily="34" charset="0"/>
                <a:cs typeface="Arial" panose="020B0604020202020204" pitchFamily="34" charset="0"/>
              </a:rPr>
              <a:t> </a:t>
            </a:r>
            <a:r>
              <a:rPr lang="it-IT" sz="3000" dirty="0" err="1" smtClean="0">
                <a:solidFill>
                  <a:srgbClr val="FF0000"/>
                </a:solidFill>
                <a:latin typeface="Arial" panose="020B0604020202020204" pitchFamily="34" charset="0"/>
                <a:cs typeface="Arial" panose="020B0604020202020204" pitchFamily="34" charset="0"/>
              </a:rPr>
              <a:t>rays</a:t>
            </a:r>
            <a:r>
              <a:rPr lang="it-IT" sz="3000" dirty="0" smtClean="0">
                <a:solidFill>
                  <a:srgbClr val="FF0000"/>
                </a:solidFill>
                <a:latin typeface="Arial" panose="020B0604020202020204" pitchFamily="34" charset="0"/>
                <a:cs typeface="Arial" panose="020B0604020202020204" pitchFamily="34" charset="0"/>
              </a:rPr>
              <a:t> </a:t>
            </a:r>
            <a:r>
              <a:rPr lang="it-IT" sz="3000" dirty="0" err="1" smtClean="0">
                <a:solidFill>
                  <a:srgbClr val="FF0000"/>
                </a:solidFill>
                <a:latin typeface="Arial" panose="020B0604020202020204" pitchFamily="34" charset="0"/>
                <a:cs typeface="Arial" panose="020B0604020202020204" pitchFamily="34" charset="0"/>
              </a:rPr>
              <a:t>hitting</a:t>
            </a:r>
            <a:r>
              <a:rPr lang="it-IT" sz="3000" dirty="0" smtClean="0">
                <a:solidFill>
                  <a:srgbClr val="FF0000"/>
                </a:solidFill>
                <a:latin typeface="Arial" panose="020B0604020202020204" pitchFamily="34" charset="0"/>
                <a:cs typeface="Arial" panose="020B0604020202020204" pitchFamily="34" charset="0"/>
              </a:rPr>
              <a:t> </a:t>
            </a:r>
            <a:r>
              <a:rPr lang="it-IT" sz="3000" dirty="0" err="1">
                <a:solidFill>
                  <a:srgbClr val="FF0000"/>
                </a:solidFill>
                <a:latin typeface="Arial" panose="020B0604020202020204" pitchFamily="34" charset="0"/>
                <a:cs typeface="Arial" panose="020B0604020202020204" pitchFamily="34" charset="0"/>
              </a:rPr>
              <a:t>transparent</a:t>
            </a:r>
            <a:r>
              <a:rPr lang="it-IT" sz="3000" dirty="0">
                <a:solidFill>
                  <a:srgbClr val="FF0000"/>
                </a:solidFill>
                <a:latin typeface="Arial" panose="020B0604020202020204" pitchFamily="34" charset="0"/>
                <a:cs typeface="Arial" panose="020B0604020202020204" pitchFamily="34" charset="0"/>
              </a:rPr>
              <a:t> </a:t>
            </a:r>
            <a:r>
              <a:rPr lang="it-IT" sz="3000" dirty="0" err="1" smtClean="0">
                <a:solidFill>
                  <a:srgbClr val="FF0000"/>
                </a:solidFill>
                <a:latin typeface="Arial" panose="020B0604020202020204" pitchFamily="34" charset="0"/>
                <a:cs typeface="Arial" panose="020B0604020202020204" pitchFamily="34" charset="0"/>
              </a:rPr>
              <a:t>ones</a:t>
            </a:r>
            <a:r>
              <a:rPr lang="it-IT" sz="3000" dirty="0" smtClean="0">
                <a:solidFill>
                  <a:srgbClr val="FF0000"/>
                </a:solidFill>
                <a:latin typeface="Arial" panose="020B0604020202020204" pitchFamily="34" charset="0"/>
                <a:cs typeface="Arial" panose="020B0604020202020204" pitchFamily="34" charset="0"/>
              </a:rPr>
              <a:t> </a:t>
            </a:r>
            <a:r>
              <a:rPr lang="it-IT" sz="3000" u="sng" dirty="0" smtClean="0">
                <a:solidFill>
                  <a:srgbClr val="FF0000"/>
                </a:solidFill>
                <a:latin typeface="Arial" panose="020B0604020202020204" pitchFamily="34" charset="0"/>
                <a:cs typeface="Arial" panose="020B0604020202020204" pitchFamily="34" charset="0"/>
              </a:rPr>
              <a:t>is </a:t>
            </a:r>
            <a:r>
              <a:rPr lang="it-IT" sz="3000" u="sng" dirty="0" err="1">
                <a:solidFill>
                  <a:srgbClr val="FF0000"/>
                </a:solidFill>
                <a:latin typeface="Arial" panose="020B0604020202020204" pitchFamily="34" charset="0"/>
                <a:cs typeface="Arial" panose="020B0604020202020204" pitchFamily="34" charset="0"/>
              </a:rPr>
              <a:t>destructive</a:t>
            </a:r>
            <a:r>
              <a:rPr lang="it-IT" sz="3000" dirty="0">
                <a:solidFill>
                  <a:srgbClr val="FF0000"/>
                </a:solidFill>
                <a:latin typeface="Arial" panose="020B0604020202020204" pitchFamily="34" charset="0"/>
                <a:cs typeface="Arial" panose="020B0604020202020204" pitchFamily="34" charset="0"/>
              </a:rPr>
              <a:t>, </a:t>
            </a:r>
            <a:r>
              <a:rPr lang="it-IT" sz="3000" dirty="0">
                <a:latin typeface="Arial" panose="020B0604020202020204" pitchFamily="34" charset="0"/>
                <a:cs typeface="Arial" panose="020B0604020202020204" pitchFamily="34" charset="0"/>
              </a:rPr>
              <a:t>so</a:t>
            </a:r>
            <a:r>
              <a:rPr lang="it-IT" sz="3000" dirty="0">
                <a:solidFill>
                  <a:srgbClr val="FF0000"/>
                </a:solidFill>
                <a:latin typeface="Arial" panose="020B0604020202020204" pitchFamily="34" charset="0"/>
                <a:cs typeface="Arial" panose="020B0604020202020204" pitchFamily="34" charset="0"/>
              </a:rPr>
              <a:t> </a:t>
            </a:r>
            <a:r>
              <a:rPr lang="it-IT" sz="30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object</a:t>
            </a:r>
            <a:r>
              <a:rPr lang="it-IT" sz="30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it-IT" sz="30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appears</a:t>
            </a:r>
            <a:r>
              <a:rPr lang="it-IT" sz="30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dark on a </a:t>
            </a:r>
            <a:r>
              <a:rPr lang="it-IT" sz="3000"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brighter</a:t>
            </a:r>
            <a:r>
              <a:rPr lang="it-IT" sz="30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background, BUT WELL VISIBLE !!!</a:t>
            </a:r>
            <a:endParaRPr lang="it-IT" sz="30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eaLnBrk="0" fontAlgn="base" hangingPunct="0">
              <a:spcBef>
                <a:spcPct val="0"/>
              </a:spcBef>
              <a:spcAft>
                <a:spcPct val="0"/>
              </a:spcAft>
            </a:pPr>
            <a:endParaRPr lang="it-IT" sz="800" dirty="0">
              <a:solidFill>
                <a:srgbClr val="000000"/>
              </a:solidFill>
              <a:latin typeface="Arial" panose="020B0604020202020204" pitchFamily="34" charset="0"/>
              <a:cs typeface="Arial" panose="020B0604020202020204" pitchFamily="34" charset="0"/>
            </a:endParaRPr>
          </a:p>
          <a:p>
            <a:pPr eaLnBrk="0" fontAlgn="base" hangingPunct="0">
              <a:lnSpc>
                <a:spcPct val="150000"/>
              </a:lnSpc>
              <a:spcBef>
                <a:spcPct val="0"/>
              </a:spcBef>
              <a:spcAft>
                <a:spcPct val="0"/>
              </a:spcAft>
            </a:pPr>
            <a:r>
              <a:rPr lang="it-IT" sz="2000" dirty="0" err="1">
                <a:solidFill>
                  <a:srgbClr val="0000FF"/>
                </a:solidFill>
                <a:latin typeface="Arial" panose="020B0604020202020204" pitchFamily="34" charset="0"/>
                <a:ea typeface="Times New Roman" panose="02020603050405020304" pitchFamily="18" charset="0"/>
              </a:rPr>
              <a:t>Starting</a:t>
            </a:r>
            <a:r>
              <a:rPr lang="it-IT" sz="2000" dirty="0">
                <a:solidFill>
                  <a:srgbClr val="0000FF"/>
                </a:solidFill>
                <a:latin typeface="Arial" panose="020B0604020202020204" pitchFamily="34" charset="0"/>
                <a:ea typeface="Times New Roman" panose="02020603050405020304" pitchFamily="18" charset="0"/>
              </a:rPr>
              <a:t> </a:t>
            </a:r>
            <a:r>
              <a:rPr lang="it-IT" sz="2000" dirty="0" err="1">
                <a:solidFill>
                  <a:srgbClr val="0000FF"/>
                </a:solidFill>
                <a:latin typeface="Arial" panose="020B0604020202020204" pitchFamily="34" charset="0"/>
                <a:ea typeface="Times New Roman" panose="02020603050405020304" pitchFamily="18" charset="0"/>
              </a:rPr>
              <a:t>at</a:t>
            </a:r>
            <a:r>
              <a:rPr lang="it-IT" sz="2000" dirty="0">
                <a:solidFill>
                  <a:srgbClr val="0000FF"/>
                </a:solidFill>
                <a:latin typeface="Arial" panose="020B0604020202020204" pitchFamily="34" charset="0"/>
                <a:ea typeface="Times New Roman" panose="02020603050405020304" pitchFamily="18" charset="0"/>
              </a:rPr>
              <a:t> a </a:t>
            </a:r>
            <a:r>
              <a:rPr lang="it-IT" sz="2000" dirty="0" err="1">
                <a:solidFill>
                  <a:srgbClr val="0000FF"/>
                </a:solidFill>
                <a:latin typeface="Arial" panose="020B0604020202020204" pitchFamily="34" charset="0"/>
                <a:ea typeface="Times New Roman" panose="02020603050405020304" pitchFamily="18" charset="0"/>
              </a:rPr>
              <a:t>certain</a:t>
            </a:r>
            <a:r>
              <a:rPr lang="it-IT" sz="2000" dirty="0">
                <a:solidFill>
                  <a:srgbClr val="0000FF"/>
                </a:solidFill>
                <a:latin typeface="Arial" panose="020B0604020202020204" pitchFamily="34" charset="0"/>
                <a:ea typeface="Times New Roman" panose="02020603050405020304" pitchFamily="18" charset="0"/>
              </a:rPr>
              <a:t> </a:t>
            </a:r>
            <a:r>
              <a:rPr lang="it-IT" sz="2000" dirty="0" err="1">
                <a:solidFill>
                  <a:srgbClr val="0000FF"/>
                </a:solidFill>
                <a:latin typeface="Arial" panose="020B0604020202020204" pitchFamily="34" charset="0"/>
                <a:ea typeface="Times New Roman" panose="02020603050405020304" pitchFamily="18" charset="0"/>
              </a:rPr>
              <a:t>thickness</a:t>
            </a:r>
            <a:r>
              <a:rPr lang="it-IT" sz="2000" dirty="0">
                <a:solidFill>
                  <a:srgbClr val="0000FF"/>
                </a:solidFill>
                <a:latin typeface="Arial" panose="020B0604020202020204" pitchFamily="34" charset="0"/>
                <a:ea typeface="Times New Roman" panose="02020603050405020304" pitchFamily="18" charset="0"/>
              </a:rPr>
              <a:t>, </a:t>
            </a:r>
            <a:r>
              <a:rPr lang="it-IT" sz="2000" dirty="0" err="1">
                <a:solidFill>
                  <a:srgbClr val="0000FF"/>
                </a:solidFill>
                <a:latin typeface="Arial" panose="020B0604020202020204" pitchFamily="34" charset="0"/>
                <a:ea typeface="Times New Roman" panose="02020603050405020304" pitchFamily="18" charset="0"/>
              </a:rPr>
              <a:t>phase</a:t>
            </a:r>
            <a:r>
              <a:rPr lang="it-IT" sz="2000" dirty="0">
                <a:solidFill>
                  <a:srgbClr val="0000FF"/>
                </a:solidFill>
                <a:latin typeface="Arial" panose="020B0604020202020204" pitchFamily="34" charset="0"/>
                <a:ea typeface="Times New Roman" panose="02020603050405020304" pitchFamily="18" charset="0"/>
              </a:rPr>
              <a:t> </a:t>
            </a:r>
            <a:r>
              <a:rPr lang="it-IT" sz="2000" dirty="0" err="1">
                <a:solidFill>
                  <a:srgbClr val="0000FF"/>
                </a:solidFill>
                <a:latin typeface="Arial" panose="020B0604020202020204" pitchFamily="34" charset="0"/>
                <a:ea typeface="Times New Roman" panose="02020603050405020304" pitchFamily="18" charset="0"/>
              </a:rPr>
              <a:t>contrast</a:t>
            </a:r>
            <a:r>
              <a:rPr lang="it-IT" sz="2000" dirty="0">
                <a:solidFill>
                  <a:srgbClr val="0000FF"/>
                </a:solidFill>
                <a:latin typeface="Arial" panose="020B0604020202020204" pitchFamily="34" charset="0"/>
                <a:ea typeface="Times New Roman" panose="02020603050405020304" pitchFamily="18" charset="0"/>
              </a:rPr>
              <a:t> </a:t>
            </a:r>
            <a:r>
              <a:rPr lang="it-IT" sz="2000" dirty="0" err="1">
                <a:solidFill>
                  <a:srgbClr val="0000FF"/>
                </a:solidFill>
                <a:latin typeface="Arial" panose="020B0604020202020204" pitchFamily="34" charset="0"/>
                <a:ea typeface="Times New Roman" panose="02020603050405020304" pitchFamily="18" charset="0"/>
              </a:rPr>
              <a:t>objects</a:t>
            </a:r>
            <a:r>
              <a:rPr lang="it-IT" sz="2000" dirty="0">
                <a:solidFill>
                  <a:srgbClr val="0000FF"/>
                </a:solidFill>
                <a:latin typeface="Arial" panose="020B0604020202020204" pitchFamily="34" charset="0"/>
                <a:ea typeface="Times New Roman" panose="02020603050405020304" pitchFamily="18" charset="0"/>
              </a:rPr>
              <a:t> show light or dark </a:t>
            </a:r>
            <a:r>
              <a:rPr lang="it-IT" sz="2000" b="1" dirty="0">
                <a:solidFill>
                  <a:srgbClr val="0000FF"/>
                </a:solidFill>
                <a:latin typeface="Arial" panose="020B0604020202020204" pitchFamily="34" charset="0"/>
                <a:ea typeface="Times New Roman" panose="02020603050405020304" pitchFamily="18" charset="0"/>
              </a:rPr>
              <a:t>"</a:t>
            </a:r>
            <a:r>
              <a:rPr lang="it-IT" sz="2000" b="1" dirty="0" err="1">
                <a:solidFill>
                  <a:srgbClr val="0000FF"/>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halos</a:t>
            </a:r>
            <a:r>
              <a:rPr lang="it-IT" sz="2000" b="1" dirty="0">
                <a:solidFill>
                  <a:srgbClr val="0000FF"/>
                </a:solidFill>
                <a:latin typeface="Arial" panose="020B0604020202020204" pitchFamily="34" charset="0"/>
                <a:ea typeface="Times New Roman" panose="02020603050405020304" pitchFamily="18" charset="0"/>
              </a:rPr>
              <a:t>" </a:t>
            </a:r>
            <a:r>
              <a:rPr lang="it-IT" sz="2000" b="1" dirty="0" err="1">
                <a:solidFill>
                  <a:srgbClr val="0000FF"/>
                </a:solidFill>
                <a:latin typeface="Arial" panose="020B0604020202020204" pitchFamily="34" charset="0"/>
                <a:ea typeface="Times New Roman" panose="02020603050405020304" pitchFamily="18" charset="0"/>
              </a:rPr>
              <a:t>along</a:t>
            </a:r>
            <a:r>
              <a:rPr lang="it-IT" sz="2000" b="1" dirty="0">
                <a:solidFill>
                  <a:srgbClr val="0000FF"/>
                </a:solidFill>
                <a:latin typeface="Arial" panose="020B0604020202020204" pitchFamily="34" charset="0"/>
                <a:ea typeface="Times New Roman" panose="02020603050405020304" pitchFamily="18" charset="0"/>
              </a:rPr>
              <a:t> </a:t>
            </a:r>
            <a:r>
              <a:rPr lang="it-IT" sz="2000" b="1" dirty="0" err="1">
                <a:solidFill>
                  <a:srgbClr val="0000FF"/>
                </a:solidFill>
                <a:latin typeface="Arial" panose="020B0604020202020204" pitchFamily="34" charset="0"/>
                <a:ea typeface="Times New Roman" panose="02020603050405020304" pitchFamily="18" charset="0"/>
              </a:rPr>
              <a:t>their</a:t>
            </a:r>
            <a:r>
              <a:rPr lang="it-IT" sz="2000" b="1" dirty="0">
                <a:solidFill>
                  <a:srgbClr val="0000FF"/>
                </a:solidFill>
                <a:latin typeface="Arial" panose="020B0604020202020204" pitchFamily="34" charset="0"/>
                <a:ea typeface="Times New Roman" panose="02020603050405020304" pitchFamily="18" charset="0"/>
              </a:rPr>
              <a:t> </a:t>
            </a:r>
            <a:r>
              <a:rPr lang="it-IT" sz="2000" b="1" dirty="0" err="1">
                <a:solidFill>
                  <a:srgbClr val="0000FF"/>
                </a:solidFill>
                <a:latin typeface="Arial" panose="020B0604020202020204" pitchFamily="34" charset="0"/>
                <a:ea typeface="Times New Roman" panose="02020603050405020304" pitchFamily="18" charset="0"/>
              </a:rPr>
              <a:t>edges</a:t>
            </a:r>
            <a:r>
              <a:rPr lang="it-IT" sz="2000" b="1" dirty="0">
                <a:solidFill>
                  <a:srgbClr val="0000FF"/>
                </a:solidFill>
                <a:latin typeface="Arial" panose="020B0604020202020204" pitchFamily="34" charset="0"/>
                <a:ea typeface="Times New Roman" panose="02020603050405020304" pitchFamily="18" charset="0"/>
              </a:rPr>
              <a:t> </a:t>
            </a:r>
            <a:r>
              <a:rPr lang="it-IT" sz="2000" dirty="0">
                <a:solidFill>
                  <a:srgbClr val="0000FF"/>
                </a:solidFill>
                <a:latin typeface="Arial" panose="020B0604020202020204" pitchFamily="34" charset="0"/>
                <a:ea typeface="Times New Roman" panose="02020603050405020304" pitchFamily="18" charset="0"/>
              </a:rPr>
              <a:t>and simulate </a:t>
            </a:r>
            <a:r>
              <a:rPr lang="it-IT" sz="2000" b="1" dirty="0">
                <a:solidFill>
                  <a:srgbClr val="0000FF"/>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a </a:t>
            </a:r>
            <a:r>
              <a:rPr lang="it-IT" sz="2000" b="1" dirty="0" err="1">
                <a:solidFill>
                  <a:srgbClr val="0000FF"/>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kind</a:t>
            </a:r>
            <a:r>
              <a:rPr lang="it-IT" sz="2000" b="1" dirty="0">
                <a:solidFill>
                  <a:srgbClr val="0000FF"/>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of 3D </a:t>
            </a:r>
            <a:r>
              <a:rPr lang="it-IT" sz="2000" b="1" dirty="0" err="1">
                <a:solidFill>
                  <a:srgbClr val="0000FF"/>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effect</a:t>
            </a:r>
            <a:r>
              <a:rPr lang="it-IT" sz="1900" dirty="0">
                <a:solidFill>
                  <a:srgbClr val="000000"/>
                </a:solidFill>
                <a:latin typeface="Arial" panose="020B0604020202020204" pitchFamily="34" charset="0"/>
                <a:ea typeface="Times New Roman" panose="02020603050405020304" pitchFamily="18" charset="0"/>
              </a:rPr>
              <a:t>. </a:t>
            </a:r>
          </a:p>
          <a:p>
            <a:pPr eaLnBrk="0" fontAlgn="base" hangingPunct="0">
              <a:lnSpc>
                <a:spcPct val="150000"/>
              </a:lnSpc>
              <a:spcBef>
                <a:spcPct val="0"/>
              </a:spcBef>
              <a:spcAft>
                <a:spcPct val="0"/>
              </a:spcAft>
            </a:pPr>
            <a:r>
              <a:rPr lang="it-IT" sz="1900" dirty="0" err="1">
                <a:solidFill>
                  <a:srgbClr val="000000"/>
                </a:solidFill>
                <a:latin typeface="Arial" panose="020B0604020202020204" pitchFamily="34" charset="0"/>
                <a:ea typeface="Times New Roman" panose="02020603050405020304" pitchFamily="18" charset="0"/>
              </a:rPr>
              <a:t>This</a:t>
            </a:r>
            <a:r>
              <a:rPr lang="it-IT" sz="1900" dirty="0">
                <a:solidFill>
                  <a:srgbClr val="000000"/>
                </a:solidFill>
                <a:latin typeface="Arial" panose="020B0604020202020204" pitchFamily="34" charset="0"/>
                <a:ea typeface="Times New Roman" panose="02020603050405020304" pitchFamily="18" charset="0"/>
              </a:rPr>
              <a:t> is due to the </a:t>
            </a:r>
            <a:r>
              <a:rPr lang="it-IT" sz="1900" dirty="0" err="1">
                <a:solidFill>
                  <a:srgbClr val="000000"/>
                </a:solidFill>
                <a:latin typeface="Arial" panose="020B0604020202020204" pitchFamily="34" charset="0"/>
                <a:ea typeface="Times New Roman" panose="02020603050405020304" pitchFamily="18" charset="0"/>
              </a:rPr>
              <a:t>fact</a:t>
            </a:r>
            <a:r>
              <a:rPr lang="it-IT" sz="1900" dirty="0">
                <a:solidFill>
                  <a:srgbClr val="000000"/>
                </a:solidFill>
                <a:latin typeface="Arial" panose="020B0604020202020204" pitchFamily="34" charset="0"/>
                <a:ea typeface="Times New Roman" panose="02020603050405020304" pitchFamily="18" charset="0"/>
              </a:rPr>
              <a:t> </a:t>
            </a:r>
            <a:r>
              <a:rPr lang="it-IT" sz="1900" dirty="0" err="1">
                <a:solidFill>
                  <a:srgbClr val="000000"/>
                </a:solidFill>
                <a:latin typeface="Arial" panose="020B0604020202020204" pitchFamily="34" charset="0"/>
                <a:ea typeface="Times New Roman" panose="02020603050405020304" pitchFamily="18" charset="0"/>
              </a:rPr>
              <a:t>that</a:t>
            </a:r>
            <a:r>
              <a:rPr lang="it-IT" sz="1900" dirty="0">
                <a:solidFill>
                  <a:srgbClr val="000000"/>
                </a:solidFill>
                <a:latin typeface="Arial" panose="020B0604020202020204" pitchFamily="34" charset="0"/>
                <a:ea typeface="Times New Roman" panose="02020603050405020304" pitchFamily="18" charset="0"/>
              </a:rPr>
              <a:t> a small part of the </a:t>
            </a:r>
            <a:r>
              <a:rPr lang="it-IT" sz="1900" dirty="0" err="1">
                <a:solidFill>
                  <a:srgbClr val="000000"/>
                </a:solidFill>
                <a:latin typeface="Arial" panose="020B0604020202020204" pitchFamily="34" charset="0"/>
                <a:ea typeface="Times New Roman" panose="02020603050405020304" pitchFamily="18" charset="0"/>
              </a:rPr>
              <a:t>diffracted</a:t>
            </a:r>
            <a:r>
              <a:rPr lang="it-IT" sz="1900" dirty="0">
                <a:solidFill>
                  <a:srgbClr val="000000"/>
                </a:solidFill>
                <a:latin typeface="Arial" panose="020B0604020202020204" pitchFamily="34" charset="0"/>
                <a:ea typeface="Times New Roman" panose="02020603050405020304" pitchFamily="18" charset="0"/>
              </a:rPr>
              <a:t> </a:t>
            </a:r>
            <a:r>
              <a:rPr lang="it-IT" sz="1900" dirty="0" err="1">
                <a:solidFill>
                  <a:srgbClr val="000000"/>
                </a:solidFill>
                <a:latin typeface="Arial" panose="020B0604020202020204" pitchFamily="34" charset="0"/>
                <a:ea typeface="Times New Roman" panose="02020603050405020304" pitchFamily="18" charset="0"/>
              </a:rPr>
              <a:t>object</a:t>
            </a:r>
            <a:r>
              <a:rPr lang="it-IT" sz="1900" dirty="0">
                <a:solidFill>
                  <a:srgbClr val="000000"/>
                </a:solidFill>
                <a:latin typeface="Arial" panose="020B0604020202020204" pitchFamily="34" charset="0"/>
                <a:ea typeface="Times New Roman" panose="02020603050405020304" pitchFamily="18" charset="0"/>
              </a:rPr>
              <a:t> light </a:t>
            </a:r>
            <a:r>
              <a:rPr lang="it-IT" sz="1900" dirty="0" err="1">
                <a:solidFill>
                  <a:srgbClr val="000000"/>
                </a:solidFill>
                <a:latin typeface="Arial" panose="020B0604020202020204" pitchFamily="34" charset="0"/>
                <a:ea typeface="Times New Roman" panose="02020603050405020304" pitchFamily="18" charset="0"/>
              </a:rPr>
              <a:t>passes</a:t>
            </a:r>
            <a:r>
              <a:rPr lang="it-IT" sz="1900" dirty="0">
                <a:solidFill>
                  <a:srgbClr val="000000"/>
                </a:solidFill>
                <a:latin typeface="Arial" panose="020B0604020202020204" pitchFamily="34" charset="0"/>
                <a:ea typeface="Times New Roman" panose="02020603050405020304" pitchFamily="18" charset="0"/>
              </a:rPr>
              <a:t> </a:t>
            </a:r>
            <a:r>
              <a:rPr lang="it-IT" sz="1900" dirty="0" err="1">
                <a:solidFill>
                  <a:srgbClr val="000000"/>
                </a:solidFill>
                <a:latin typeface="Arial" panose="020B0604020202020204" pitchFamily="34" charset="0"/>
                <a:ea typeface="Times New Roman" panose="02020603050405020304" pitchFamily="18" charset="0"/>
              </a:rPr>
              <a:t>through</a:t>
            </a:r>
            <a:r>
              <a:rPr lang="it-IT" sz="1900" dirty="0">
                <a:solidFill>
                  <a:srgbClr val="000000"/>
                </a:solidFill>
                <a:latin typeface="Arial" panose="020B0604020202020204" pitchFamily="34" charset="0"/>
                <a:ea typeface="Times New Roman" panose="02020603050405020304" pitchFamily="18" charset="0"/>
              </a:rPr>
              <a:t> the </a:t>
            </a:r>
            <a:r>
              <a:rPr lang="it-IT" sz="1900" dirty="0" err="1">
                <a:solidFill>
                  <a:srgbClr val="000000"/>
                </a:solidFill>
                <a:latin typeface="Arial" panose="020B0604020202020204" pitchFamily="34" charset="0"/>
                <a:ea typeface="Times New Roman" panose="02020603050405020304" pitchFamily="18" charset="0"/>
              </a:rPr>
              <a:t>phase</a:t>
            </a:r>
            <a:r>
              <a:rPr lang="it-IT" sz="1900" dirty="0">
                <a:solidFill>
                  <a:srgbClr val="000000"/>
                </a:solidFill>
                <a:latin typeface="Arial" panose="020B0604020202020204" pitchFamily="34" charset="0"/>
                <a:ea typeface="Times New Roman" panose="02020603050405020304" pitchFamily="18" charset="0"/>
              </a:rPr>
              <a:t> ring </a:t>
            </a:r>
            <a:r>
              <a:rPr lang="it-IT" sz="1900" dirty="0" err="1">
                <a:solidFill>
                  <a:srgbClr val="000000"/>
                </a:solidFill>
                <a:latin typeface="Arial" panose="020B0604020202020204" pitchFamily="34" charset="0"/>
                <a:ea typeface="Times New Roman" panose="02020603050405020304" pitchFamily="18" charset="0"/>
              </a:rPr>
              <a:t>as</a:t>
            </a:r>
            <a:r>
              <a:rPr lang="it-IT" sz="1900" dirty="0">
                <a:solidFill>
                  <a:srgbClr val="000000"/>
                </a:solidFill>
                <a:latin typeface="Arial" panose="020B0604020202020204" pitchFamily="34" charset="0"/>
                <a:ea typeface="Times New Roman" panose="02020603050405020304" pitchFamily="18" charset="0"/>
              </a:rPr>
              <a:t> </a:t>
            </a:r>
            <a:r>
              <a:rPr lang="it-IT" sz="1900" dirty="0" err="1">
                <a:solidFill>
                  <a:srgbClr val="000000"/>
                </a:solidFill>
                <a:latin typeface="Arial" panose="020B0604020202020204" pitchFamily="34" charset="0"/>
                <a:ea typeface="Times New Roman" panose="02020603050405020304" pitchFamily="18" charset="0"/>
              </a:rPr>
              <a:t>well</a:t>
            </a:r>
            <a:r>
              <a:rPr lang="it-IT" sz="1900" dirty="0">
                <a:solidFill>
                  <a:srgbClr val="000000"/>
                </a:solidFill>
                <a:latin typeface="Arial" panose="020B0604020202020204" pitchFamily="34" charset="0"/>
                <a:ea typeface="Times New Roman" panose="02020603050405020304" pitchFamily="18" charset="0"/>
              </a:rPr>
              <a:t> and </a:t>
            </a:r>
            <a:r>
              <a:rPr lang="it-IT" sz="1900" dirty="0" err="1">
                <a:solidFill>
                  <a:srgbClr val="000000"/>
                </a:solidFill>
                <a:latin typeface="Arial" panose="020B0604020202020204" pitchFamily="34" charset="0"/>
                <a:ea typeface="Times New Roman" panose="02020603050405020304" pitchFamily="18" charset="0"/>
              </a:rPr>
              <a:t>interferes</a:t>
            </a:r>
            <a:r>
              <a:rPr lang="it-IT" sz="1900" dirty="0">
                <a:solidFill>
                  <a:srgbClr val="000000"/>
                </a:solidFill>
                <a:latin typeface="Arial" panose="020B0604020202020204" pitchFamily="34" charset="0"/>
                <a:ea typeface="Times New Roman" panose="02020603050405020304" pitchFamily="18" charset="0"/>
              </a:rPr>
              <a:t> </a:t>
            </a:r>
            <a:r>
              <a:rPr lang="it-IT" sz="1900" dirty="0" err="1">
                <a:solidFill>
                  <a:srgbClr val="000000"/>
                </a:solidFill>
                <a:latin typeface="Arial" panose="020B0604020202020204" pitchFamily="34" charset="0"/>
                <a:ea typeface="Times New Roman" panose="02020603050405020304" pitchFamily="18" charset="0"/>
              </a:rPr>
              <a:t>at</a:t>
            </a:r>
            <a:r>
              <a:rPr lang="it-IT" sz="1900" dirty="0">
                <a:solidFill>
                  <a:srgbClr val="000000"/>
                </a:solidFill>
                <a:latin typeface="Arial" panose="020B0604020202020204" pitchFamily="34" charset="0"/>
                <a:ea typeface="Times New Roman" panose="02020603050405020304" pitchFamily="18" charset="0"/>
              </a:rPr>
              <a:t> the image </a:t>
            </a:r>
            <a:r>
              <a:rPr lang="it-IT" sz="1900" dirty="0" err="1">
                <a:solidFill>
                  <a:srgbClr val="000000"/>
                </a:solidFill>
                <a:latin typeface="Arial" panose="020B0604020202020204" pitchFamily="34" charset="0"/>
                <a:ea typeface="Times New Roman" panose="02020603050405020304" pitchFamily="18" charset="0"/>
              </a:rPr>
              <a:t>plane</a:t>
            </a:r>
            <a:r>
              <a:rPr lang="it-IT" sz="1900" dirty="0">
                <a:solidFill>
                  <a:srgbClr val="000000"/>
                </a:solidFill>
                <a:latin typeface="Arial" panose="020B0604020202020204" pitchFamily="34" charset="0"/>
                <a:ea typeface="Times New Roman" panose="02020603050405020304" pitchFamily="18" charset="0"/>
              </a:rPr>
              <a:t>. </a:t>
            </a:r>
            <a:r>
              <a:rPr lang="it-IT" sz="1900" dirty="0" err="1">
                <a:solidFill>
                  <a:srgbClr val="000000"/>
                </a:solidFill>
                <a:latin typeface="Arial" panose="020B0604020202020204" pitchFamily="34" charset="0"/>
                <a:ea typeface="Times New Roman" panose="02020603050405020304" pitchFamily="18" charset="0"/>
              </a:rPr>
              <a:t>Thus</a:t>
            </a:r>
            <a:r>
              <a:rPr lang="it-IT" sz="1900" b="1" dirty="0">
                <a:solidFill>
                  <a:srgbClr val="000000"/>
                </a:solidFill>
                <a:latin typeface="Arial" panose="020B0604020202020204" pitchFamily="34" charset="0"/>
                <a:ea typeface="Times New Roman" panose="02020603050405020304" pitchFamily="18" charset="0"/>
              </a:rPr>
              <a:t>, </a:t>
            </a:r>
            <a:r>
              <a:rPr lang="it-IT" sz="1900" b="1" dirty="0" err="1">
                <a:solidFill>
                  <a:srgbClr val="000000"/>
                </a:solidFill>
                <a:latin typeface="Arial" panose="020B0604020202020204" pitchFamily="34" charset="0"/>
                <a:ea typeface="Times New Roman" panose="02020603050405020304" pitchFamily="18" charset="0"/>
              </a:rPr>
              <a:t>these</a:t>
            </a:r>
            <a:r>
              <a:rPr lang="it-IT" sz="1900" b="1" dirty="0">
                <a:solidFill>
                  <a:srgbClr val="000000"/>
                </a:solidFill>
                <a:latin typeface="Arial" panose="020B0604020202020204" pitchFamily="34" charset="0"/>
                <a:ea typeface="Times New Roman" panose="02020603050405020304" pitchFamily="18" charset="0"/>
              </a:rPr>
              <a:t> </a:t>
            </a:r>
            <a:r>
              <a:rPr lang="it-IT" sz="1900" b="1" dirty="0" err="1">
                <a:solidFill>
                  <a:srgbClr val="000000"/>
                </a:solidFill>
                <a:latin typeface="Arial" panose="020B0604020202020204" pitchFamily="34" charset="0"/>
                <a:ea typeface="Times New Roman" panose="02020603050405020304" pitchFamily="18" charset="0"/>
              </a:rPr>
              <a:t>halos</a:t>
            </a:r>
            <a:r>
              <a:rPr lang="it-IT" sz="1900" b="1" dirty="0">
                <a:solidFill>
                  <a:srgbClr val="000000"/>
                </a:solidFill>
                <a:latin typeface="Arial" panose="020B0604020202020204" pitchFamily="34" charset="0"/>
                <a:ea typeface="Times New Roman" panose="02020603050405020304" pitchFamily="18" charset="0"/>
              </a:rPr>
              <a:t> </a:t>
            </a:r>
            <a:r>
              <a:rPr lang="it-IT" sz="1900" b="1" dirty="0" err="1">
                <a:solidFill>
                  <a:srgbClr val="000000"/>
                </a:solidFill>
                <a:latin typeface="Arial" panose="020B0604020202020204" pitchFamily="34" charset="0"/>
                <a:ea typeface="Times New Roman" panose="02020603050405020304" pitchFamily="18" charset="0"/>
              </a:rPr>
              <a:t>may</a:t>
            </a:r>
            <a:r>
              <a:rPr lang="it-IT" sz="1900" b="1" dirty="0">
                <a:solidFill>
                  <a:srgbClr val="000000"/>
                </a:solidFill>
                <a:latin typeface="Arial" panose="020B0604020202020204" pitchFamily="34" charset="0"/>
                <a:ea typeface="Times New Roman" panose="02020603050405020304" pitchFamily="18" charset="0"/>
              </a:rPr>
              <a:t> </a:t>
            </a:r>
            <a:r>
              <a:rPr lang="it-IT" sz="1900" b="1" dirty="0" err="1">
                <a:solidFill>
                  <a:srgbClr val="000000"/>
                </a:solidFill>
                <a:latin typeface="Arial" panose="020B0604020202020204" pitchFamily="34" charset="0"/>
                <a:ea typeface="Times New Roman" panose="02020603050405020304" pitchFamily="18" charset="0"/>
              </a:rPr>
              <a:t>not</a:t>
            </a:r>
            <a:r>
              <a:rPr lang="it-IT" sz="1900" b="1" dirty="0">
                <a:solidFill>
                  <a:srgbClr val="000000"/>
                </a:solidFill>
                <a:latin typeface="Arial" panose="020B0604020202020204" pitchFamily="34" charset="0"/>
                <a:ea typeface="Times New Roman" panose="02020603050405020304" pitchFamily="18" charset="0"/>
              </a:rPr>
              <a:t> </a:t>
            </a:r>
            <a:r>
              <a:rPr lang="it-IT" sz="1900" b="1" dirty="0" err="1">
                <a:solidFill>
                  <a:srgbClr val="000000"/>
                </a:solidFill>
                <a:latin typeface="Arial" panose="020B0604020202020204" pitchFamily="34" charset="0"/>
                <a:ea typeface="Times New Roman" panose="02020603050405020304" pitchFamily="18" charset="0"/>
              </a:rPr>
              <a:t>necessarily</a:t>
            </a:r>
            <a:r>
              <a:rPr lang="it-IT" sz="1900" b="1" dirty="0">
                <a:solidFill>
                  <a:srgbClr val="000000"/>
                </a:solidFill>
                <a:latin typeface="Arial" panose="020B0604020202020204" pitchFamily="34" charset="0"/>
                <a:ea typeface="Times New Roman" panose="02020603050405020304" pitchFamily="18" charset="0"/>
              </a:rPr>
              <a:t> </a:t>
            </a:r>
            <a:r>
              <a:rPr lang="it-IT" sz="1900" b="1" dirty="0" err="1">
                <a:solidFill>
                  <a:srgbClr val="000000"/>
                </a:solidFill>
                <a:latin typeface="Arial" panose="020B0604020202020204" pitchFamily="34" charset="0"/>
                <a:ea typeface="Times New Roman" panose="02020603050405020304" pitchFamily="18" charset="0"/>
              </a:rPr>
              <a:t>represent</a:t>
            </a:r>
            <a:r>
              <a:rPr lang="it-IT" sz="1900" b="1" dirty="0">
                <a:solidFill>
                  <a:srgbClr val="000000"/>
                </a:solidFill>
                <a:latin typeface="Arial" panose="020B0604020202020204" pitchFamily="34" charset="0"/>
                <a:ea typeface="Times New Roman" panose="02020603050405020304" pitchFamily="18" charset="0"/>
              </a:rPr>
              <a:t> the </a:t>
            </a:r>
            <a:r>
              <a:rPr lang="it-IT" sz="1900" b="1" dirty="0" err="1">
                <a:solidFill>
                  <a:srgbClr val="000000"/>
                </a:solidFill>
                <a:latin typeface="Arial" panose="020B0604020202020204" pitchFamily="34" charset="0"/>
                <a:ea typeface="Times New Roman" panose="02020603050405020304" pitchFamily="18" charset="0"/>
              </a:rPr>
              <a:t>actual</a:t>
            </a:r>
            <a:r>
              <a:rPr lang="it-IT" sz="1900" b="1" dirty="0">
                <a:solidFill>
                  <a:srgbClr val="000000"/>
                </a:solidFill>
                <a:latin typeface="Arial" panose="020B0604020202020204" pitchFamily="34" charset="0"/>
                <a:ea typeface="Times New Roman" panose="02020603050405020304" pitchFamily="18" charset="0"/>
              </a:rPr>
              <a:t> </a:t>
            </a:r>
            <a:r>
              <a:rPr lang="it-IT" sz="1900" b="1" dirty="0" err="1">
                <a:solidFill>
                  <a:srgbClr val="000000"/>
                </a:solidFill>
                <a:latin typeface="Arial" panose="020B0604020202020204" pitchFamily="34" charset="0"/>
                <a:ea typeface="Times New Roman" panose="02020603050405020304" pitchFamily="18" charset="0"/>
              </a:rPr>
              <a:t>structure</a:t>
            </a:r>
            <a:r>
              <a:rPr lang="it-IT" sz="1900" b="1" dirty="0">
                <a:solidFill>
                  <a:srgbClr val="000000"/>
                </a:solidFill>
                <a:latin typeface="Arial" panose="020B0604020202020204" pitchFamily="34" charset="0"/>
                <a:ea typeface="Times New Roman" panose="02020603050405020304" pitchFamily="18" charset="0"/>
              </a:rPr>
              <a:t> of the </a:t>
            </a:r>
            <a:r>
              <a:rPr lang="it-IT" sz="1900" b="1" dirty="0" smtClean="0">
                <a:solidFill>
                  <a:srgbClr val="000000"/>
                </a:solidFill>
                <a:latin typeface="Arial" panose="020B0604020202020204" pitchFamily="34" charset="0"/>
                <a:ea typeface="Times New Roman" panose="02020603050405020304" pitchFamily="18" charset="0"/>
              </a:rPr>
              <a:t>sample.</a:t>
            </a:r>
          </a:p>
          <a:p>
            <a:pPr eaLnBrk="0" fontAlgn="base" hangingPunct="0">
              <a:lnSpc>
                <a:spcPct val="150000"/>
              </a:lnSpc>
              <a:spcBef>
                <a:spcPct val="0"/>
              </a:spcBef>
              <a:spcAft>
                <a:spcPct val="0"/>
              </a:spcAft>
            </a:pPr>
            <a:r>
              <a:rPr lang="it-IT" sz="1900" b="1" dirty="0">
                <a:solidFill>
                  <a:srgbClr val="000000"/>
                </a:solidFill>
                <a:latin typeface="Arial" panose="020B0604020202020204" pitchFamily="34" charset="0"/>
                <a:ea typeface="Times New Roman" panose="02020603050405020304" pitchFamily="18" charset="0"/>
              </a:rPr>
              <a:t> </a:t>
            </a:r>
            <a:r>
              <a:rPr lang="it-IT" sz="1900" b="1" dirty="0" smtClean="0">
                <a:solidFill>
                  <a:srgbClr val="000000"/>
                </a:solidFill>
                <a:latin typeface="Arial" panose="020B0604020202020204" pitchFamily="34" charset="0"/>
                <a:ea typeface="Times New Roman" panose="02020603050405020304" pitchFamily="18" charset="0"/>
              </a:rPr>
              <a:t>                                         </a:t>
            </a:r>
            <a:r>
              <a:rPr lang="it-IT" sz="2400" b="1" dirty="0" err="1" smtClean="0">
                <a:solidFill>
                  <a:srgbClr val="0000FF"/>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It’s</a:t>
            </a:r>
            <a:r>
              <a:rPr lang="it-IT" sz="2400" b="1" dirty="0" smtClean="0">
                <a:solidFill>
                  <a:srgbClr val="0000FF"/>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an </a:t>
            </a:r>
            <a:r>
              <a:rPr lang="it-IT" sz="2400" b="1" dirty="0" err="1" smtClean="0">
                <a:solidFill>
                  <a:srgbClr val="0000FF"/>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artifact</a:t>
            </a:r>
            <a:r>
              <a:rPr lang="it-IT" sz="2400" b="1" dirty="0">
                <a:solidFill>
                  <a:srgbClr val="0000FF"/>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r>
              <a:rPr lang="it-IT" sz="2400" b="1" dirty="0" smtClean="0">
                <a:solidFill>
                  <a:srgbClr val="0000FF"/>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a:t>
            </a:r>
            <a:endParaRPr lang="it-IT" sz="2400" b="1" dirty="0">
              <a:solidFill>
                <a:srgbClr val="0000FF"/>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9453606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CasellaDiTesto 1"/>
          <p:cNvSpPr txBox="1"/>
          <p:nvPr/>
        </p:nvSpPr>
        <p:spPr>
          <a:xfrm>
            <a:off x="744583" y="1162595"/>
            <a:ext cx="7471954" cy="3785652"/>
          </a:xfrm>
          <a:prstGeom prst="rect">
            <a:avLst/>
          </a:prstGeom>
          <a:noFill/>
        </p:spPr>
        <p:txBody>
          <a:bodyPr wrap="square" rtlCol="0">
            <a:spAutoFit/>
          </a:bodyPr>
          <a:lstStyle/>
          <a:p>
            <a:pPr>
              <a:lnSpc>
                <a:spcPct val="150000"/>
              </a:lnSpc>
            </a:pPr>
            <a:r>
              <a:rPr lang="it-IT" sz="3200" dirty="0" smtClean="0">
                <a:solidFill>
                  <a:srgbClr val="000000"/>
                </a:solidFill>
                <a:latin typeface="Arial" panose="020B0604020202020204" pitchFamily="34" charset="0"/>
                <a:cs typeface="Arial" panose="020B0604020202020204" pitchFamily="34" charset="0"/>
              </a:rPr>
              <a:t>The 2 </a:t>
            </a:r>
            <a:r>
              <a:rPr lang="it-IT" sz="3200" dirty="0" err="1">
                <a:solidFill>
                  <a:srgbClr val="000000"/>
                </a:solidFill>
                <a:latin typeface="Arial" panose="020B0604020202020204" pitchFamily="34" charset="0"/>
                <a:cs typeface="Arial" panose="020B0604020202020204" pitchFamily="34" charset="0"/>
              </a:rPr>
              <a:t>P</a:t>
            </a:r>
            <a:r>
              <a:rPr lang="it-IT" sz="3200" dirty="0" err="1" smtClean="0">
                <a:solidFill>
                  <a:srgbClr val="000000"/>
                </a:solidFill>
                <a:latin typeface="Arial" panose="020B0604020202020204" pitchFamily="34" charset="0"/>
                <a:cs typeface="Arial" panose="020B0604020202020204" pitchFamily="34" charset="0"/>
              </a:rPr>
              <a:t>hase</a:t>
            </a:r>
            <a:r>
              <a:rPr lang="it-IT" sz="3200" dirty="0" smtClean="0">
                <a:solidFill>
                  <a:srgbClr val="000000"/>
                </a:solidFill>
                <a:latin typeface="Arial" panose="020B0604020202020204" pitchFamily="34" charset="0"/>
                <a:cs typeface="Arial" panose="020B0604020202020204" pitchFamily="34" charset="0"/>
              </a:rPr>
              <a:t> Rings in the condenser and in the objective ENHANCES  the small </a:t>
            </a:r>
            <a:r>
              <a:rPr lang="it-IT" sz="3200" dirty="0" err="1" smtClean="0">
                <a:solidFill>
                  <a:srgbClr val="000000"/>
                </a:solidFill>
                <a:latin typeface="Arial" panose="020B0604020202020204" pitchFamily="34" charset="0"/>
                <a:cs typeface="Arial" panose="020B0604020202020204" pitchFamily="34" charset="0"/>
              </a:rPr>
              <a:t>differences</a:t>
            </a:r>
            <a:r>
              <a:rPr lang="it-IT" sz="3200" dirty="0" smtClean="0">
                <a:solidFill>
                  <a:srgbClr val="000000"/>
                </a:solidFill>
                <a:latin typeface="Arial" panose="020B0604020202020204" pitchFamily="34" charset="0"/>
                <a:cs typeface="Arial" panose="020B0604020202020204" pitchFamily="34" charset="0"/>
              </a:rPr>
              <a:t> of </a:t>
            </a:r>
            <a:r>
              <a:rPr lang="it-IT" sz="3200" dirty="0" err="1" smtClean="0">
                <a:solidFill>
                  <a:srgbClr val="000000"/>
                </a:solidFill>
                <a:latin typeface="Arial" panose="020B0604020202020204" pitchFamily="34" charset="0"/>
                <a:cs typeface="Arial" panose="020B0604020202020204" pitchFamily="34" charset="0"/>
              </a:rPr>
              <a:t>phase</a:t>
            </a:r>
            <a:r>
              <a:rPr lang="it-IT" sz="3200" dirty="0" smtClean="0">
                <a:solidFill>
                  <a:srgbClr val="000000"/>
                </a:solidFill>
                <a:latin typeface="Arial" panose="020B0604020202020204" pitchFamily="34" charset="0"/>
                <a:cs typeface="Arial" panose="020B0604020202020204" pitchFamily="34" charset="0"/>
              </a:rPr>
              <a:t>, </a:t>
            </a:r>
            <a:r>
              <a:rPr lang="it-IT" sz="3200" dirty="0" err="1" smtClean="0">
                <a:solidFill>
                  <a:srgbClr val="000000"/>
                </a:solidFill>
                <a:latin typeface="Arial" panose="020B0604020202020204" pitchFamily="34" charset="0"/>
                <a:cs typeface="Arial" panose="020B0604020202020204" pitchFamily="34" charset="0"/>
              </a:rPr>
              <a:t>converting</a:t>
            </a:r>
            <a:r>
              <a:rPr lang="it-IT" sz="3200" dirty="0" smtClean="0">
                <a:solidFill>
                  <a:srgbClr val="000000"/>
                </a:solidFill>
                <a:latin typeface="Arial" panose="020B0604020202020204" pitchFamily="34" charset="0"/>
                <a:cs typeface="Arial" panose="020B0604020202020204" pitchFamily="34" charset="0"/>
              </a:rPr>
              <a:t> </a:t>
            </a:r>
            <a:r>
              <a:rPr lang="it-IT" sz="3200" dirty="0" err="1" smtClean="0">
                <a:solidFill>
                  <a:srgbClr val="000000"/>
                </a:solidFill>
                <a:latin typeface="Arial" panose="020B0604020202020204" pitchFamily="34" charset="0"/>
                <a:cs typeface="Arial" panose="020B0604020202020204" pitchFamily="34" charset="0"/>
              </a:rPr>
              <a:t>it</a:t>
            </a:r>
            <a:r>
              <a:rPr lang="it-IT" sz="3200" dirty="0" smtClean="0">
                <a:solidFill>
                  <a:srgbClr val="000000"/>
                </a:solidFill>
                <a:latin typeface="Arial" panose="020B0604020202020204" pitchFamily="34" charset="0"/>
                <a:cs typeface="Arial" panose="020B0604020202020204" pitchFamily="34" charset="0"/>
              </a:rPr>
              <a:t> in </a:t>
            </a:r>
            <a:r>
              <a:rPr lang="it-IT" sz="3200" dirty="0" err="1" smtClean="0">
                <a:solidFill>
                  <a:srgbClr val="000000"/>
                </a:solidFill>
                <a:latin typeface="Arial" panose="020B0604020202020204" pitchFamily="34" charset="0"/>
                <a:cs typeface="Arial" panose="020B0604020202020204" pitchFamily="34" charset="0"/>
              </a:rPr>
              <a:t>amplitude</a:t>
            </a:r>
            <a:r>
              <a:rPr lang="it-IT" sz="3200" dirty="0" smtClean="0">
                <a:solidFill>
                  <a:srgbClr val="000000"/>
                </a:solidFill>
                <a:latin typeface="Arial" panose="020B0604020202020204" pitchFamily="34" charset="0"/>
                <a:cs typeface="Arial" panose="020B0604020202020204" pitchFamily="34" charset="0"/>
              </a:rPr>
              <a:t> </a:t>
            </a:r>
            <a:r>
              <a:rPr lang="it-IT" sz="3200" dirty="0" err="1" smtClean="0">
                <a:solidFill>
                  <a:srgbClr val="000000"/>
                </a:solidFill>
                <a:latin typeface="Arial" panose="020B0604020202020204" pitchFamily="34" charset="0"/>
                <a:cs typeface="Arial" panose="020B0604020202020204" pitchFamily="34" charset="0"/>
              </a:rPr>
              <a:t>differences</a:t>
            </a:r>
            <a:r>
              <a:rPr lang="it-IT" sz="3200" dirty="0" smtClean="0">
                <a:solidFill>
                  <a:srgbClr val="000000"/>
                </a:solidFill>
                <a:latin typeface="Arial" panose="020B0604020202020204" pitchFamily="34" charset="0"/>
                <a:cs typeface="Arial" panose="020B0604020202020204" pitchFamily="34" charset="0"/>
              </a:rPr>
              <a:t> </a:t>
            </a:r>
            <a:r>
              <a:rPr lang="it-IT" sz="3200" dirty="0" err="1" smtClean="0">
                <a:solidFill>
                  <a:srgbClr val="000000"/>
                </a:solidFill>
                <a:latin typeface="Arial" panose="020B0604020202020204" pitchFamily="34" charset="0"/>
                <a:cs typeface="Arial" panose="020B0604020202020204" pitchFamily="34" charset="0"/>
              </a:rPr>
              <a:t>that</a:t>
            </a:r>
            <a:r>
              <a:rPr lang="it-IT" sz="3200" dirty="0" smtClean="0">
                <a:solidFill>
                  <a:srgbClr val="000000"/>
                </a:solidFill>
                <a:latin typeface="Arial" panose="020B0604020202020204" pitchFamily="34" charset="0"/>
                <a:cs typeface="Arial" panose="020B0604020202020204" pitchFamily="34" charset="0"/>
              </a:rPr>
              <a:t> human </a:t>
            </a:r>
            <a:r>
              <a:rPr lang="it-IT" sz="3200" dirty="0" err="1" smtClean="0">
                <a:solidFill>
                  <a:srgbClr val="000000"/>
                </a:solidFill>
                <a:latin typeface="Arial" panose="020B0604020202020204" pitchFamily="34" charset="0"/>
                <a:cs typeface="Arial" panose="020B0604020202020204" pitchFamily="34" charset="0"/>
              </a:rPr>
              <a:t>eye</a:t>
            </a:r>
            <a:r>
              <a:rPr lang="it-IT" sz="3200" dirty="0" smtClean="0">
                <a:solidFill>
                  <a:srgbClr val="000000"/>
                </a:solidFill>
                <a:latin typeface="Arial" panose="020B0604020202020204" pitchFamily="34" charset="0"/>
                <a:cs typeface="Arial" panose="020B0604020202020204" pitchFamily="34" charset="0"/>
              </a:rPr>
              <a:t> can </a:t>
            </a:r>
            <a:r>
              <a:rPr lang="it-IT" sz="3200" dirty="0" err="1" smtClean="0">
                <a:solidFill>
                  <a:srgbClr val="000000"/>
                </a:solidFill>
                <a:latin typeface="Arial" panose="020B0604020202020204" pitchFamily="34" charset="0"/>
                <a:cs typeface="Arial" panose="020B0604020202020204" pitchFamily="34" charset="0"/>
              </a:rPr>
              <a:t>appreciate</a:t>
            </a:r>
            <a:endParaRPr lang="it-IT" sz="3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236573"/>
      </p:ext>
    </p:extLst>
  </p:cSld>
  <p:clrMapOvr>
    <a:masterClrMapping/>
  </p:clrMapOvr>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5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7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8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9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0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0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2184</TotalTime>
  <Words>4373</Words>
  <Application>Microsoft Office PowerPoint</Application>
  <PresentationFormat>Presentazione su schermo (4:3)</PresentationFormat>
  <Paragraphs>902</Paragraphs>
  <Slides>123</Slides>
  <Notes>2</Notes>
  <HiddenSlides>0</HiddenSlides>
  <MMClips>0</MMClips>
  <ScaleCrop>false</ScaleCrop>
  <HeadingPairs>
    <vt:vector size="6" baseType="variant">
      <vt:variant>
        <vt:lpstr>Caratteri utilizzati</vt:lpstr>
      </vt:variant>
      <vt:variant>
        <vt:i4>10</vt:i4>
      </vt:variant>
      <vt:variant>
        <vt:lpstr>Tema</vt:lpstr>
      </vt:variant>
      <vt:variant>
        <vt:i4>21</vt:i4>
      </vt:variant>
      <vt:variant>
        <vt:lpstr>Titoli diapositive</vt:lpstr>
      </vt:variant>
      <vt:variant>
        <vt:i4>123</vt:i4>
      </vt:variant>
    </vt:vector>
  </HeadingPairs>
  <TitlesOfParts>
    <vt:vector size="154" baseType="lpstr">
      <vt:lpstr>宋体</vt:lpstr>
      <vt:lpstr>Arial</vt:lpstr>
      <vt:lpstr>Calibri</vt:lpstr>
      <vt:lpstr>Comic Sans MS</vt:lpstr>
      <vt:lpstr>Courier New</vt:lpstr>
      <vt:lpstr>Symbol</vt:lpstr>
      <vt:lpstr>Tahoma</vt:lpstr>
      <vt:lpstr>Times New Roman</vt:lpstr>
      <vt:lpstr>Verdana</vt:lpstr>
      <vt:lpstr>Wingdings</vt:lpstr>
      <vt:lpstr>Struttura predefinita</vt:lpstr>
      <vt:lpstr>1_Struttura predefinita</vt:lpstr>
      <vt:lpstr>3_Struttura predefinita</vt:lpstr>
      <vt:lpstr>5_Struttura predefinita</vt:lpstr>
      <vt:lpstr>6_Struttura predefinita</vt:lpstr>
      <vt:lpstr>7_Struttura predefinita</vt:lpstr>
      <vt:lpstr>8_Struttura predefinita</vt:lpstr>
      <vt:lpstr>10_Struttura predefinita</vt:lpstr>
      <vt:lpstr>11_Struttura predefinita</vt:lpstr>
      <vt:lpstr>12_Struttura predefinita</vt:lpstr>
      <vt:lpstr>13_Struttura predefinita</vt:lpstr>
      <vt:lpstr>14_Struttura predefinita</vt:lpstr>
      <vt:lpstr>15_Struttura predefinita</vt:lpstr>
      <vt:lpstr>16_Struttura predefinita</vt:lpstr>
      <vt:lpstr>17_Struttura predefinita</vt:lpstr>
      <vt:lpstr>18_Struttura predefinita</vt:lpstr>
      <vt:lpstr>19_Struttura predefinita</vt:lpstr>
      <vt:lpstr>20_Struttura predefinita</vt:lpstr>
      <vt:lpstr>21_Struttura predefinita</vt:lpstr>
      <vt:lpstr>22_Struttura predefinita</vt:lpstr>
      <vt:lpstr>2_Struttura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Vittorio</dc:creator>
  <cp:lastModifiedBy>User</cp:lastModifiedBy>
  <cp:revision>212</cp:revision>
  <dcterms:created xsi:type="dcterms:W3CDTF">2017-11-10T14:43:55Z</dcterms:created>
  <dcterms:modified xsi:type="dcterms:W3CDTF">2017-11-20T17:12:02Z</dcterms:modified>
</cp:coreProperties>
</file>